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17"/>
  </p:handoutMasterIdLst>
  <p:sldIdLst>
    <p:sldId id="256" r:id="rId2"/>
    <p:sldId id="264" r:id="rId3"/>
    <p:sldId id="281" r:id="rId4"/>
    <p:sldId id="287" r:id="rId5"/>
    <p:sldId id="266" r:id="rId6"/>
    <p:sldId id="285" r:id="rId7"/>
    <p:sldId id="265" r:id="rId8"/>
    <p:sldId id="274" r:id="rId9"/>
    <p:sldId id="277" r:id="rId10"/>
    <p:sldId id="278" r:id="rId11"/>
    <p:sldId id="279" r:id="rId12"/>
    <p:sldId id="276" r:id="rId13"/>
    <p:sldId id="280" r:id="rId14"/>
    <p:sldId id="286" r:id="rId15"/>
    <p:sldId id="28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651FA4-E37C-458B-B5B0-279570CF2C9B}" type="datetimeFigureOut">
              <a:rPr lang="ru-RU" smtClean="0"/>
              <a:pPr/>
              <a:t>18.12.2017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16CBA0-0280-477A-8286-01742CE3869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18542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001D6-471A-495C-A266-FF54188A6C64}" type="datetimeFigureOut">
              <a:rPr lang="ru-RU" smtClean="0"/>
              <a:pPr/>
              <a:t>18.12.2017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75483-C070-4F68-87BB-206166728E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001D6-471A-495C-A266-FF54188A6C64}" type="datetimeFigureOut">
              <a:rPr lang="ru-RU" smtClean="0"/>
              <a:pPr/>
              <a:t>18.12.2017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75483-C070-4F68-87BB-206166728E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001D6-471A-495C-A266-FF54188A6C64}" type="datetimeFigureOut">
              <a:rPr lang="ru-RU" smtClean="0"/>
              <a:pPr/>
              <a:t>18.12.2017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75483-C070-4F68-87BB-206166728E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001D6-471A-495C-A266-FF54188A6C64}" type="datetimeFigureOut">
              <a:rPr lang="ru-RU" smtClean="0"/>
              <a:pPr/>
              <a:t>18.12.2017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75483-C070-4F68-87BB-206166728E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001D6-471A-495C-A266-FF54188A6C64}" type="datetimeFigureOut">
              <a:rPr lang="ru-RU" smtClean="0"/>
              <a:pPr/>
              <a:t>18.12.2017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75483-C070-4F68-87BB-206166728E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001D6-471A-495C-A266-FF54188A6C64}" type="datetimeFigureOut">
              <a:rPr lang="ru-RU" smtClean="0"/>
              <a:pPr/>
              <a:t>18.12.2017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75483-C070-4F68-87BB-206166728E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001D6-471A-495C-A266-FF54188A6C64}" type="datetimeFigureOut">
              <a:rPr lang="ru-RU" smtClean="0"/>
              <a:pPr/>
              <a:t>18.12.2017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75483-C070-4F68-87BB-206166728E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001D6-471A-495C-A266-FF54188A6C64}" type="datetimeFigureOut">
              <a:rPr lang="ru-RU" smtClean="0"/>
              <a:pPr/>
              <a:t>18.12.2017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75483-C070-4F68-87BB-206166728E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001D6-471A-495C-A266-FF54188A6C64}" type="datetimeFigureOut">
              <a:rPr lang="ru-RU" smtClean="0"/>
              <a:pPr/>
              <a:t>18.12.2017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75483-C070-4F68-87BB-206166728E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001D6-471A-495C-A266-FF54188A6C64}" type="datetimeFigureOut">
              <a:rPr lang="ru-RU" smtClean="0"/>
              <a:pPr/>
              <a:t>18.12.2017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75483-C070-4F68-87BB-206166728E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001D6-471A-495C-A266-FF54188A6C64}" type="datetimeFigureOut">
              <a:rPr lang="ru-RU" smtClean="0"/>
              <a:pPr/>
              <a:t>18.12.2017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75483-C070-4F68-87BB-206166728E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C001D6-471A-495C-A266-FF54188A6C64}" type="datetimeFigureOut">
              <a:rPr lang="ru-RU" smtClean="0"/>
              <a:pPr/>
              <a:t>18.12.2017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75483-C070-4F68-87BB-206166728E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Users\Sony\Desktop\mir_prirody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213"/>
            <a:ext cx="9142413" cy="685641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68760"/>
            <a:ext cx="7772400" cy="396044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uk-UA" sz="3200" b="1" dirty="0" smtClean="0">
                <a:solidFill>
                  <a:srgbClr val="00B050"/>
                </a:solidFill>
                <a:ea typeface="HGSMinchoL" pitchFamily="18" charset="-128"/>
                <a:cs typeface="Times New Roman" pitchFamily="18" charset="0"/>
              </a:rPr>
              <a:t>Клас 1. Тренінг </a:t>
            </a:r>
            <a:r>
              <a:rPr lang="uk-UA" sz="4000" b="1" dirty="0" smtClean="0">
                <a:solidFill>
                  <a:srgbClr val="00B050"/>
                </a:solidFill>
                <a:ea typeface="HGSMinchoL" pitchFamily="18" charset="-128"/>
                <a:cs typeface="Times New Roman" pitchFamily="18" charset="0"/>
              </a:rPr>
              <a:t/>
            </a:r>
            <a:br>
              <a:rPr lang="uk-UA" sz="4000" b="1" dirty="0" smtClean="0">
                <a:solidFill>
                  <a:srgbClr val="00B050"/>
                </a:solidFill>
                <a:ea typeface="HGSMinchoL" pitchFamily="18" charset="-128"/>
                <a:cs typeface="Times New Roman" pitchFamily="18" charset="0"/>
              </a:rPr>
            </a:br>
            <a:r>
              <a:rPr lang="uk-UA" sz="4000" b="1" dirty="0" smtClean="0">
                <a:solidFill>
                  <a:srgbClr val="00B050"/>
                </a:solidFill>
                <a:ea typeface="HGSMinchoL" pitchFamily="18" charset="-128"/>
                <a:cs typeface="Times New Roman" pitchFamily="18" charset="0"/>
              </a:rPr>
              <a:t/>
            </a:r>
            <a:br>
              <a:rPr lang="uk-UA" sz="4000" b="1" dirty="0" smtClean="0">
                <a:solidFill>
                  <a:srgbClr val="00B050"/>
                </a:solidFill>
                <a:ea typeface="HGSMinchoL" pitchFamily="18" charset="-128"/>
                <a:cs typeface="Times New Roman" pitchFamily="18" charset="0"/>
              </a:rPr>
            </a:br>
            <a:r>
              <a:rPr lang="uk-UA" sz="8000" b="1" dirty="0" smtClean="0">
                <a:solidFill>
                  <a:srgbClr val="00B050"/>
                </a:solidFill>
                <a:ea typeface="HGSMinchoL" pitchFamily="18" charset="-128"/>
                <a:cs typeface="Times New Roman" pitchFamily="18" charset="0"/>
              </a:rPr>
              <a:t> Моя </a:t>
            </a:r>
            <a:br>
              <a:rPr lang="uk-UA" sz="8000" b="1" dirty="0" smtClean="0">
                <a:solidFill>
                  <a:srgbClr val="00B050"/>
                </a:solidFill>
                <a:ea typeface="HGSMinchoL" pitchFamily="18" charset="-128"/>
                <a:cs typeface="Times New Roman" pitchFamily="18" charset="0"/>
              </a:rPr>
            </a:br>
            <a:r>
              <a:rPr lang="uk-UA" sz="8000" b="1" dirty="0" smtClean="0">
                <a:solidFill>
                  <a:srgbClr val="00B050"/>
                </a:solidFill>
                <a:ea typeface="HGSMinchoL" pitchFamily="18" charset="-128"/>
                <a:cs typeface="Times New Roman" pitchFamily="18" charset="0"/>
              </a:rPr>
              <a:t>родина</a:t>
            </a:r>
            <a:br>
              <a:rPr lang="uk-UA" sz="8000" b="1" dirty="0" smtClean="0">
                <a:solidFill>
                  <a:srgbClr val="00B050"/>
                </a:solidFill>
                <a:ea typeface="HGSMinchoL" pitchFamily="18" charset="-128"/>
                <a:cs typeface="Times New Roman" pitchFamily="18" charset="0"/>
              </a:rPr>
            </a:br>
            <a:r>
              <a:rPr lang="uk-UA" sz="8000" b="1" dirty="0">
                <a:solidFill>
                  <a:srgbClr val="00B050"/>
                </a:solidFill>
                <a:ea typeface="HGSMinchoL" pitchFamily="18" charset="-128"/>
                <a:cs typeface="Times New Roman" pitchFamily="18" charset="0"/>
              </a:rPr>
              <a:t/>
            </a:r>
            <a:br>
              <a:rPr lang="uk-UA" sz="8000" b="1" dirty="0">
                <a:solidFill>
                  <a:srgbClr val="00B050"/>
                </a:solidFill>
                <a:ea typeface="HGSMinchoL" pitchFamily="18" charset="-128"/>
                <a:cs typeface="Times New Roman" pitchFamily="18" charset="0"/>
              </a:rPr>
            </a:br>
            <a:r>
              <a:rPr lang="uk-UA" sz="2400" b="1" dirty="0" smtClean="0">
                <a:solidFill>
                  <a:srgbClr val="00B050"/>
                </a:solidFill>
                <a:ea typeface="HGSMinchoL" pitchFamily="18" charset="-128"/>
                <a:cs typeface="Times New Roman" pitchFamily="18" charset="0"/>
              </a:rPr>
              <a:t>вихователь ГПД</a:t>
            </a:r>
            <a:br>
              <a:rPr lang="uk-UA" sz="2400" b="1" dirty="0" smtClean="0">
                <a:solidFill>
                  <a:srgbClr val="00B050"/>
                </a:solidFill>
                <a:ea typeface="HGSMinchoL" pitchFamily="18" charset="-128"/>
                <a:cs typeface="Times New Roman" pitchFamily="18" charset="0"/>
              </a:rPr>
            </a:br>
            <a:r>
              <a:rPr lang="uk-UA" sz="2400" b="1" dirty="0" err="1" smtClean="0">
                <a:solidFill>
                  <a:srgbClr val="00B050"/>
                </a:solidFill>
                <a:ea typeface="HGSMinchoL" pitchFamily="18" charset="-128"/>
                <a:cs typeface="Times New Roman" pitchFamily="18" charset="0"/>
              </a:rPr>
              <a:t>Бамбуля</a:t>
            </a:r>
            <a:r>
              <a:rPr lang="uk-UA" sz="2400" b="1" dirty="0" smtClean="0">
                <a:solidFill>
                  <a:srgbClr val="00B050"/>
                </a:solidFill>
                <a:ea typeface="HGSMinchoL" pitchFamily="18" charset="-128"/>
                <a:cs typeface="Times New Roman" pitchFamily="18" charset="0"/>
              </a:rPr>
              <a:t> </a:t>
            </a:r>
            <a:r>
              <a:rPr lang="uk-UA" sz="2400" b="1" dirty="0" smtClean="0">
                <a:solidFill>
                  <a:srgbClr val="00B050"/>
                </a:solidFill>
                <a:ea typeface="HGSMinchoL" pitchFamily="18" charset="-128"/>
                <a:cs typeface="Times New Roman" pitchFamily="18" charset="0"/>
              </a:rPr>
              <a:t>Ганна Юріївна </a:t>
            </a:r>
            <a:endParaRPr lang="ru-RU" sz="2400" b="1" dirty="0">
              <a:solidFill>
                <a:srgbClr val="00B050"/>
              </a:solidFill>
              <a:ea typeface="HGSMinchoL" pitchFamily="18" charset="-128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Users\Sony\Desktop\mir_prirody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4" y="793"/>
            <a:ext cx="9142413" cy="6856413"/>
          </a:xfrm>
          <a:prstGeom prst="rect">
            <a:avLst/>
          </a:prstGeom>
          <a:noFill/>
        </p:spPr>
      </p:pic>
      <p:pic>
        <p:nvPicPr>
          <p:cNvPr id="9" name="Рисунок 8" descr="робота в групах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1340768"/>
            <a:ext cx="4406220" cy="3744416"/>
          </a:xfrm>
          <a:prstGeom prst="rect">
            <a:avLst/>
          </a:prstGeom>
        </p:spPr>
      </p:pic>
      <p:sp>
        <p:nvSpPr>
          <p:cNvPr id="14" name="Содержимое 12"/>
          <p:cNvSpPr>
            <a:spLocks noGrp="1"/>
          </p:cNvSpPr>
          <p:nvPr>
            <p:ph idx="1"/>
          </p:nvPr>
        </p:nvSpPr>
        <p:spPr>
          <a:xfrm flipH="1">
            <a:off x="683568" y="2636913"/>
            <a:ext cx="3312368" cy="1368151"/>
          </a:xfrm>
        </p:spPr>
        <p:txBody>
          <a:bodyPr>
            <a:normAutofit fontScale="92500"/>
          </a:bodyPr>
          <a:lstStyle/>
          <a:p>
            <a:pPr>
              <a:buClr>
                <a:srgbClr val="7030A0"/>
              </a:buClr>
            </a:pPr>
            <a:r>
              <a:rPr lang="uk-UA" dirty="0" smtClean="0"/>
              <a:t>Куди збирається родина?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Users\Sony\Desktop\mir_prirody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4" y="793"/>
            <a:ext cx="9142413" cy="6856413"/>
          </a:xfrm>
          <a:prstGeom prst="rect">
            <a:avLst/>
          </a:prstGeom>
          <a:noFill/>
        </p:spPr>
      </p:pic>
      <p:pic>
        <p:nvPicPr>
          <p:cNvPr id="10" name="Рисунок 9" descr="робота в групах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944" y="1484784"/>
            <a:ext cx="4452948" cy="3917116"/>
          </a:xfrm>
          <a:prstGeom prst="rect">
            <a:avLst/>
          </a:prstGeom>
        </p:spPr>
      </p:pic>
      <p:sp>
        <p:nvSpPr>
          <p:cNvPr id="14" name="Содержимое 12"/>
          <p:cNvSpPr>
            <a:spLocks noGrp="1"/>
          </p:cNvSpPr>
          <p:nvPr>
            <p:ph idx="1"/>
          </p:nvPr>
        </p:nvSpPr>
        <p:spPr>
          <a:xfrm flipH="1">
            <a:off x="179512" y="2636912"/>
            <a:ext cx="3312368" cy="1800199"/>
          </a:xfrm>
        </p:spPr>
        <p:txBody>
          <a:bodyPr>
            <a:normAutofit/>
          </a:bodyPr>
          <a:lstStyle/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7" name="Содержимое 12"/>
          <p:cNvSpPr txBox="1">
            <a:spLocks/>
          </p:cNvSpPr>
          <p:nvPr/>
        </p:nvSpPr>
        <p:spPr>
          <a:xfrm flipH="1">
            <a:off x="611560" y="2636913"/>
            <a:ext cx="3312368" cy="13681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030A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Що родина робить в садку?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Users\Sony\Desktop\mir_prirody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4" y="793"/>
            <a:ext cx="9142413" cy="6856413"/>
          </a:xfrm>
          <a:prstGeom prst="rect">
            <a:avLst/>
          </a:prstGeom>
          <a:noFill/>
        </p:spPr>
      </p:pic>
      <p:pic>
        <p:nvPicPr>
          <p:cNvPr id="11" name="Рисунок 10" descr="робота в групах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1412776"/>
            <a:ext cx="4765482" cy="3816424"/>
          </a:xfrm>
          <a:prstGeom prst="rect">
            <a:avLst/>
          </a:prstGeom>
        </p:spPr>
      </p:pic>
      <p:sp>
        <p:nvSpPr>
          <p:cNvPr id="5" name="Содержимое 12"/>
          <p:cNvSpPr>
            <a:spLocks noGrp="1"/>
          </p:cNvSpPr>
          <p:nvPr>
            <p:ph idx="1"/>
          </p:nvPr>
        </p:nvSpPr>
        <p:spPr>
          <a:xfrm flipH="1">
            <a:off x="539552" y="2636913"/>
            <a:ext cx="3312368" cy="1368151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7030A0"/>
              </a:buClr>
            </a:pPr>
            <a:r>
              <a:rPr lang="uk-UA" dirty="0" smtClean="0"/>
              <a:t>Що родина робить на березі річки?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Users\Sony\Desktop\mir_prirody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4" y="793"/>
            <a:ext cx="9142413" cy="6856413"/>
          </a:xfrm>
          <a:prstGeom prst="rect">
            <a:avLst/>
          </a:prstGeom>
          <a:noFill/>
        </p:spPr>
      </p:pic>
      <p:pic>
        <p:nvPicPr>
          <p:cNvPr id="12" name="Рисунок 11" descr="робота в групах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1412776"/>
            <a:ext cx="5184576" cy="3636404"/>
          </a:xfrm>
          <a:prstGeom prst="rect">
            <a:avLst/>
          </a:prstGeom>
        </p:spPr>
      </p:pic>
      <p:sp>
        <p:nvSpPr>
          <p:cNvPr id="5" name="Содержимое 12"/>
          <p:cNvSpPr>
            <a:spLocks noGrp="1"/>
          </p:cNvSpPr>
          <p:nvPr>
            <p:ph idx="1"/>
          </p:nvPr>
        </p:nvSpPr>
        <p:spPr>
          <a:xfrm flipH="1">
            <a:off x="611560" y="2636913"/>
            <a:ext cx="2736304" cy="1368151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7030A0"/>
              </a:buClr>
            </a:pPr>
            <a:r>
              <a:rPr lang="uk-UA" dirty="0" smtClean="0"/>
              <a:t>Що родина робить за столом?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Users\Sony\Desktop\mir_prirody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4" y="793"/>
            <a:ext cx="9142413" cy="685641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44016"/>
            <a:ext cx="7632848" cy="1484784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rgbClr val="00B050"/>
                </a:solidFill>
                <a:ea typeface="HGSMinchoL" pitchFamily="18" charset="-128"/>
                <a:cs typeface="Times New Roman" pitchFamily="18" charset="0"/>
              </a:rPr>
              <a:t>Підсумкове завдання</a:t>
            </a:r>
            <a:endParaRPr lang="ru-RU" b="1" dirty="0">
              <a:solidFill>
                <a:srgbClr val="00B050"/>
              </a:solidFill>
              <a:ea typeface="HGSMinchoL" pitchFamily="18" charset="-128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39552" y="1628800"/>
            <a:ext cx="8208912" cy="4032448"/>
          </a:xfrm>
        </p:spPr>
        <p:txBody>
          <a:bodyPr/>
          <a:lstStyle/>
          <a:p>
            <a:pPr algn="ctr">
              <a:buNone/>
            </a:pPr>
            <a:r>
              <a:rPr lang="uk-UA" sz="3600" b="1" dirty="0" smtClean="0"/>
              <a:t>Висновки:</a:t>
            </a:r>
          </a:p>
          <a:p>
            <a:pPr algn="ctr">
              <a:buNone/>
            </a:pPr>
            <a:endParaRPr lang="uk-UA" b="1" dirty="0" smtClean="0"/>
          </a:p>
          <a:p>
            <a:pPr lvl="0">
              <a:buClr>
                <a:srgbClr val="7030A0"/>
              </a:buClr>
              <a:buFont typeface="Wingdings" pitchFamily="2" charset="2"/>
              <a:buChar char="ü"/>
            </a:pPr>
            <a:r>
              <a:rPr lang="uk-UA" dirty="0" smtClean="0"/>
              <a:t>Прислухайся до порад старших членів родини.</a:t>
            </a:r>
            <a:endParaRPr lang="ru-RU" dirty="0" smtClean="0"/>
          </a:p>
          <a:p>
            <a:pPr lvl="0">
              <a:buClr>
                <a:srgbClr val="7030A0"/>
              </a:buClr>
              <a:buFont typeface="Wingdings" pitchFamily="2" charset="2"/>
              <a:buChar char="ü"/>
            </a:pPr>
            <a:r>
              <a:rPr lang="uk-UA" dirty="0" smtClean="0"/>
              <a:t>Запитуй у дорослих дозволу на те, що не можна робити без їхньої згоди. </a:t>
            </a:r>
            <a:endParaRPr lang="ru-RU" dirty="0" smtClean="0"/>
          </a:p>
          <a:p>
            <a:pPr lvl="0">
              <a:buClr>
                <a:srgbClr val="7030A0"/>
              </a:buClr>
              <a:buFont typeface="Wingdings" pitchFamily="2" charset="2"/>
              <a:buChar char="ü"/>
            </a:pPr>
            <a:r>
              <a:rPr lang="uk-UA" dirty="0" smtClean="0"/>
              <a:t>Допомагай усім членам твоєї родини.</a:t>
            </a:r>
            <a:r>
              <a:rPr lang="uk-UA" i="1" dirty="0" smtClean="0"/>
              <a:t> </a:t>
            </a:r>
            <a:endParaRPr lang="ru-RU" dirty="0" smtClean="0"/>
          </a:p>
          <a:p>
            <a:pPr algn="ctr">
              <a:buNone/>
            </a:pPr>
            <a:endParaRPr lang="uk-UA" dirty="0" smtClean="0"/>
          </a:p>
          <a:p>
            <a:pPr algn="ctr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Users\Sony\Desktop\mir_prirody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4" y="793"/>
            <a:ext cx="9142413" cy="685641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88640"/>
            <a:ext cx="6624736" cy="1484784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B050"/>
                </a:solidFill>
                <a:ea typeface="HGSMinchoL" pitchFamily="18" charset="-128"/>
                <a:cs typeface="Times New Roman" pitchFamily="18" charset="0"/>
              </a:rPr>
              <a:t>«Я люблю свою родину»</a:t>
            </a:r>
            <a:endParaRPr lang="ru-RU" b="1" dirty="0">
              <a:solidFill>
                <a:srgbClr val="00B050"/>
              </a:solidFill>
              <a:ea typeface="HGSMinchoL" pitchFamily="18" charset="-128"/>
              <a:cs typeface="Times New Roman" pitchFamily="18" charset="0"/>
            </a:endParaRPr>
          </a:p>
        </p:txBody>
      </p:sp>
      <p:pic>
        <p:nvPicPr>
          <p:cNvPr id="3" name="Наталія Май - Родина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79712" y="1267177"/>
            <a:ext cx="6120680" cy="4591481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Users\Sony\Desktop\mir_prirody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4" y="793"/>
            <a:ext cx="9142413" cy="685641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72" y="413792"/>
            <a:ext cx="8229600" cy="1143000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rgbClr val="00B050"/>
                </a:solidFill>
                <a:ea typeface="HGSMinchoL" pitchFamily="18" charset="-128"/>
                <a:cs typeface="Times New Roman" pitchFamily="18" charset="0"/>
              </a:rPr>
              <a:t>Стартове  завдання</a:t>
            </a:r>
            <a:endParaRPr lang="ru-RU" b="1" dirty="0">
              <a:solidFill>
                <a:srgbClr val="00B050"/>
              </a:solidFill>
              <a:ea typeface="HGSMinchoL" pitchFamily="18" charset="-128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dirty="0" smtClean="0"/>
              <a:t>Раз –</a:t>
            </a:r>
            <a:r>
              <a:rPr lang="ru-RU" dirty="0" smtClean="0"/>
              <a:t> турботлива матуся,</a:t>
            </a:r>
          </a:p>
          <a:p>
            <a:pPr algn="ctr">
              <a:buNone/>
            </a:pPr>
            <a:r>
              <a:rPr lang="uk-UA" dirty="0" smtClean="0"/>
              <a:t>Два –</a:t>
            </a:r>
            <a:r>
              <a:rPr lang="uk-UA" dirty="0"/>
              <a:t> </a:t>
            </a:r>
            <a:r>
              <a:rPr lang="uk-UA" dirty="0" smtClean="0"/>
              <a:t>до татка пригорнуся,</a:t>
            </a:r>
          </a:p>
          <a:p>
            <a:pPr algn="ctr">
              <a:buNone/>
            </a:pPr>
            <a:r>
              <a:rPr lang="uk-UA" dirty="0" smtClean="0"/>
              <a:t>Бабця –</a:t>
            </a:r>
            <a:r>
              <a:rPr lang="uk-UA" dirty="0"/>
              <a:t> </a:t>
            </a:r>
            <a:r>
              <a:rPr lang="uk-UA" dirty="0" smtClean="0"/>
              <a:t>три, дідусь –</a:t>
            </a:r>
            <a:r>
              <a:rPr lang="uk-UA" dirty="0"/>
              <a:t> </a:t>
            </a:r>
            <a:r>
              <a:rPr lang="uk-UA" dirty="0" smtClean="0"/>
              <a:t>чотири,</a:t>
            </a:r>
          </a:p>
          <a:p>
            <a:pPr algn="ctr">
              <a:buNone/>
            </a:pPr>
            <a:r>
              <a:rPr lang="uk-UA" dirty="0" smtClean="0"/>
              <a:t>П'ять –</a:t>
            </a:r>
            <a:r>
              <a:rPr lang="uk-UA" dirty="0"/>
              <a:t> </a:t>
            </a:r>
            <a:r>
              <a:rPr lang="uk-UA" dirty="0" smtClean="0"/>
              <a:t>сестричку полічили.</a:t>
            </a:r>
            <a:endParaRPr lang="uk-UA" dirty="0"/>
          </a:p>
          <a:p>
            <a:pPr algn="ctr">
              <a:buNone/>
            </a:pPr>
            <a:r>
              <a:rPr lang="uk-UA" dirty="0" smtClean="0"/>
              <a:t>Ось така моя родина:</a:t>
            </a:r>
          </a:p>
          <a:p>
            <a:pPr algn="ctr">
              <a:buNone/>
            </a:pPr>
            <a:r>
              <a:rPr lang="uk-UA" dirty="0" smtClean="0"/>
              <a:t>І привітна і гостинна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Users\Sony\Desktop\mir_prirody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4" y="793"/>
            <a:ext cx="9142413" cy="685641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rgbClr val="00B050"/>
                </a:solidFill>
                <a:ea typeface="HGSMinchoL" pitchFamily="18" charset="-128"/>
              </a:rPr>
              <a:t>Знайомство</a:t>
            </a:r>
            <a:endParaRPr lang="ru-RU" b="1" dirty="0">
              <a:solidFill>
                <a:srgbClr val="00B050"/>
              </a:solidFill>
              <a:ea typeface="HGSMinchoL" pitchFamily="18" charset="-128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dirty="0" smtClean="0"/>
              <a:t>Продовжіть речення по черзі:</a:t>
            </a:r>
          </a:p>
          <a:p>
            <a:pPr algn="ctr">
              <a:buNone/>
            </a:pPr>
            <a:endParaRPr lang="uk-UA" dirty="0" smtClean="0"/>
          </a:p>
        </p:txBody>
      </p:sp>
      <p:grpSp>
        <p:nvGrpSpPr>
          <p:cNvPr id="5" name="Группа 4"/>
          <p:cNvGrpSpPr/>
          <p:nvPr/>
        </p:nvGrpSpPr>
        <p:grpSpPr>
          <a:xfrm>
            <a:off x="-180528" y="2952328"/>
            <a:ext cx="6984776" cy="3212976"/>
            <a:chOff x="-396552" y="2780928"/>
            <a:chExt cx="6984776" cy="3212976"/>
          </a:xfrm>
        </p:grpSpPr>
        <p:pic>
          <p:nvPicPr>
            <p:cNvPr id="8" name="Рисунок 7" descr="young-boy-clipart-1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396552" y="2924944"/>
              <a:ext cx="3068960" cy="3068960"/>
            </a:xfrm>
            <a:prstGeom prst="rect">
              <a:avLst/>
            </a:prstGeom>
          </p:spPr>
        </p:pic>
        <p:sp>
          <p:nvSpPr>
            <p:cNvPr id="9" name="Скругленная прямоугольная выноска 8"/>
            <p:cNvSpPr/>
            <p:nvPr/>
          </p:nvSpPr>
          <p:spPr>
            <a:xfrm>
              <a:off x="2915816" y="2780928"/>
              <a:ext cx="3672408" cy="1728192"/>
            </a:xfrm>
            <a:prstGeom prst="wedgeRoundRectCallout">
              <a:avLst>
                <a:gd name="adj1" fmla="val -71448"/>
                <a:gd name="adj2" fmla="val 59142"/>
                <a:gd name="adj3" fmla="val 16667"/>
              </a:avLst>
            </a:prstGeom>
            <a:ln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buNone/>
              </a:pPr>
              <a:r>
                <a:rPr lang="uk-UA" sz="3600" dirty="0" smtClean="0"/>
                <a:t>Мене звуть ….</a:t>
              </a:r>
            </a:p>
            <a:p>
              <a:pPr algn="ctr">
                <a:buNone/>
              </a:pPr>
              <a:r>
                <a:rPr lang="uk-UA" sz="3600" dirty="0" smtClean="0"/>
                <a:t>У моїй родині ….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Users\Sony\Desktop\mir_prirody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4" y="793"/>
            <a:ext cx="9142413" cy="685641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rgbClr val="00B050"/>
                </a:solidFill>
                <a:ea typeface="HGSMinchoL" pitchFamily="18" charset="-128"/>
              </a:rPr>
              <a:t>«Склад родини" </a:t>
            </a:r>
            <a:endParaRPr lang="ru-RU" b="1" dirty="0">
              <a:solidFill>
                <a:srgbClr val="00B050"/>
              </a:solidFill>
              <a:ea typeface="HGSMinchoL" pitchFamily="18" charset="-128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dirty="0" smtClean="0"/>
              <a:t>Тато , мама, </a:t>
            </a:r>
            <a:r>
              <a:rPr lang="uk-UA" dirty="0"/>
              <a:t>с</a:t>
            </a:r>
            <a:r>
              <a:rPr lang="uk-UA" dirty="0" smtClean="0"/>
              <a:t>ин, донька, дід, баба – дружна родина!</a:t>
            </a:r>
          </a:p>
          <a:p>
            <a:pPr algn="ctr">
              <a:buNone/>
            </a:pPr>
            <a:endParaRPr lang="uk-UA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996952"/>
            <a:ext cx="4193815" cy="2960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134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Users\Sony\Desktop\mir_prirody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018"/>
            <a:ext cx="9142413" cy="685641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72" y="476672"/>
            <a:ext cx="8229600" cy="1152128"/>
          </a:xfrm>
        </p:spPr>
        <p:txBody>
          <a:bodyPr>
            <a:noAutofit/>
          </a:bodyPr>
          <a:lstStyle/>
          <a:p>
            <a:r>
              <a:rPr lang="uk-UA" sz="4300" b="1" dirty="0" smtClean="0">
                <a:solidFill>
                  <a:srgbClr val="00B050"/>
                </a:solidFill>
                <a:ea typeface="HGSMinchoL" pitchFamily="18" charset="-128"/>
                <a:cs typeface="Times New Roman" pitchFamily="18" charset="0"/>
              </a:rPr>
              <a:t>Бесіда </a:t>
            </a:r>
            <a:br>
              <a:rPr lang="uk-UA" sz="4300" b="1" dirty="0" smtClean="0">
                <a:solidFill>
                  <a:srgbClr val="00B050"/>
                </a:solidFill>
                <a:ea typeface="HGSMinchoL" pitchFamily="18" charset="-128"/>
                <a:cs typeface="Times New Roman" pitchFamily="18" charset="0"/>
              </a:rPr>
            </a:br>
            <a:r>
              <a:rPr lang="ru-RU" sz="4300" b="1" dirty="0" smtClean="0">
                <a:solidFill>
                  <a:srgbClr val="00B050"/>
                </a:solidFill>
                <a:ea typeface="HGSMinchoL" pitchFamily="18" charset="-128"/>
                <a:cs typeface="Times New Roman" pitchFamily="18" charset="0"/>
              </a:rPr>
              <a:t>«</a:t>
            </a:r>
            <a:r>
              <a:rPr lang="uk-UA" sz="4300" b="1" dirty="0" smtClean="0">
                <a:solidFill>
                  <a:srgbClr val="00B050"/>
                </a:solidFill>
                <a:ea typeface="HGSMinchoL" pitchFamily="18" charset="-128"/>
                <a:cs typeface="Times New Roman" pitchFamily="18" charset="0"/>
              </a:rPr>
              <a:t>Чому треба слухатися батьків</a:t>
            </a:r>
            <a:r>
              <a:rPr lang="ru-RU" sz="4300" b="1" dirty="0" smtClean="0">
                <a:solidFill>
                  <a:srgbClr val="00B050"/>
                </a:solidFill>
                <a:ea typeface="HGSMinchoL" pitchFamily="18" charset="-128"/>
                <a:cs typeface="Times New Roman" pitchFamily="18" charset="0"/>
              </a:rPr>
              <a:t>»</a:t>
            </a:r>
            <a:endParaRPr lang="ru-RU" sz="4300" b="1" dirty="0">
              <a:solidFill>
                <a:srgbClr val="00B050"/>
              </a:solidFill>
              <a:ea typeface="HGSMinchoL" pitchFamily="18" charset="-128"/>
              <a:cs typeface="Times New Roman" pitchFamily="18" charset="0"/>
            </a:endParaRPr>
          </a:p>
        </p:txBody>
      </p:sp>
      <p:sp>
        <p:nvSpPr>
          <p:cNvPr id="8" name="Содержимое 5"/>
          <p:cNvSpPr txBox="1">
            <a:spLocks/>
          </p:cNvSpPr>
          <p:nvPr/>
        </p:nvSpPr>
        <p:spPr>
          <a:xfrm>
            <a:off x="467544" y="1988840"/>
            <a:ext cx="8352928" cy="3888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20000"/>
              </a:lnSpc>
              <a:spcBef>
                <a:spcPct val="20000"/>
              </a:spcBef>
              <a:buClr>
                <a:srgbClr val="7030A0"/>
              </a:buClr>
              <a:defRPr/>
            </a:pPr>
            <a:endParaRPr kumimoji="0" lang="uk-UA" sz="32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>
              <a:lnSpc>
                <a:spcPct val="120000"/>
              </a:lnSpc>
              <a:buClr>
                <a:srgbClr val="7030A0"/>
              </a:buClr>
            </a:pPr>
            <a:endParaRPr lang="uk-UA" sz="3200" b="1" dirty="0" smtClean="0"/>
          </a:p>
          <a:p>
            <a:pPr lvl="0">
              <a:lnSpc>
                <a:spcPct val="120000"/>
              </a:lnSpc>
              <a:spcAft>
                <a:spcPts val="600"/>
              </a:spcAft>
              <a:buClr>
                <a:srgbClr val="7030A0"/>
              </a:buClr>
            </a:pPr>
            <a:endParaRPr kumimoji="0" lang="uk-UA" sz="3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4433">
            <a:off x="5495958" y="1787182"/>
            <a:ext cx="3179262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50191">
            <a:off x="1088005" y="1915483"/>
            <a:ext cx="3278682" cy="224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046354"/>
            <a:ext cx="2664296" cy="3111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Users\Sony\Desktop\mir_prirody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4" y="793"/>
            <a:ext cx="9142413" cy="685641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Autofit/>
          </a:bodyPr>
          <a:lstStyle/>
          <a:p>
            <a:r>
              <a:rPr lang="uk-UA" sz="5000" b="1" dirty="0" smtClean="0">
                <a:solidFill>
                  <a:srgbClr val="00B050"/>
                </a:solidFill>
                <a:ea typeface="HGSMinchoL" pitchFamily="18" charset="-128"/>
                <a:cs typeface="Times New Roman" pitchFamily="18" charset="0"/>
              </a:rPr>
              <a:t>Оповідання</a:t>
            </a:r>
            <a:endParaRPr lang="ru-RU" sz="5000" b="1" dirty="0">
              <a:solidFill>
                <a:srgbClr val="00B050"/>
              </a:solidFill>
              <a:ea typeface="HGSMinchoL" pitchFamily="18" charset="-128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889248" y="2492897"/>
            <a:ext cx="5698976" cy="158417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4800" b="1" dirty="0" smtClean="0">
                <a:cs typeface="Times New Roman" pitchFamily="18" charset="0"/>
              </a:rPr>
              <a:t>Найслухняніша дитина</a:t>
            </a:r>
            <a:endParaRPr lang="ru-RU" sz="4800" b="1" dirty="0">
              <a:cs typeface="Times New Roman" pitchFamily="18" charset="0"/>
            </a:endParaRPr>
          </a:p>
        </p:txBody>
      </p:sp>
      <p:pic>
        <p:nvPicPr>
          <p:cNvPr id="1026" name="Picture 2" descr="https://s-media-cache-ak0.pinimg.com/736x/9d/02/68/9d0268e40fb3dd5d600afa10b3bafbf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2132856"/>
            <a:ext cx="2642165" cy="3378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Users\Sony\Desktop\mir_prirody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4" y="793"/>
            <a:ext cx="9142413" cy="685641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41784"/>
            <a:ext cx="8229600" cy="1143000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rgbClr val="00B050"/>
                </a:solidFill>
                <a:ea typeface="HGSMinchoL" pitchFamily="18" charset="-128"/>
                <a:cs typeface="Times New Roman" pitchFamily="18" charset="0"/>
              </a:rPr>
              <a:t>Руханка</a:t>
            </a:r>
            <a:r>
              <a:rPr lang="uk-UA" b="1" dirty="0" smtClean="0">
                <a:solidFill>
                  <a:srgbClr val="00B050"/>
                </a:solidFill>
                <a:ea typeface="HGSMinchoL" pitchFamily="18" charset="-128"/>
              </a:rPr>
              <a:t> </a:t>
            </a:r>
            <a:endParaRPr lang="ru-RU" b="1" dirty="0">
              <a:solidFill>
                <a:srgbClr val="00B050"/>
              </a:solidFill>
              <a:ea typeface="HGSMinchoL" pitchFamily="18" charset="-128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739949"/>
            <a:ext cx="8229600" cy="4497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dirty="0" smtClean="0"/>
              <a:t>У </a:t>
            </a:r>
            <a:r>
              <a:rPr lang="uk-UA" sz="3600" dirty="0"/>
              <a:t>мами левиці є… </a:t>
            </a:r>
            <a:endParaRPr lang="ru-RU" sz="3600" dirty="0"/>
          </a:p>
          <a:p>
            <a:pPr algn="ctr">
              <a:buNone/>
            </a:pPr>
            <a:r>
              <a:rPr lang="uk-UA" sz="3600" dirty="0"/>
              <a:t>А у ведмедиці  — </a:t>
            </a:r>
            <a:r>
              <a:rPr lang="uk-UA" sz="3600" dirty="0" smtClean="0"/>
              <a:t>…</a:t>
            </a:r>
            <a:endParaRPr lang="ru-RU" sz="3600" dirty="0"/>
          </a:p>
          <a:p>
            <a:pPr algn="ctr">
              <a:buNone/>
            </a:pPr>
            <a:r>
              <a:rPr lang="uk-UA" sz="3600" dirty="0"/>
              <a:t>У мами зайчихи є</a:t>
            </a:r>
            <a:r>
              <a:rPr lang="uk-UA" sz="3600" dirty="0" smtClean="0"/>
              <a:t>…</a:t>
            </a:r>
            <a:endParaRPr lang="ru-RU" sz="3600" dirty="0"/>
          </a:p>
          <a:p>
            <a:pPr algn="ctr">
              <a:buNone/>
            </a:pPr>
            <a:r>
              <a:rPr lang="uk-UA" sz="3600" dirty="0"/>
              <a:t>У качки – маленькі смішні</a:t>
            </a:r>
            <a:r>
              <a:rPr lang="uk-UA" sz="3600" dirty="0" smtClean="0"/>
              <a:t>…</a:t>
            </a:r>
            <a:endParaRPr lang="ru-RU" sz="3600" dirty="0"/>
          </a:p>
          <a:p>
            <a:pPr algn="ctr">
              <a:buNone/>
            </a:pPr>
            <a:r>
              <a:rPr lang="uk-UA" sz="3600" dirty="0"/>
              <a:t>У мами моєї і тата є</a:t>
            </a:r>
            <a:r>
              <a:rPr lang="uk-UA" sz="3600" dirty="0" smtClean="0"/>
              <a:t>…</a:t>
            </a:r>
            <a:endParaRPr lang="ru-RU" sz="3600" dirty="0"/>
          </a:p>
          <a:p>
            <a:pPr algn="ctr">
              <a:buNone/>
            </a:pPr>
            <a:r>
              <a:rPr lang="ru-RU" sz="3600" dirty="0"/>
              <a:t>Щаслива </a:t>
            </a:r>
            <a:r>
              <a:rPr lang="ru-RU" sz="3600" dirty="0" smtClean="0"/>
              <a:t>і  </a:t>
            </a:r>
            <a:r>
              <a:rPr lang="ru-RU" sz="3600" dirty="0"/>
              <a:t>дружна наша</a:t>
            </a:r>
            <a:r>
              <a:rPr lang="ru-RU" sz="3600" dirty="0" smtClean="0"/>
              <a:t>…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Users\Sony\Desktop\mir_prirody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4" y="-27384"/>
            <a:ext cx="9142413" cy="685641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60648"/>
            <a:ext cx="6624736" cy="1368152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rgbClr val="00B050"/>
                </a:solidFill>
                <a:ea typeface="HGSMinchoL" pitchFamily="18" charset="-128"/>
                <a:cs typeface="Times New Roman" pitchFamily="18" charset="0"/>
              </a:rPr>
              <a:t>Складання оповідання</a:t>
            </a:r>
            <a:endParaRPr lang="ru-RU" b="1" dirty="0">
              <a:solidFill>
                <a:srgbClr val="00B050"/>
              </a:solidFill>
              <a:ea typeface="HGSMinchoL" pitchFamily="18" charset="-128"/>
              <a:cs typeface="Times New Roman" pitchFamily="18" charset="0"/>
            </a:endParaRPr>
          </a:p>
        </p:txBody>
      </p:sp>
      <p:pic>
        <p:nvPicPr>
          <p:cNvPr id="7" name="Содержимое 6" descr="робота в групах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933161" y="1988840"/>
            <a:ext cx="5527271" cy="3168352"/>
          </a:xfrm>
        </p:spPr>
      </p:pic>
      <p:sp>
        <p:nvSpPr>
          <p:cNvPr id="13" name="Содержимое 5"/>
          <p:cNvSpPr txBox="1">
            <a:spLocks/>
          </p:cNvSpPr>
          <p:nvPr/>
        </p:nvSpPr>
        <p:spPr>
          <a:xfrm>
            <a:off x="467544" y="2204864"/>
            <a:ext cx="2530624" cy="26642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030A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uk-UA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Кого ви бачите на малюнку?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030A0"/>
              </a:buClr>
              <a:buSzTx/>
              <a:buFont typeface="Arial" pitchFamily="34" charset="0"/>
              <a:buChar char="•"/>
              <a:tabLst/>
              <a:defRPr/>
            </a:pPr>
            <a:r>
              <a:rPr lang="uk-UA" sz="3000" dirty="0" smtClean="0"/>
              <a:t>Що робить родина?</a:t>
            </a:r>
            <a:endParaRPr kumimoji="0" lang="uk-UA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Users\Sony\Desktop\mir_prirody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4" y="793"/>
            <a:ext cx="9142413" cy="6856413"/>
          </a:xfrm>
          <a:prstGeom prst="rect">
            <a:avLst/>
          </a:prstGeom>
          <a:noFill/>
        </p:spPr>
      </p:pic>
      <p:pic>
        <p:nvPicPr>
          <p:cNvPr id="8" name="Рисунок 7" descr="робота в групах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63888" y="1268760"/>
            <a:ext cx="5057463" cy="3960440"/>
          </a:xfrm>
          <a:prstGeom prst="rect">
            <a:avLst/>
          </a:prstGeom>
        </p:spPr>
      </p:pic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 flipH="1">
            <a:off x="323528" y="2636912"/>
            <a:ext cx="3312368" cy="1800199"/>
          </a:xfrm>
        </p:spPr>
        <p:txBody>
          <a:bodyPr>
            <a:normAutofit fontScale="92500" lnSpcReduction="20000"/>
          </a:bodyPr>
          <a:lstStyle/>
          <a:p>
            <a:pPr>
              <a:buClr>
                <a:srgbClr val="7030A0"/>
              </a:buClr>
            </a:pPr>
            <a:r>
              <a:rPr lang="uk-UA" dirty="0" smtClean="0"/>
              <a:t>Що робить мама, тато?</a:t>
            </a:r>
          </a:p>
          <a:p>
            <a:pPr>
              <a:buClr>
                <a:srgbClr val="7030A0"/>
              </a:buClr>
            </a:pPr>
            <a:r>
              <a:rPr lang="uk-UA" dirty="0" smtClean="0"/>
              <a:t>Чи допомагають їм діти?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4692</TotalTime>
  <Words>168</Words>
  <Application>Microsoft Office PowerPoint</Application>
  <PresentationFormat>Экран (4:3)</PresentationFormat>
  <Paragraphs>42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Клас 1. Тренінг    Моя  родина  вихователь ГПД Бамбуля Ганна Юріївна </vt:lpstr>
      <vt:lpstr>Стартове  завдання</vt:lpstr>
      <vt:lpstr>Знайомство</vt:lpstr>
      <vt:lpstr>«Склад родини" </vt:lpstr>
      <vt:lpstr>Бесіда  «Чому треба слухатися батьків»</vt:lpstr>
      <vt:lpstr>Оповідання</vt:lpstr>
      <vt:lpstr>Руханка </vt:lpstr>
      <vt:lpstr>Складання оповідання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Підсумкове завдання</vt:lpstr>
      <vt:lpstr>«Я люблю свою родину»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родина</dc:title>
  <dc:creator>Sony</dc:creator>
  <cp:lastModifiedBy>COMPAQ</cp:lastModifiedBy>
  <cp:revision>74</cp:revision>
  <dcterms:created xsi:type="dcterms:W3CDTF">2016-01-13T10:03:09Z</dcterms:created>
  <dcterms:modified xsi:type="dcterms:W3CDTF">2017-12-18T06:53:47Z</dcterms:modified>
</cp:coreProperties>
</file>