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73592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Оксана\Рабочий стол\різдво\Копия shablon-mathemetic-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85918" y="1857364"/>
            <a:ext cx="5643602" cy="2370145"/>
          </a:xfrm>
        </p:spPr>
        <p:txBody>
          <a:bodyPr>
            <a:normAutofit/>
          </a:bodyPr>
          <a:lstStyle/>
          <a:p>
            <a:r>
              <a:rPr lang="uk-UA" sz="9600" dirty="0" smtClean="0">
                <a:solidFill>
                  <a:srgbClr val="0070C0"/>
                </a:solidFill>
                <a:latin typeface="Arial Narrow" pitchFamily="34" charset="0"/>
              </a:rPr>
              <a:t>Урок - гра</a:t>
            </a:r>
            <a:endParaRPr lang="ru-RU" sz="9600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3714744" y="4643446"/>
            <a:ext cx="3724300" cy="450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2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Автор: </a:t>
            </a:r>
            <a:r>
              <a:rPr lang="uk-UA" sz="3200" dirty="0" err="1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Вакулінська</a:t>
            </a:r>
            <a:r>
              <a:rPr lang="uk-UA" sz="3200" dirty="0" smtClean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rPr>
              <a:t> Л.М.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68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928662" y="1000108"/>
            <a:ext cx="7358114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Знайдіть зайве число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79512" y="3929054"/>
            <a:ext cx="6521948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7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2, </a:t>
            </a:r>
            <a:r>
              <a:rPr lang="uk-UA" sz="7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3, 5, 6, 9, </a:t>
            </a: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228184" y="3930150"/>
            <a:ext cx="1872208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7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10</a:t>
            </a:r>
            <a:r>
              <a:rPr lang="uk-UA" sz="7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892943" y="188640"/>
            <a:ext cx="7358114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Згрупуйте числа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892943" y="2236645"/>
            <a:ext cx="864096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7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2</a:t>
            </a: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093844" y="2276872"/>
            <a:ext cx="864096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7200" dirty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3</a:t>
            </a: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5752" y="2249172"/>
            <a:ext cx="864096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7200" dirty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4</a:t>
            </a: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4773269" y="2236645"/>
            <a:ext cx="864096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7200" dirty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5</a:t>
            </a: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012160" y="2278739"/>
            <a:ext cx="864096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7200" dirty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6</a:t>
            </a: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7308304" y="2261155"/>
            <a:ext cx="864096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7200" dirty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7</a:t>
            </a: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2 0.03773 L -0.00712 0.287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2 -0.01574 L -0.59063 0.286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60" y="1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22222E-6 L 0.15295 0.284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39" y="1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-0.15347 0.283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74" y="1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55 -2.59259E-6 L 0.29774 0.2983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56" y="1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5 -0.01481 L 0.29462 0.2958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53" y="1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285720" y="357166"/>
            <a:ext cx="3357586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1 будинок  </a:t>
            </a:r>
            <a:endParaRPr kumimoji="0" lang="uk-UA" sz="3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143504" y="357166"/>
            <a:ext cx="3357586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2 будинок  </a:t>
            </a:r>
            <a:endParaRPr kumimoji="0" lang="uk-UA" sz="3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57158" y="1428736"/>
            <a:ext cx="3357586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1071546"/>
            <a:ext cx="3143272" cy="14287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r>
              <a:rPr lang="uk-UA" sz="3600" dirty="0" smtClean="0">
                <a:solidFill>
                  <a:srgbClr val="0070C0"/>
                </a:solidFill>
                <a:latin typeface="Arial Black" pitchFamily="34" charset="0"/>
              </a:rPr>
              <a:t> поверхів</a:t>
            </a:r>
          </a:p>
          <a:p>
            <a:pPr lvl="0" algn="ctr">
              <a:spcBef>
                <a:spcPct val="0"/>
              </a:spcBef>
              <a:defRPr/>
            </a:pPr>
            <a:r>
              <a:rPr lang="uk-UA" sz="3600" dirty="0" smtClean="0">
                <a:solidFill>
                  <a:srgbClr val="0070C0"/>
                </a:solidFill>
                <a:latin typeface="Arial Black" pitchFamily="34" charset="0"/>
              </a:rPr>
              <a:t>на 3 &gt; 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86380" y="1071546"/>
            <a:ext cx="3143272" cy="14287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r>
              <a:rPr lang="uk-UA" sz="3600" dirty="0" smtClean="0">
                <a:solidFill>
                  <a:srgbClr val="0070C0"/>
                </a:solidFill>
                <a:latin typeface="Arial Black" pitchFamily="34" charset="0"/>
              </a:rPr>
              <a:t> поверхів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928926" y="2285992"/>
            <a:ext cx="235745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авая фигурная скобка 12"/>
          <p:cNvSpPr/>
          <p:nvPr/>
        </p:nvSpPr>
        <p:spPr>
          <a:xfrm rot="5400000">
            <a:off x="3929058" y="71414"/>
            <a:ext cx="1285884" cy="6143668"/>
          </a:xfrm>
          <a:prstGeom prst="rightBrace">
            <a:avLst>
              <a:gd name="adj1" fmla="val 8333"/>
              <a:gd name="adj2" fmla="val 47774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43372" y="3786190"/>
            <a:ext cx="1143008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80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5</a:t>
            </a:r>
            <a:r>
              <a:rPr lang="uk-UA" sz="3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3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3074" name="Picture 2" descr="&amp;Kcy;&amp;acy;&amp;rcy;&amp;tcy;&amp;icy;&amp;ncy;&amp;kcy;&amp;icy; &amp;pcy;&amp;ocy; &amp;zcy;&amp;acy;&amp;pcy;&amp;rcy;&amp;ocy;&amp;scy;&amp;ucy; &amp;kcy;&amp;lcy;&amp;icy;&amp;pcy;&amp;acy;&amp;rcy;&amp;tcy; &amp;dcy;&amp;ocy;&amp;mcy; &amp;mcy;&amp;ncy;&amp;ocy;&amp;gcy;&amp;ocy;&amp;ecy;&amp;tcy;&amp;acy;&amp;zhcy;&amp;ncy;&amp;ycy;&amp;jcy;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090" t="8692" r="4972" b="8112"/>
          <a:stretch>
            <a:fillRect/>
          </a:stretch>
        </p:blipFill>
        <p:spPr bwMode="auto">
          <a:xfrm>
            <a:off x="285720" y="3357562"/>
            <a:ext cx="1925627" cy="3000396"/>
          </a:xfrm>
          <a:prstGeom prst="rect">
            <a:avLst/>
          </a:prstGeom>
          <a:noFill/>
        </p:spPr>
      </p:pic>
      <p:pic>
        <p:nvPicPr>
          <p:cNvPr id="3076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08036" y="4143380"/>
            <a:ext cx="2638448" cy="251457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Documents and Settings\Оксана\Рабочий стол\різдво\Копия paso-de-la-escalera-al-éxito-escalera-con-los-iconos-y-los-elementos-al-éxito-7263329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t="55832" r="56250"/>
          <a:stretch>
            <a:fillRect/>
          </a:stretch>
        </p:blipFill>
        <p:spPr bwMode="auto">
          <a:xfrm>
            <a:off x="5429256" y="1071546"/>
            <a:ext cx="2500330" cy="1838312"/>
          </a:xfrm>
          <a:prstGeom prst="rect">
            <a:avLst/>
          </a:prstGeom>
          <a:noFill/>
        </p:spPr>
      </p:pic>
      <p:pic>
        <p:nvPicPr>
          <p:cNvPr id="5" name="Picture 2" descr="C:\Documents and Settings\Оксана\Рабочий стол\різдво\Копия paso-de-la-escalera-al-éxito-escalera-con-los-iconos-y-los-elementos-al-éxito-7263329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643182"/>
            <a:ext cx="5715040" cy="3838576"/>
          </a:xfrm>
          <a:prstGeom prst="rect">
            <a:avLst/>
          </a:prstGeom>
          <a:noFill/>
        </p:spPr>
      </p:pic>
      <p:pic>
        <p:nvPicPr>
          <p:cNvPr id="1026" name="Picture 2" descr="D:\Оксана\Картинки\КАРТИНКИ 1\Діти 4\1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28604"/>
            <a:ext cx="2113166" cy="31718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&amp;Kcy;&amp;acy;&amp;rcy;&amp;tcy;&amp;icy;&amp;ncy;&amp;kcy;&amp;icy; &amp;pcy;&amp;ocy; &amp;zcy;&amp;acy;&amp;pcy;&amp;rcy;&amp;ocy;&amp;scy;&amp;ucy; &amp;kcy;&amp;lcy;&amp;icy;&amp;pcy;&amp;acy;&amp;rcy;&amp;tcy; &amp;gcy;&amp;rcy;&amp;ucy;&amp;shcy;&amp;acy; &amp;dcy;&amp;iecy;&amp;rcy;&amp;iecy;&amp;vcy;&amp;o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928670"/>
            <a:ext cx="2800329" cy="2800329"/>
          </a:xfrm>
          <a:prstGeom prst="rect">
            <a:avLst/>
          </a:prstGeom>
          <a:noFill/>
        </p:spPr>
      </p:pic>
      <p:pic>
        <p:nvPicPr>
          <p:cNvPr id="4" name="Picture 2" descr="&amp;Kcy;&amp;acy;&amp;rcy;&amp;tcy;&amp;icy;&amp;ncy;&amp;kcy;&amp;icy; &amp;pcy;&amp;ocy; &amp;zcy;&amp;acy;&amp;pcy;&amp;rcy;&amp;ocy;&amp;scy;&amp;ucy; &amp;kcy;&amp;lcy;&amp;icy;&amp;pcy;&amp;acy;&amp;rcy;&amp;tcy; &amp;gcy;&amp;rcy;&amp;ucy;&amp;shcy;&amp;acy; &amp;dcy;&amp;iecy;&amp;rcy;&amp;iecy;&amp;vcy;&amp;o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928670"/>
            <a:ext cx="2800329" cy="2800329"/>
          </a:xfrm>
          <a:prstGeom prst="rect">
            <a:avLst/>
          </a:prstGeom>
          <a:noFill/>
        </p:spPr>
      </p:pic>
      <p:pic>
        <p:nvPicPr>
          <p:cNvPr id="5" name="Picture 2" descr="&amp;Kcy;&amp;acy;&amp;rcy;&amp;tcy;&amp;icy;&amp;ncy;&amp;kcy;&amp;icy; &amp;pcy;&amp;ocy; &amp;zcy;&amp;acy;&amp;pcy;&amp;rcy;&amp;ocy;&amp;scy;&amp;ucy; &amp;kcy;&amp;lcy;&amp;icy;&amp;pcy;&amp;acy;&amp;rcy;&amp;tcy; &amp;gcy;&amp;rcy;&amp;ucy;&amp;shcy;&amp;acy; &amp;dcy;&amp;iecy;&amp;rcy;&amp;iecy;&amp;vcy;&amp;o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928670"/>
            <a:ext cx="2800329" cy="2800329"/>
          </a:xfrm>
          <a:prstGeom prst="rect">
            <a:avLst/>
          </a:prstGeom>
          <a:noFill/>
        </p:spPr>
      </p:pic>
      <p:pic>
        <p:nvPicPr>
          <p:cNvPr id="2052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786190"/>
            <a:ext cx="1952138" cy="2786082"/>
          </a:xfrm>
          <a:prstGeom prst="rect">
            <a:avLst/>
          </a:prstGeom>
          <a:noFill/>
        </p:spPr>
      </p:pic>
      <p:pic>
        <p:nvPicPr>
          <p:cNvPr id="7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3714752"/>
            <a:ext cx="1952138" cy="2786082"/>
          </a:xfrm>
          <a:prstGeom prst="rect">
            <a:avLst/>
          </a:prstGeom>
          <a:noFill/>
        </p:spPr>
      </p:pic>
      <p:pic>
        <p:nvPicPr>
          <p:cNvPr id="8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1952138" cy="2786082"/>
          </a:xfrm>
          <a:prstGeom prst="rect">
            <a:avLst/>
          </a:prstGeom>
          <a:noFill/>
        </p:spPr>
      </p:pic>
      <p:pic>
        <p:nvPicPr>
          <p:cNvPr id="9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714752"/>
            <a:ext cx="1952138" cy="2786082"/>
          </a:xfrm>
          <a:prstGeom prst="rect">
            <a:avLst/>
          </a:prstGeom>
          <a:noFill/>
        </p:spPr>
      </p:pic>
      <p:pic>
        <p:nvPicPr>
          <p:cNvPr id="10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3714752"/>
            <a:ext cx="1952138" cy="2786082"/>
          </a:xfrm>
          <a:prstGeom prst="rect">
            <a:avLst/>
          </a:prstGeom>
          <a:noFill/>
        </p:spPr>
      </p:pic>
      <p:pic>
        <p:nvPicPr>
          <p:cNvPr id="2054" name="Picture 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285860"/>
            <a:ext cx="2031481" cy="2514577"/>
          </a:xfrm>
          <a:prstGeom prst="rect">
            <a:avLst/>
          </a:prstGeom>
          <a:noFill/>
        </p:spPr>
      </p:pic>
      <p:pic>
        <p:nvPicPr>
          <p:cNvPr id="12" name="Picture 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7356" y="1214422"/>
            <a:ext cx="2000264" cy="2475937"/>
          </a:xfrm>
          <a:prstGeom prst="rect">
            <a:avLst/>
          </a:prstGeom>
          <a:noFill/>
        </p:spPr>
      </p:pic>
      <p:sp>
        <p:nvSpPr>
          <p:cNvPr id="13" name="Заголовок 2"/>
          <p:cNvSpPr txBox="1">
            <a:spLocks/>
          </p:cNvSpPr>
          <p:nvPr/>
        </p:nvSpPr>
        <p:spPr>
          <a:xfrm>
            <a:off x="500034" y="428604"/>
            <a:ext cx="8143932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Скільки плодових дерев?  </a:t>
            </a:r>
            <a:endParaRPr kumimoji="0" lang="uk-UA" sz="40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0" name="AutoShape 2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155575" y="-2781300"/>
            <a:ext cx="5429250" cy="5800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&amp;Kcy;&amp;acy;&amp;rcy;&amp;tcy;&amp;icy;&amp;ncy;&amp;kcy;&amp;icy; &amp;pcy;&amp;ocy; &amp;zcy;&amp;acy;&amp;pcy;&amp;rcy;&amp;ocy;&amp;scy;&amp;ucy; &amp;kcy;&amp;lcy;&amp;icy;&amp;pcy;&amp;acy;&amp;rcy;&amp;tcy; &amp;dcy;&amp;ocy;&amp;rcy;&amp;ocy;&amp;zhcy;&amp;kcy;&amp;acy;"/>
          <p:cNvSpPr>
            <a:spLocks noChangeAspect="1" noChangeArrowheads="1"/>
          </p:cNvSpPr>
          <p:nvPr/>
        </p:nvSpPr>
        <p:spPr bwMode="auto">
          <a:xfrm>
            <a:off x="155575" y="-2057400"/>
            <a:ext cx="3219450" cy="4286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3" descr="C:\Documents and Settings\Оксана\Рабочий стол\різдво\huis-met-meerdere-verdiepingen-730242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30"/>
          <a:stretch>
            <a:fillRect/>
          </a:stretch>
        </p:blipFill>
        <p:spPr bwMode="auto">
          <a:xfrm>
            <a:off x="1928794" y="285728"/>
            <a:ext cx="5146307" cy="5072098"/>
          </a:xfrm>
          <a:prstGeom prst="rect">
            <a:avLst/>
          </a:prstGeom>
          <a:noFill/>
        </p:spPr>
      </p:pic>
      <p:pic>
        <p:nvPicPr>
          <p:cNvPr id="14" name="Picture 6" descr="C:\Documents and Settings\Оксана\Рабочий стол\різдво\тропа-5080793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0053" b="12201"/>
          <a:stretch>
            <a:fillRect/>
          </a:stretch>
        </p:blipFill>
        <p:spPr bwMode="auto">
          <a:xfrm>
            <a:off x="0" y="4929198"/>
            <a:ext cx="3962400" cy="1714512"/>
          </a:xfrm>
          <a:prstGeom prst="rect">
            <a:avLst/>
          </a:prstGeom>
          <a:noFill/>
        </p:spPr>
      </p:pic>
      <p:pic>
        <p:nvPicPr>
          <p:cNvPr id="15" name="Picture 6" descr="C:\Documents and Settings\Оксана\Рабочий стол\різдво\тропа-5080793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0053" b="12201"/>
          <a:stretch>
            <a:fillRect/>
          </a:stretch>
        </p:blipFill>
        <p:spPr bwMode="auto">
          <a:xfrm>
            <a:off x="3143240" y="5000636"/>
            <a:ext cx="3105144" cy="1714512"/>
          </a:xfrm>
          <a:prstGeom prst="rect">
            <a:avLst/>
          </a:prstGeom>
          <a:noFill/>
        </p:spPr>
      </p:pic>
      <p:pic>
        <p:nvPicPr>
          <p:cNvPr id="16" name="Picture 6" descr="C:\Documents and Settings\Оксана\Рабочий стол\різдво\тропа-5080793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0053" b="12201"/>
          <a:stretch>
            <a:fillRect/>
          </a:stretch>
        </p:blipFill>
        <p:spPr bwMode="auto">
          <a:xfrm rot="21038146" flipH="1">
            <a:off x="5740264" y="4756491"/>
            <a:ext cx="3286148" cy="1714512"/>
          </a:xfrm>
          <a:prstGeom prst="rect">
            <a:avLst/>
          </a:prstGeom>
          <a:noFill/>
        </p:spPr>
      </p:pic>
      <p:sp>
        <p:nvSpPr>
          <p:cNvPr id="17" name="Заголовок 2"/>
          <p:cNvSpPr txBox="1">
            <a:spLocks/>
          </p:cNvSpPr>
          <p:nvPr/>
        </p:nvSpPr>
        <p:spPr>
          <a:xfrm>
            <a:off x="571472" y="4643446"/>
            <a:ext cx="1428760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3+4</a:t>
            </a:r>
            <a:r>
              <a:rPr lang="uk-UA" sz="7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8" name="Заголовок 2"/>
          <p:cNvSpPr txBox="1">
            <a:spLocks/>
          </p:cNvSpPr>
          <p:nvPr/>
        </p:nvSpPr>
        <p:spPr>
          <a:xfrm>
            <a:off x="2928926" y="5500702"/>
            <a:ext cx="1428760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2+3</a:t>
            </a:r>
            <a:r>
              <a:rPr lang="uk-UA" sz="7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9" name="Заголовок 2"/>
          <p:cNvSpPr txBox="1">
            <a:spLocks/>
          </p:cNvSpPr>
          <p:nvPr/>
        </p:nvSpPr>
        <p:spPr>
          <a:xfrm>
            <a:off x="7715240" y="5072074"/>
            <a:ext cx="1428760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4+5</a:t>
            </a:r>
            <a:r>
              <a:rPr lang="uk-UA" sz="7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r>
              <a:rPr lang="uk-UA" sz="6600" dirty="0" smtClean="0">
                <a:solidFill>
                  <a:srgbClr val="0070C0"/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&amp;Kcy;&amp;acy;&amp;rcy;&amp;tcy;&amp;icy;&amp;ncy;&amp;kcy;&amp;icy; &amp;pcy;&amp;ocy; &amp;zcy;&amp;acy;&amp;pcy;&amp;rcy;&amp;ocy;&amp;scy;&amp;ucy; &amp;kcy;&amp;lcy;&amp;icy;&amp;pcy;&amp;acy;&amp;rcy;&amp;tcy; &amp;pcy;&amp;ocy;&amp;chcy;&amp;tcy;&amp;acy;&amp;lcy;&amp;softcy;&amp;ocy;&amp;ncy;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261" t="13776" r="4763" b="9999"/>
          <a:stretch>
            <a:fillRect/>
          </a:stretch>
        </p:blipFill>
        <p:spPr bwMode="auto">
          <a:xfrm>
            <a:off x="2571736" y="1071546"/>
            <a:ext cx="3857652" cy="50006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9" name="AutoShape 9" descr="&amp;Kcy;&amp;acy;&amp;rcy;&amp;tcy;&amp;icy;&amp;ncy;&amp;kcy;&amp;icy; &amp;pcy;&amp;ocy; &amp;zcy;&amp;acy;&amp;pcy;&amp;rcy;&amp;ocy;&amp;scy;&amp;ucy;"/>
          <p:cNvSpPr>
            <a:spLocks noChangeAspect="1" noChangeArrowheads="1"/>
          </p:cNvSpPr>
          <p:nvPr/>
        </p:nvSpPr>
        <p:spPr bwMode="auto">
          <a:xfrm>
            <a:off x="155575" y="-1333500"/>
            <a:ext cx="2857500" cy="2781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4" name="Picture 1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571480"/>
            <a:ext cx="4044313" cy="4643470"/>
          </a:xfrm>
          <a:prstGeom prst="rect">
            <a:avLst/>
          </a:prstGeom>
          <a:noFill/>
        </p:spPr>
      </p:pic>
      <p:pic>
        <p:nvPicPr>
          <p:cNvPr id="15375" name="Picture 15" descr="C:\Documents and Settings\Оксана\Рабочий стол\різдво\1440999023_vector-constructor-collection-2-05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643314"/>
            <a:ext cx="2077924" cy="2960670"/>
          </a:xfrm>
          <a:prstGeom prst="rect">
            <a:avLst/>
          </a:prstGeom>
          <a:noFill/>
        </p:spPr>
      </p:pic>
      <p:pic>
        <p:nvPicPr>
          <p:cNvPr id="11" name="Picture 12" descr="&amp;Kcy;&amp;acy;&amp;rcy;&amp;tcy;&amp;icy;&amp;ncy;&amp;kcy;&amp;icy; &amp;pcy;&amp;ocy; &amp;zcy;&amp;acy;&amp;pcy;&amp;rcy;&amp;ocy;&amp;scy;&amp;ucy; &amp;dcy;&amp;ocy;&amp;mcy;&amp;icy;&amp;kcy; &amp;kcy;&amp;lcy;&amp;icy;&amp;pcy;&amp;acy;&amp;rcy;&amp;tcy; &amp;ncy;&amp;acy; &amp;pcy;&amp;rcy;&amp;ocy;&amp;zcy;&amp;rcy;&amp;acy;&amp;chcy;&amp;ncy;&amp;ocy;&amp;mcy; &amp;fcy;&amp;ocy;&amp;ncy;&amp;iecy;"/>
          <p:cNvPicPr>
            <a:picLocks noChangeAspect="1" noChangeArrowheads="1"/>
          </p:cNvPicPr>
          <p:nvPr/>
        </p:nvPicPr>
        <p:blipFill>
          <a:blip r:embed="rId5"/>
          <a:srcRect l="6131" t="6421" r="5994" b="15239"/>
          <a:stretch>
            <a:fillRect/>
          </a:stretch>
        </p:blipFill>
        <p:spPr bwMode="auto">
          <a:xfrm>
            <a:off x="0" y="2285992"/>
            <a:ext cx="4533385" cy="3215541"/>
          </a:xfrm>
          <a:prstGeom prst="rect">
            <a:avLst/>
          </a:prstGeom>
          <a:noFill/>
        </p:spPr>
      </p:pic>
      <p:pic>
        <p:nvPicPr>
          <p:cNvPr id="15376" name="Picture 16" descr="C:\Documents and Settings\Оксана\Рабочий стол\різдво\1440999029_vector-constructor-collection-2-0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3643314"/>
            <a:ext cx="2028825" cy="28241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Documents and Settings\Оксана\Рабочий стол\різдво\Копия paso-de-la-escalera-al-éxito-escalera-con-los-iconos-y-los-elementos-al-éxito-7263329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857232"/>
            <a:ext cx="3571868" cy="5767402"/>
          </a:xfrm>
          <a:prstGeom prst="rect">
            <a:avLst/>
          </a:prstGeom>
          <a:noFill/>
        </p:spPr>
      </p:pic>
      <p:pic>
        <p:nvPicPr>
          <p:cNvPr id="7" name="Picture 2" descr="C:\Documents and Settings\Оксана\Рабочий стол\різдво\Копия paso-de-la-escalera-al-éxito-escalera-con-los-iconos-y-los-elementos-al-éxito-7263329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857232"/>
            <a:ext cx="3571868" cy="5767402"/>
          </a:xfrm>
          <a:prstGeom prst="rect">
            <a:avLst/>
          </a:prstGeom>
          <a:noFill/>
        </p:spPr>
      </p:pic>
      <p:pic>
        <p:nvPicPr>
          <p:cNvPr id="16386" name="Picture 2" descr="C:\Documents and Settings\Оксана\Рабочий стол\різдво\Копия paso-de-la-escalera-al-éxito-escalera-con-los-iconos-y-los-elementos-al-éxito-7263329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857232"/>
            <a:ext cx="3571868" cy="5767402"/>
          </a:xfrm>
          <a:prstGeom prst="rect">
            <a:avLst/>
          </a:prstGeom>
          <a:noFill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0" y="4714884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2 + 5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714348" y="3714752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7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–</a:t>
            </a:r>
            <a:r>
              <a:rPr lang="uk-UA" sz="2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1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1357290" y="2714620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4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+ 3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5429256" y="642918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6 + 3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2714612" y="4643446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3 + 1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3929058" y="2643182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5 + 3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5500694" y="4643446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5 + 2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2786050" y="642918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9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+ 1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7" name="Заголовок 2"/>
          <p:cNvSpPr txBox="1">
            <a:spLocks/>
          </p:cNvSpPr>
          <p:nvPr/>
        </p:nvSpPr>
        <p:spPr>
          <a:xfrm>
            <a:off x="6786578" y="2714620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9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+ 1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8" name="Заголовок 2"/>
          <p:cNvSpPr txBox="1">
            <a:spLocks/>
          </p:cNvSpPr>
          <p:nvPr/>
        </p:nvSpPr>
        <p:spPr>
          <a:xfrm>
            <a:off x="8143900" y="571480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7 + 1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9" name="Заголовок 2"/>
          <p:cNvSpPr txBox="1">
            <a:spLocks/>
          </p:cNvSpPr>
          <p:nvPr/>
        </p:nvSpPr>
        <p:spPr>
          <a:xfrm>
            <a:off x="2000232" y="1643050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5 –</a:t>
            </a:r>
            <a:r>
              <a:rPr lang="uk-UA" sz="2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4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20" name="Заголовок 2"/>
          <p:cNvSpPr txBox="1">
            <a:spLocks/>
          </p:cNvSpPr>
          <p:nvPr/>
        </p:nvSpPr>
        <p:spPr>
          <a:xfrm>
            <a:off x="3357554" y="3714752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8 –</a:t>
            </a:r>
            <a:r>
              <a:rPr lang="uk-UA" sz="2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2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21" name="Заголовок 2"/>
          <p:cNvSpPr txBox="1">
            <a:spLocks/>
          </p:cNvSpPr>
          <p:nvPr/>
        </p:nvSpPr>
        <p:spPr>
          <a:xfrm>
            <a:off x="4643438" y="1714488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9 –</a:t>
            </a:r>
            <a:r>
              <a:rPr lang="uk-UA" sz="2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4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22" name="Заголовок 2"/>
          <p:cNvSpPr txBox="1">
            <a:spLocks/>
          </p:cNvSpPr>
          <p:nvPr/>
        </p:nvSpPr>
        <p:spPr>
          <a:xfrm>
            <a:off x="6143636" y="3714752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9 –</a:t>
            </a:r>
            <a:r>
              <a:rPr lang="uk-UA" sz="2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3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23" name="Заголовок 2"/>
          <p:cNvSpPr txBox="1">
            <a:spLocks/>
          </p:cNvSpPr>
          <p:nvPr/>
        </p:nvSpPr>
        <p:spPr>
          <a:xfrm>
            <a:off x="7429520" y="1714488"/>
            <a:ext cx="1000100" cy="4286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4 –</a:t>
            </a:r>
            <a:r>
              <a:rPr lang="uk-UA" sz="22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4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3643314"/>
            <a:ext cx="1643074" cy="928694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>
                <a:solidFill>
                  <a:srgbClr val="FF0000"/>
                </a:solidFill>
                <a:latin typeface="Arial Black" pitchFamily="34" charset="0"/>
              </a:rPr>
              <a:t>9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43174" y="3643314"/>
            <a:ext cx="1643074" cy="928694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>
                <a:solidFill>
                  <a:srgbClr val="FF0000"/>
                </a:solidFill>
                <a:latin typeface="Arial Black" pitchFamily="34" charset="0"/>
              </a:rPr>
              <a:t>5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57752" y="3643314"/>
            <a:ext cx="1643074" cy="928694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3768" y="3571876"/>
            <a:ext cx="1643074" cy="928694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>
                <a:solidFill>
                  <a:srgbClr val="FF0000"/>
                </a:solidFill>
                <a:latin typeface="Arial Black" pitchFamily="34" charset="0"/>
              </a:rPr>
              <a:t>3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42976" y="1643050"/>
            <a:ext cx="1643074" cy="928694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>
                <a:solidFill>
                  <a:srgbClr val="FF0000"/>
                </a:solidFill>
                <a:latin typeface="Arial Black" pitchFamily="34" charset="0"/>
              </a:rPr>
              <a:t>5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1643050"/>
            <a:ext cx="1643074" cy="928694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286512" y="1643050"/>
            <a:ext cx="1643074" cy="928694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>
                <a:solidFill>
                  <a:srgbClr val="FF0000"/>
                </a:solidFill>
                <a:latin typeface="Arial Black" pitchFamily="34" charset="0"/>
              </a:rPr>
              <a:t>1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Равнобедренный треугольник 4"/>
          <p:cNvSpPr/>
          <p:nvPr/>
        </p:nvSpPr>
        <p:spPr>
          <a:xfrm>
            <a:off x="285720" y="214290"/>
            <a:ext cx="857256" cy="857256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00232" y="214290"/>
            <a:ext cx="785818" cy="8572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араллелограмм 6"/>
          <p:cNvSpPr/>
          <p:nvPr/>
        </p:nvSpPr>
        <p:spPr>
          <a:xfrm>
            <a:off x="3786182" y="357166"/>
            <a:ext cx="1143008" cy="642942"/>
          </a:xfrm>
          <a:prstGeom prst="parallelogram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214290"/>
            <a:ext cx="785818" cy="85725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иугольник 8"/>
          <p:cNvSpPr/>
          <p:nvPr/>
        </p:nvSpPr>
        <p:spPr>
          <a:xfrm rot="5400000">
            <a:off x="7500958" y="285728"/>
            <a:ext cx="857256" cy="714380"/>
          </a:xfrm>
          <a:prstGeom prst="homePlat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42910" y="1142984"/>
            <a:ext cx="142876" cy="500066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2357422" y="1142984"/>
            <a:ext cx="142876" cy="500066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214810" y="1142984"/>
            <a:ext cx="142876" cy="500066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286512" y="1142984"/>
            <a:ext cx="142876" cy="500066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858148" y="1142984"/>
            <a:ext cx="142876" cy="500066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7158" y="1571612"/>
            <a:ext cx="78581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54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3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7" name="Заголовок 2"/>
          <p:cNvSpPr txBox="1">
            <a:spLocks/>
          </p:cNvSpPr>
          <p:nvPr/>
        </p:nvSpPr>
        <p:spPr>
          <a:xfrm>
            <a:off x="2000232" y="1643050"/>
            <a:ext cx="78581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1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8" name="Заголовок 2"/>
          <p:cNvSpPr txBox="1">
            <a:spLocks/>
          </p:cNvSpPr>
          <p:nvPr/>
        </p:nvSpPr>
        <p:spPr>
          <a:xfrm>
            <a:off x="3929058" y="1643050"/>
            <a:ext cx="78581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4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9" name="Заголовок 2"/>
          <p:cNvSpPr txBox="1">
            <a:spLocks/>
          </p:cNvSpPr>
          <p:nvPr/>
        </p:nvSpPr>
        <p:spPr>
          <a:xfrm>
            <a:off x="6000760" y="1643050"/>
            <a:ext cx="78581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2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20" name="Заголовок 2"/>
          <p:cNvSpPr txBox="1">
            <a:spLocks/>
          </p:cNvSpPr>
          <p:nvPr/>
        </p:nvSpPr>
        <p:spPr>
          <a:xfrm>
            <a:off x="7572396" y="1643050"/>
            <a:ext cx="78581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5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285720" y="2857496"/>
            <a:ext cx="857256" cy="857256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4572000" y="2857496"/>
            <a:ext cx="857256" cy="857256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оловок 2"/>
          <p:cNvSpPr txBox="1">
            <a:spLocks/>
          </p:cNvSpPr>
          <p:nvPr/>
        </p:nvSpPr>
        <p:spPr>
          <a:xfrm>
            <a:off x="1142976" y="3000372"/>
            <a:ext cx="78581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5400" dirty="0" smtClean="0">
                <a:solidFill>
                  <a:srgbClr val="002060"/>
                </a:solidFill>
                <a:latin typeface="Arial Black" pitchFamily="34" charset="0"/>
                <a:ea typeface="+mj-ea"/>
                <a:cs typeface="+mj-cs"/>
              </a:rPr>
              <a:t>+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928794" y="2928934"/>
            <a:ext cx="785818" cy="8572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иугольник 24"/>
          <p:cNvSpPr/>
          <p:nvPr/>
        </p:nvSpPr>
        <p:spPr>
          <a:xfrm rot="5400000">
            <a:off x="214282" y="4500570"/>
            <a:ext cx="857256" cy="714380"/>
          </a:xfrm>
          <a:prstGeom prst="homePlat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1785918" y="4429132"/>
            <a:ext cx="1143008" cy="642942"/>
          </a:xfrm>
          <a:prstGeom prst="parallelogram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072198" y="2857496"/>
            <a:ext cx="785818" cy="85725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572000" y="4286256"/>
            <a:ext cx="785818" cy="85725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572396" y="2857496"/>
            <a:ext cx="785818" cy="8572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072198" y="4286256"/>
            <a:ext cx="785818" cy="8572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ятиугольник 31"/>
          <p:cNvSpPr/>
          <p:nvPr/>
        </p:nvSpPr>
        <p:spPr>
          <a:xfrm rot="5400000">
            <a:off x="7643834" y="4357694"/>
            <a:ext cx="857256" cy="714380"/>
          </a:xfrm>
          <a:prstGeom prst="homePlat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Заголовок 2"/>
          <p:cNvSpPr txBox="1">
            <a:spLocks/>
          </p:cNvSpPr>
          <p:nvPr/>
        </p:nvSpPr>
        <p:spPr>
          <a:xfrm>
            <a:off x="5214942" y="2857496"/>
            <a:ext cx="78581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5400" dirty="0" smtClean="0">
                <a:solidFill>
                  <a:srgbClr val="002060"/>
                </a:solidFill>
                <a:latin typeface="Arial Black" pitchFamily="34" charset="0"/>
                <a:ea typeface="+mj-ea"/>
                <a:cs typeface="+mj-cs"/>
              </a:rPr>
              <a:t>+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4" name="Заголовок 2"/>
          <p:cNvSpPr txBox="1">
            <a:spLocks/>
          </p:cNvSpPr>
          <p:nvPr/>
        </p:nvSpPr>
        <p:spPr>
          <a:xfrm>
            <a:off x="5286380" y="4357694"/>
            <a:ext cx="78581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5400" dirty="0" smtClean="0">
                <a:solidFill>
                  <a:srgbClr val="002060"/>
                </a:solidFill>
                <a:latin typeface="Arial Black" pitchFamily="34" charset="0"/>
                <a:ea typeface="+mj-ea"/>
                <a:cs typeface="+mj-cs"/>
              </a:rPr>
              <a:t>+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5" name="Заголовок 2"/>
          <p:cNvSpPr txBox="1">
            <a:spLocks/>
          </p:cNvSpPr>
          <p:nvPr/>
        </p:nvSpPr>
        <p:spPr>
          <a:xfrm>
            <a:off x="6786578" y="4357694"/>
            <a:ext cx="78581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5400" dirty="0" smtClean="0">
                <a:solidFill>
                  <a:srgbClr val="002060"/>
                </a:solidFill>
                <a:latin typeface="Arial Black" pitchFamily="34" charset="0"/>
                <a:ea typeface="+mj-ea"/>
                <a:cs typeface="+mj-cs"/>
              </a:rPr>
              <a:t>+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6" name="Заголовок 2"/>
          <p:cNvSpPr txBox="1">
            <a:spLocks/>
          </p:cNvSpPr>
          <p:nvPr/>
        </p:nvSpPr>
        <p:spPr>
          <a:xfrm>
            <a:off x="1071538" y="4429132"/>
            <a:ext cx="78581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 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142976" y="4357694"/>
            <a:ext cx="571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dirty="0" smtClean="0">
                <a:solidFill>
                  <a:srgbClr val="002060"/>
                </a:solidFill>
                <a:latin typeface="Arial Black" pitchFamily="34" charset="0"/>
              </a:rPr>
              <a:t>–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929454" y="2786058"/>
            <a:ext cx="571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dirty="0" smtClean="0">
                <a:solidFill>
                  <a:srgbClr val="002060"/>
                </a:solidFill>
                <a:latin typeface="Arial Black" pitchFamily="34" charset="0"/>
              </a:rPr>
              <a:t>–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0" name="AutoShape 2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155575" y="-2781300"/>
            <a:ext cx="5791200" cy="5800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642918"/>
            <a:ext cx="8001056" cy="5218671"/>
          </a:xfrm>
          <a:prstGeom prst="rect">
            <a:avLst/>
          </a:prstGeom>
          <a:noFill/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1214414" y="1785926"/>
            <a:ext cx="271464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6 + 1 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* 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7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1285852" y="2928934"/>
            <a:ext cx="271464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7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*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2 =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9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1285852" y="4071942"/>
            <a:ext cx="271464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7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40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*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2 </a:t>
            </a: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=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5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857752" y="1785926"/>
            <a:ext cx="307183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9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–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4 –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*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=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0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857752" y="2857496"/>
            <a:ext cx="307183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*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–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2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 +3</a:t>
            </a: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=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6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4929190" y="4071942"/>
            <a:ext cx="307183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8 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–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*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+ 1</a:t>
            </a: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=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1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1246293" y="1784085"/>
            <a:ext cx="271464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6 + 1 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=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7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1285852" y="2925252"/>
            <a:ext cx="271464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7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4000" dirty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+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2 =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9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1246293" y="4074297"/>
            <a:ext cx="2714644" cy="500066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7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4000" dirty="0">
                <a:solidFill>
                  <a:srgbClr val="0000FF"/>
                </a:solidFill>
                <a:latin typeface="Arial Black" pitchFamily="34" charset="0"/>
              </a:rPr>
              <a:t>–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2 </a:t>
            </a: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=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5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4888552" y="1784085"/>
            <a:ext cx="307183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9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–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4 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–</a:t>
            </a:r>
            <a:r>
              <a:rPr lang="uk-UA" sz="3600" dirty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5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=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0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7" name="Заголовок 2"/>
          <p:cNvSpPr txBox="1">
            <a:spLocks/>
          </p:cNvSpPr>
          <p:nvPr/>
        </p:nvSpPr>
        <p:spPr>
          <a:xfrm>
            <a:off x="4826755" y="2857496"/>
            <a:ext cx="307183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5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–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2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 +3</a:t>
            </a: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=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6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8" name="Заголовок 2"/>
          <p:cNvSpPr txBox="1">
            <a:spLocks/>
          </p:cNvSpPr>
          <p:nvPr/>
        </p:nvSpPr>
        <p:spPr>
          <a:xfrm>
            <a:off x="4929190" y="4071942"/>
            <a:ext cx="307183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8 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–</a:t>
            </a:r>
            <a:r>
              <a:rPr lang="uk-UA" sz="3600" dirty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8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+ </a:t>
            </a:r>
            <a:r>
              <a:rPr lang="uk-UA" sz="3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1</a:t>
            </a: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=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1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/>
      <p:bldP spid="11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500174"/>
            <a:ext cx="6286544" cy="37147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D735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928662" y="285728"/>
            <a:ext cx="6286544" cy="1214446"/>
          </a:xfrm>
          <a:prstGeom prst="triangle">
            <a:avLst/>
          </a:prstGeom>
          <a:solidFill>
            <a:srgbClr val="D73592"/>
          </a:solidFill>
          <a:ln>
            <a:solidFill>
              <a:srgbClr val="D735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4" name="AutoShape 4" descr="&amp;Kcy;&amp;acy;&amp;rcy;&amp;tcy;&amp;icy;&amp;ncy;&amp;kcy;&amp;icy; &amp;pcy;&amp;ocy; &amp;zcy;&amp;acy;&amp;pcy;&amp;rcy;&amp;ocy;&amp;scy;&amp;ucy;"/>
          <p:cNvSpPr>
            <a:spLocks noChangeAspect="1" noChangeArrowheads="1"/>
          </p:cNvSpPr>
          <p:nvPr/>
        </p:nvSpPr>
        <p:spPr bwMode="auto">
          <a:xfrm>
            <a:off x="155575" y="-2193925"/>
            <a:ext cx="3143250" cy="4572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5" name="Picture 5" descr="C:\Documents and Settings\Оксана\Рабочий стол\різдво\18ee274657ddbb386ef596c5136a65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357562"/>
            <a:ext cx="906359" cy="1318340"/>
          </a:xfrm>
          <a:prstGeom prst="rect">
            <a:avLst/>
          </a:prstGeom>
          <a:noFill/>
        </p:spPr>
      </p:pic>
      <p:pic>
        <p:nvPicPr>
          <p:cNvPr id="24" name="Picture 5" descr="C:\Documents and Settings\Оксана\Рабочий стол\різдво\18ee274657ddbb386ef596c5136a65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357562"/>
            <a:ext cx="906359" cy="1318340"/>
          </a:xfrm>
          <a:prstGeom prst="rect">
            <a:avLst/>
          </a:prstGeom>
          <a:noFill/>
        </p:spPr>
      </p:pic>
      <p:pic>
        <p:nvPicPr>
          <p:cNvPr id="25" name="Picture 5" descr="C:\Documents and Settings\Оксана\Рабочий стол\різдво\18ee274657ddbb386ef596c5136a65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357562"/>
            <a:ext cx="906359" cy="1318340"/>
          </a:xfrm>
          <a:prstGeom prst="rect">
            <a:avLst/>
          </a:prstGeom>
          <a:noFill/>
        </p:spPr>
      </p:pic>
      <p:pic>
        <p:nvPicPr>
          <p:cNvPr id="26" name="Picture 5" descr="C:\Documents and Settings\Оксана\Рабочий стол\різдво\18ee274657ddbb386ef596c5136a65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357562"/>
            <a:ext cx="906359" cy="1318340"/>
          </a:xfrm>
          <a:prstGeom prst="rect">
            <a:avLst/>
          </a:prstGeom>
          <a:noFill/>
        </p:spPr>
      </p:pic>
      <p:sp>
        <p:nvSpPr>
          <p:cNvPr id="27" name="Заголовок 2"/>
          <p:cNvSpPr txBox="1">
            <a:spLocks/>
          </p:cNvSpPr>
          <p:nvPr/>
        </p:nvSpPr>
        <p:spPr>
          <a:xfrm>
            <a:off x="1500166" y="1857364"/>
            <a:ext cx="4929222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?</a:t>
            </a: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    Стільки ж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28" name="Правая фигурная скобка 27"/>
          <p:cNvSpPr/>
          <p:nvPr/>
        </p:nvSpPr>
        <p:spPr>
          <a:xfrm>
            <a:off x="7286644" y="1928802"/>
            <a:ext cx="714380" cy="300039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409135" y="3244334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endParaRPr lang="ru-RU" dirty="0"/>
          </a:p>
        </p:txBody>
      </p:sp>
      <p:sp>
        <p:nvSpPr>
          <p:cNvPr id="30" name="Заголовок 2"/>
          <p:cNvSpPr txBox="1">
            <a:spLocks/>
          </p:cNvSpPr>
          <p:nvPr/>
        </p:nvSpPr>
        <p:spPr>
          <a:xfrm>
            <a:off x="7858148" y="2714620"/>
            <a:ext cx="1071570" cy="12858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96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?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1071546"/>
            <a:ext cx="2714644" cy="46434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071538" y="214290"/>
            <a:ext cx="2714644" cy="85725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00166" y="1571612"/>
            <a:ext cx="64294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0"/>
            <a:endCxn id="5" idx="2"/>
          </p:cNvCxnSpPr>
          <p:nvPr/>
        </p:nvCxnSpPr>
        <p:spPr>
          <a:xfrm rot="16200000" flipH="1">
            <a:off x="1464447" y="1928802"/>
            <a:ext cx="7143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2714612" y="1571612"/>
            <a:ext cx="64294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28" y="4143380"/>
            <a:ext cx="64294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050" y="4143380"/>
            <a:ext cx="64294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00166" y="2786058"/>
            <a:ext cx="64294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714612" y="2786058"/>
            <a:ext cx="642942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2715406" y="1928008"/>
            <a:ext cx="7143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1500960" y="3142454"/>
            <a:ext cx="7143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2715406" y="3142454"/>
            <a:ext cx="7143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1429522" y="4499776"/>
            <a:ext cx="7143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2786844" y="4499776"/>
            <a:ext cx="7143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500166" y="1928802"/>
            <a:ext cx="64294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714612" y="1928802"/>
            <a:ext cx="64294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500166" y="3143248"/>
            <a:ext cx="64294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714612" y="3143248"/>
            <a:ext cx="64294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428728" y="4500570"/>
            <a:ext cx="64294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786050" y="4500570"/>
            <a:ext cx="64294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Заголовок 2"/>
          <p:cNvSpPr txBox="1">
            <a:spLocks/>
          </p:cNvSpPr>
          <p:nvPr/>
        </p:nvSpPr>
        <p:spPr>
          <a:xfrm>
            <a:off x="3786182" y="1571612"/>
            <a:ext cx="4929222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1</a:t>
            </a:r>
            <a:r>
              <a:rPr kumimoji="0" lang="uk-UA" sz="40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тиждень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5400" b="1" dirty="0" smtClean="0">
                <a:solidFill>
                  <a:srgbClr val="0000FF"/>
                </a:solidFill>
                <a:latin typeface="Century" pitchFamily="18" charset="0"/>
                <a:ea typeface="+mj-ea"/>
                <a:cs typeface="+mj-cs"/>
              </a:rPr>
              <a:t>і</a:t>
            </a:r>
            <a:r>
              <a:rPr lang="uk-UA" sz="40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 3 дні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1" name="Заголовок 2"/>
          <p:cNvSpPr txBox="1">
            <a:spLocks/>
          </p:cNvSpPr>
          <p:nvPr/>
        </p:nvSpPr>
        <p:spPr>
          <a:xfrm>
            <a:off x="3786182" y="3929066"/>
            <a:ext cx="4929222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66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?</a:t>
            </a:r>
            <a:r>
              <a:rPr lang="uk-UA" sz="6600" dirty="0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 днів  </a:t>
            </a:r>
            <a:endParaRPr kumimoji="0" lang="uk-UA" sz="6600" b="0" i="0" u="none" strike="noStrike" kern="1200" cap="none" spc="0" normalizeH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Оксана\Рабочий стол\різдво\Копия 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&amp;Kcy;&amp;acy;&amp;rcy;&amp;tcy;&amp;icy;&amp;ncy;&amp;kcy;&amp;icy; &amp;pcy;&amp;ocy; &amp;zcy;&amp;acy;&amp;pcy;&amp;rcy;&amp;ocy;&amp;scy;&amp;ucy; &amp;rcy;&amp;icy;&amp;scy;&amp;ucy;&amp;ncy;&amp;ocy;&amp;kcy; &amp;icy;&amp;zcy; &amp;gcy;&amp;iecy;&amp;ocy;&amp;mcy;&amp;iecy;&amp;tcy;&amp;rcy;&amp;icy;&amp;chcy;&amp;iecy;&amp;scy;&amp;kcy;&amp;icy;&amp;khcy; &amp;fcy;&amp;icy;&amp;gcy;&amp;ucy;&amp;r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071546"/>
            <a:ext cx="6281738" cy="51435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203</Words>
  <Application>Microsoft Office PowerPoint</Application>
  <PresentationFormat>Екран (4:3)</PresentationFormat>
  <Paragraphs>74</Paragraphs>
  <Slides>16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Arial Narrow</vt:lpstr>
      <vt:lpstr>Calibri</vt:lpstr>
      <vt:lpstr>Century</vt:lpstr>
      <vt:lpstr>Тема Office</vt:lpstr>
      <vt:lpstr>Урок - гра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comp10</cp:lastModifiedBy>
  <cp:revision>31</cp:revision>
  <dcterms:modified xsi:type="dcterms:W3CDTF">2018-01-25T07:56:30Z</dcterms:modified>
</cp:coreProperties>
</file>