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65" r:id="rId15"/>
    <p:sldId id="270" r:id="rId16"/>
    <p:sldId id="271" r:id="rId17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99FF33"/>
    <a:srgbClr val="FFFF99"/>
    <a:srgbClr val="FFFFCC"/>
    <a:srgbClr val="DBEAB8"/>
    <a:srgbClr val="C2E49C"/>
    <a:srgbClr val="8BEC86"/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2881" autoAdjust="0"/>
  </p:normalViewPr>
  <p:slideViewPr>
    <p:cSldViewPr>
      <p:cViewPr varScale="1">
        <p:scale>
          <a:sx n="68" d="100"/>
          <a:sy n="68" d="100"/>
        </p:scale>
        <p:origin x="-14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EE4937E-8F85-4F64-98F1-CAA2CA9A1202}" type="datetimeFigureOut">
              <a:rPr lang="ru-RU"/>
              <a:pPr>
                <a:defRPr/>
              </a:pPr>
              <a:t>01.11.2014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6A00540-7D13-4D2C-ACFE-57725384C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BFC7F7-4570-48E9-A251-2603DC33B85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E4D70-00E9-478A-B839-DFC79882E30C}" type="datetimeFigureOut">
              <a:rPr lang="uk-UA"/>
              <a:pPr>
                <a:defRPr/>
              </a:pPr>
              <a:t>01.11.2014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17020-3245-4195-9032-1A8298E6332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5E15D-8000-4F09-813B-0F5C42E96FF9}" type="datetimeFigureOut">
              <a:rPr lang="uk-UA"/>
              <a:pPr>
                <a:defRPr/>
              </a:pPr>
              <a:t>01.11.2014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B46ED-22F1-408F-ABB4-4D5D2C65798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ADAA7-5699-4309-AFEE-13420042422A}" type="datetimeFigureOut">
              <a:rPr lang="uk-UA"/>
              <a:pPr>
                <a:defRPr/>
              </a:pPr>
              <a:t>01.11.2014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56BD8-C216-4693-A61D-61BEA5308B5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9C899-48BC-4B55-994F-C77C912E568D}" type="datetimeFigureOut">
              <a:rPr lang="uk-UA"/>
              <a:pPr>
                <a:defRPr/>
              </a:pPr>
              <a:t>01.11.2014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E5491-D2FC-4B06-817A-3A78A676F5E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F0F5A-DE41-4E8E-9DBA-E096227D3BBD}" type="datetimeFigureOut">
              <a:rPr lang="uk-UA"/>
              <a:pPr>
                <a:defRPr/>
              </a:pPr>
              <a:t>01.11.2014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794AA-E004-4358-9B34-2D408662E4A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F69F7-7840-40F0-948C-75C56CF2F888}" type="datetimeFigureOut">
              <a:rPr lang="uk-UA"/>
              <a:pPr>
                <a:defRPr/>
              </a:pPr>
              <a:t>01.11.2014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FBA84-A0EB-4E29-830E-46E7C1E4244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C45E2-6EF7-4274-8098-9E5F6B911DA3}" type="datetimeFigureOut">
              <a:rPr lang="uk-UA"/>
              <a:pPr>
                <a:defRPr/>
              </a:pPr>
              <a:t>01.11.2014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23F54-4147-48C3-B1E1-6BC2B5C2470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83A5D-6432-417D-B752-66E34BA7AA68}" type="datetimeFigureOut">
              <a:rPr lang="uk-UA"/>
              <a:pPr>
                <a:defRPr/>
              </a:pPr>
              <a:t>01.11.2014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B1597-8A5A-4EDF-8E98-78B86A2A357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12544-BFEC-4ACD-A948-2AC710950C2E}" type="datetimeFigureOut">
              <a:rPr lang="uk-UA"/>
              <a:pPr>
                <a:defRPr/>
              </a:pPr>
              <a:t>01.11.2014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4C33E-AA6E-41E2-B76D-E95BAA13089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92C19-2BE9-427A-B198-ECCF57D4348B}" type="datetimeFigureOut">
              <a:rPr lang="uk-UA"/>
              <a:pPr>
                <a:defRPr/>
              </a:pPr>
              <a:t>01.11.2014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0FA73-CA86-450F-87B4-70C233073E5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ACFF1-0C77-44F3-827C-820F693F4E62}" type="datetimeFigureOut">
              <a:rPr lang="uk-UA"/>
              <a:pPr>
                <a:defRPr/>
              </a:pPr>
              <a:t>01.11.2014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8B7B9-46C0-46CB-8414-3A601295677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135C99-263F-474A-BC2B-9F13BCD83D10}" type="datetimeFigureOut">
              <a:rPr lang="uk-UA"/>
              <a:pPr>
                <a:defRPr/>
              </a:pPr>
              <a:t>01.11.2014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70BCC6-8F40-48BD-90C5-93650CFF6F8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11" Type="http://schemas.openxmlformats.org/officeDocument/2006/relationships/image" Target="../media/image62.jpeg"/><Relationship Id="rId5" Type="http://schemas.openxmlformats.org/officeDocument/2006/relationships/image" Target="../media/image56.jpeg"/><Relationship Id="rId10" Type="http://schemas.openxmlformats.org/officeDocument/2006/relationships/image" Target="../media/image61.jpeg"/><Relationship Id="rId4" Type="http://schemas.openxmlformats.org/officeDocument/2006/relationships/image" Target="../media/image55.jpeg"/><Relationship Id="rId9" Type="http://schemas.openxmlformats.org/officeDocument/2006/relationships/image" Target="../media/image6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65.jpeg"/><Relationship Id="rId9" Type="http://schemas.openxmlformats.org/officeDocument/2006/relationships/image" Target="../media/image7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7" Type="http://schemas.openxmlformats.org/officeDocument/2006/relationships/image" Target="../media/image85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15616" y="2996952"/>
            <a:ext cx="7056784" cy="1584176"/>
          </a:xfrm>
          <a:prstGeom prst="roundRect">
            <a:avLst/>
          </a:prstGeom>
          <a:solidFill>
            <a:srgbClr val="FFFF99">
              <a:alpha val="88000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2200" y="3141663"/>
            <a:ext cx="6983413" cy="13700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 smtClean="0"/>
              <a:t>РІЗНОМАНІТНІСТЬ ПЛОДІВ, ЇХНЯ БУДОВА </a:t>
            </a:r>
            <a:br>
              <a:rPr lang="uk-UA" b="1" dirty="0" smtClean="0"/>
            </a:br>
            <a:r>
              <a:rPr lang="uk-UA" b="1" dirty="0" smtClean="0"/>
              <a:t>Й ЗНАЧЕННЯ</a:t>
            </a:r>
            <a:endParaRPr lang="uk-U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14348" y="184174"/>
            <a:ext cx="7635120" cy="1196752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1269" name="Прямоугольник 4"/>
          <p:cNvSpPr>
            <a:spLocks noChangeArrowheads="1"/>
          </p:cNvSpPr>
          <p:nvPr/>
        </p:nvSpPr>
        <p:spPr bwMode="auto">
          <a:xfrm>
            <a:off x="1071563" y="476250"/>
            <a:ext cx="7089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latin typeface="+mj-lt"/>
              </a:rPr>
              <a:t>КЛАСИФІКАЦІЯ Й ХАРАКТЕРИСТИКА ПЛОДІВ</a:t>
            </a:r>
            <a:endParaRPr lang="uk-UA" sz="2400" b="1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1605684"/>
            <a:ext cx="7927112" cy="4836222"/>
          </a:xfrm>
          <a:custGeom>
            <a:avLst/>
            <a:gdLst>
              <a:gd name="connsiteX0" fmla="*/ 0 w 7920880"/>
              <a:gd name="connsiteY0" fmla="*/ 804105 h 4824536"/>
              <a:gd name="connsiteX1" fmla="*/ 804105 w 7920880"/>
              <a:gd name="connsiteY1" fmla="*/ 0 h 4824536"/>
              <a:gd name="connsiteX2" fmla="*/ 7116775 w 7920880"/>
              <a:gd name="connsiteY2" fmla="*/ 0 h 4824536"/>
              <a:gd name="connsiteX3" fmla="*/ 7920880 w 7920880"/>
              <a:gd name="connsiteY3" fmla="*/ 804105 h 4824536"/>
              <a:gd name="connsiteX4" fmla="*/ 7920880 w 7920880"/>
              <a:gd name="connsiteY4" fmla="*/ 4020431 h 4824536"/>
              <a:gd name="connsiteX5" fmla="*/ 7116775 w 7920880"/>
              <a:gd name="connsiteY5" fmla="*/ 4824536 h 4824536"/>
              <a:gd name="connsiteX6" fmla="*/ 804105 w 7920880"/>
              <a:gd name="connsiteY6" fmla="*/ 4824536 h 4824536"/>
              <a:gd name="connsiteX7" fmla="*/ 0 w 7920880"/>
              <a:gd name="connsiteY7" fmla="*/ 4020431 h 4824536"/>
              <a:gd name="connsiteX8" fmla="*/ 0 w 7920880"/>
              <a:gd name="connsiteY8" fmla="*/ 804105 h 4824536"/>
              <a:gd name="connsiteX0" fmla="*/ 4675 w 7925555"/>
              <a:gd name="connsiteY0" fmla="*/ 804105 h 4824536"/>
              <a:gd name="connsiteX1" fmla="*/ 374440 w 7925555"/>
              <a:gd name="connsiteY1" fmla="*/ 0 h 4824536"/>
              <a:gd name="connsiteX2" fmla="*/ 7121450 w 7925555"/>
              <a:gd name="connsiteY2" fmla="*/ 0 h 4824536"/>
              <a:gd name="connsiteX3" fmla="*/ 7925555 w 7925555"/>
              <a:gd name="connsiteY3" fmla="*/ 804105 h 4824536"/>
              <a:gd name="connsiteX4" fmla="*/ 7925555 w 7925555"/>
              <a:gd name="connsiteY4" fmla="*/ 4020431 h 4824536"/>
              <a:gd name="connsiteX5" fmla="*/ 7121450 w 7925555"/>
              <a:gd name="connsiteY5" fmla="*/ 4824536 h 4824536"/>
              <a:gd name="connsiteX6" fmla="*/ 808780 w 7925555"/>
              <a:gd name="connsiteY6" fmla="*/ 4824536 h 4824536"/>
              <a:gd name="connsiteX7" fmla="*/ 4675 w 7925555"/>
              <a:gd name="connsiteY7" fmla="*/ 4020431 h 4824536"/>
              <a:gd name="connsiteX8" fmla="*/ 4675 w 7925555"/>
              <a:gd name="connsiteY8" fmla="*/ 804105 h 4824536"/>
              <a:gd name="connsiteX0" fmla="*/ 4675 w 7927112"/>
              <a:gd name="connsiteY0" fmla="*/ 804361 h 4824792"/>
              <a:gd name="connsiteX1" fmla="*/ 374440 w 7927112"/>
              <a:gd name="connsiteY1" fmla="*/ 256 h 4824792"/>
              <a:gd name="connsiteX2" fmla="*/ 7121450 w 7927112"/>
              <a:gd name="connsiteY2" fmla="*/ 256 h 4824792"/>
              <a:gd name="connsiteX3" fmla="*/ 7925555 w 7927112"/>
              <a:gd name="connsiteY3" fmla="*/ 804361 h 4824792"/>
              <a:gd name="connsiteX4" fmla="*/ 7925555 w 7927112"/>
              <a:gd name="connsiteY4" fmla="*/ 4020687 h 4824792"/>
              <a:gd name="connsiteX5" fmla="*/ 7121450 w 7927112"/>
              <a:gd name="connsiteY5" fmla="*/ 4824792 h 4824792"/>
              <a:gd name="connsiteX6" fmla="*/ 808780 w 7927112"/>
              <a:gd name="connsiteY6" fmla="*/ 4824792 h 4824792"/>
              <a:gd name="connsiteX7" fmla="*/ 4675 w 7927112"/>
              <a:gd name="connsiteY7" fmla="*/ 4020687 h 4824792"/>
              <a:gd name="connsiteX8" fmla="*/ 4675 w 7927112"/>
              <a:gd name="connsiteY8" fmla="*/ 804361 h 482479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80878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54589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27112" h="4836222">
                <a:moveTo>
                  <a:pt x="4675" y="804361"/>
                </a:moveTo>
                <a:cubicBezTo>
                  <a:pt x="4675" y="360266"/>
                  <a:pt x="-69655" y="256"/>
                  <a:pt x="374440" y="256"/>
                </a:cubicBezTo>
                <a:lnTo>
                  <a:pt x="7121450" y="256"/>
                </a:lnTo>
                <a:cubicBezTo>
                  <a:pt x="7999885" y="-11174"/>
                  <a:pt x="7925555" y="360266"/>
                  <a:pt x="7925555" y="804361"/>
                </a:cubicBezTo>
                <a:lnTo>
                  <a:pt x="7925555" y="4020687"/>
                </a:lnTo>
                <a:cubicBezTo>
                  <a:pt x="7925555" y="4464782"/>
                  <a:pt x="7897015" y="4836222"/>
                  <a:pt x="7452920" y="4836222"/>
                </a:cubicBezTo>
                <a:lnTo>
                  <a:pt x="545890" y="4824792"/>
                </a:lnTo>
                <a:cubicBezTo>
                  <a:pt x="101795" y="4824792"/>
                  <a:pt x="4675" y="4464782"/>
                  <a:pt x="4675" y="4020687"/>
                </a:cubicBezTo>
                <a:lnTo>
                  <a:pt x="4675" y="804361"/>
                </a:lnTo>
                <a:close/>
              </a:path>
            </a:pathLst>
          </a:custGeom>
          <a:solidFill>
            <a:srgbClr val="FFFFCC">
              <a:alpha val="8666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2910" y="1484784"/>
            <a:ext cx="7706558" cy="571504"/>
          </a:xfrm>
          <a:prstGeom prst="roundRect">
            <a:avLst/>
          </a:prstGeom>
          <a:solidFill>
            <a:srgbClr val="FFFF9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000" b="1" dirty="0"/>
          </a:p>
        </p:txBody>
      </p:sp>
      <p:sp>
        <p:nvSpPr>
          <p:cNvPr id="11276" name="Прямоугольник 10"/>
          <p:cNvSpPr>
            <a:spLocks noChangeArrowheads="1"/>
          </p:cNvSpPr>
          <p:nvPr/>
        </p:nvSpPr>
        <p:spPr bwMode="auto">
          <a:xfrm>
            <a:off x="2811463" y="1557338"/>
            <a:ext cx="1766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b="1">
                <a:latin typeface="+mj-lt"/>
              </a:rPr>
              <a:t>СУХІ ПЛОДИ</a:t>
            </a:r>
            <a:endParaRPr lang="ru-RU" sz="2000" b="1">
              <a:latin typeface="+mj-lt"/>
            </a:endParaRPr>
          </a:p>
        </p:txBody>
      </p:sp>
      <p:sp>
        <p:nvSpPr>
          <p:cNvPr id="11277" name="Прямоугольник 11"/>
          <p:cNvSpPr>
            <a:spLocks noChangeArrowheads="1"/>
          </p:cNvSpPr>
          <p:nvPr/>
        </p:nvSpPr>
        <p:spPr bwMode="auto">
          <a:xfrm>
            <a:off x="4643438" y="1600200"/>
            <a:ext cx="1547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>
                <a:latin typeface="+mj-lt"/>
              </a:rPr>
              <a:t>Односім’яні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2627313" y="2154238"/>
            <a:ext cx="949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 err="1">
                <a:latin typeface="+mj-lt"/>
              </a:rPr>
              <a:t>Сім’янка</a:t>
            </a:r>
            <a:endParaRPr lang="ru-RU" sz="1400" b="1" dirty="0">
              <a:latin typeface="+mj-lt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6000750" y="2162175"/>
            <a:ext cx="9636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>
                <a:latin typeface="+mj-lt"/>
              </a:rPr>
              <a:t>Зернівка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1600635" y="1791854"/>
            <a:ext cx="735987" cy="9859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39964" y="1772816"/>
            <a:ext cx="787520" cy="8806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3276600" y="6026150"/>
            <a:ext cx="9255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400" b="1" i="1"/>
              <a:t>Кульбаба</a:t>
            </a:r>
            <a:endParaRPr lang="uk-UA" sz="1400" i="1"/>
          </a:p>
        </p:txBody>
      </p:sp>
      <p:pic>
        <p:nvPicPr>
          <p:cNvPr id="3078" name="Picture 6" descr="http://www.legom.ru/f/blog/photos/1209_starshij_podsolnuh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3319" y="2876491"/>
            <a:ext cx="2683218" cy="20124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6" name="Picture 4" descr="http://medik4all.ru/wp-content/uploads/2010/12/6071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430557" y="4023795"/>
            <a:ext cx="2594475" cy="19513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1071563" y="5146675"/>
            <a:ext cx="1027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 i="1" dirty="0">
                <a:latin typeface="+mn-lt"/>
              </a:rPr>
              <a:t>Соняшник</a:t>
            </a:r>
            <a:endParaRPr lang="uk-UA" sz="1400" i="1" dirty="0">
              <a:latin typeface="+mn-lt"/>
            </a:endParaRPr>
          </a:p>
        </p:txBody>
      </p:sp>
      <p:pic>
        <p:nvPicPr>
          <p:cNvPr id="3080" name="Picture 8" descr="http://likrosluna.files.wordpress.com/2012/03/d0bad183d0bad183d180d183d0b4d0b7d0b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17495" y="2726849"/>
            <a:ext cx="2736792" cy="1710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5648325" y="4581525"/>
            <a:ext cx="984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 i="1">
                <a:latin typeface="+mn-lt"/>
              </a:rPr>
              <a:t>Кукурудза</a:t>
            </a:r>
            <a:endParaRPr lang="uk-UA" sz="1400" i="1">
              <a:latin typeface="+mn-lt"/>
            </a:endParaRPr>
          </a:p>
        </p:txBody>
      </p:sp>
      <p:pic>
        <p:nvPicPr>
          <p:cNvPr id="3082" name="Picture 10" descr="http://scm-l3.technorati.com/10/09/11/18109/sorghum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39964" y="4108524"/>
            <a:ext cx="1977100" cy="24893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6167438" y="5870575"/>
            <a:ext cx="6365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 i="1" dirty="0">
                <a:latin typeface="+mn-lt"/>
              </a:rPr>
              <a:t>Сорго</a:t>
            </a:r>
            <a:endParaRPr lang="uk-UA" sz="1400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8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27584" y="188640"/>
            <a:ext cx="7416824" cy="1196752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5" name="Скругленный прямоугольник 5"/>
          <p:cNvSpPr/>
          <p:nvPr/>
        </p:nvSpPr>
        <p:spPr>
          <a:xfrm>
            <a:off x="611560" y="1605684"/>
            <a:ext cx="7927112" cy="4836222"/>
          </a:xfrm>
          <a:custGeom>
            <a:avLst/>
            <a:gdLst>
              <a:gd name="connsiteX0" fmla="*/ 0 w 7920880"/>
              <a:gd name="connsiteY0" fmla="*/ 804105 h 4824536"/>
              <a:gd name="connsiteX1" fmla="*/ 804105 w 7920880"/>
              <a:gd name="connsiteY1" fmla="*/ 0 h 4824536"/>
              <a:gd name="connsiteX2" fmla="*/ 7116775 w 7920880"/>
              <a:gd name="connsiteY2" fmla="*/ 0 h 4824536"/>
              <a:gd name="connsiteX3" fmla="*/ 7920880 w 7920880"/>
              <a:gd name="connsiteY3" fmla="*/ 804105 h 4824536"/>
              <a:gd name="connsiteX4" fmla="*/ 7920880 w 7920880"/>
              <a:gd name="connsiteY4" fmla="*/ 4020431 h 4824536"/>
              <a:gd name="connsiteX5" fmla="*/ 7116775 w 7920880"/>
              <a:gd name="connsiteY5" fmla="*/ 4824536 h 4824536"/>
              <a:gd name="connsiteX6" fmla="*/ 804105 w 7920880"/>
              <a:gd name="connsiteY6" fmla="*/ 4824536 h 4824536"/>
              <a:gd name="connsiteX7" fmla="*/ 0 w 7920880"/>
              <a:gd name="connsiteY7" fmla="*/ 4020431 h 4824536"/>
              <a:gd name="connsiteX8" fmla="*/ 0 w 7920880"/>
              <a:gd name="connsiteY8" fmla="*/ 804105 h 4824536"/>
              <a:gd name="connsiteX0" fmla="*/ 4675 w 7925555"/>
              <a:gd name="connsiteY0" fmla="*/ 804105 h 4824536"/>
              <a:gd name="connsiteX1" fmla="*/ 374440 w 7925555"/>
              <a:gd name="connsiteY1" fmla="*/ 0 h 4824536"/>
              <a:gd name="connsiteX2" fmla="*/ 7121450 w 7925555"/>
              <a:gd name="connsiteY2" fmla="*/ 0 h 4824536"/>
              <a:gd name="connsiteX3" fmla="*/ 7925555 w 7925555"/>
              <a:gd name="connsiteY3" fmla="*/ 804105 h 4824536"/>
              <a:gd name="connsiteX4" fmla="*/ 7925555 w 7925555"/>
              <a:gd name="connsiteY4" fmla="*/ 4020431 h 4824536"/>
              <a:gd name="connsiteX5" fmla="*/ 7121450 w 7925555"/>
              <a:gd name="connsiteY5" fmla="*/ 4824536 h 4824536"/>
              <a:gd name="connsiteX6" fmla="*/ 808780 w 7925555"/>
              <a:gd name="connsiteY6" fmla="*/ 4824536 h 4824536"/>
              <a:gd name="connsiteX7" fmla="*/ 4675 w 7925555"/>
              <a:gd name="connsiteY7" fmla="*/ 4020431 h 4824536"/>
              <a:gd name="connsiteX8" fmla="*/ 4675 w 7925555"/>
              <a:gd name="connsiteY8" fmla="*/ 804105 h 4824536"/>
              <a:gd name="connsiteX0" fmla="*/ 4675 w 7927112"/>
              <a:gd name="connsiteY0" fmla="*/ 804361 h 4824792"/>
              <a:gd name="connsiteX1" fmla="*/ 374440 w 7927112"/>
              <a:gd name="connsiteY1" fmla="*/ 256 h 4824792"/>
              <a:gd name="connsiteX2" fmla="*/ 7121450 w 7927112"/>
              <a:gd name="connsiteY2" fmla="*/ 256 h 4824792"/>
              <a:gd name="connsiteX3" fmla="*/ 7925555 w 7927112"/>
              <a:gd name="connsiteY3" fmla="*/ 804361 h 4824792"/>
              <a:gd name="connsiteX4" fmla="*/ 7925555 w 7927112"/>
              <a:gd name="connsiteY4" fmla="*/ 4020687 h 4824792"/>
              <a:gd name="connsiteX5" fmla="*/ 7121450 w 7927112"/>
              <a:gd name="connsiteY5" fmla="*/ 4824792 h 4824792"/>
              <a:gd name="connsiteX6" fmla="*/ 808780 w 7927112"/>
              <a:gd name="connsiteY6" fmla="*/ 4824792 h 4824792"/>
              <a:gd name="connsiteX7" fmla="*/ 4675 w 7927112"/>
              <a:gd name="connsiteY7" fmla="*/ 4020687 h 4824792"/>
              <a:gd name="connsiteX8" fmla="*/ 4675 w 7927112"/>
              <a:gd name="connsiteY8" fmla="*/ 804361 h 482479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80878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54589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27112" h="4836222">
                <a:moveTo>
                  <a:pt x="4675" y="804361"/>
                </a:moveTo>
                <a:cubicBezTo>
                  <a:pt x="4675" y="360266"/>
                  <a:pt x="-69655" y="256"/>
                  <a:pt x="374440" y="256"/>
                </a:cubicBezTo>
                <a:lnTo>
                  <a:pt x="7121450" y="256"/>
                </a:lnTo>
                <a:cubicBezTo>
                  <a:pt x="7999885" y="-11174"/>
                  <a:pt x="7925555" y="360266"/>
                  <a:pt x="7925555" y="804361"/>
                </a:cubicBezTo>
                <a:lnTo>
                  <a:pt x="7925555" y="4020687"/>
                </a:lnTo>
                <a:cubicBezTo>
                  <a:pt x="7925555" y="4464782"/>
                  <a:pt x="7897015" y="4836222"/>
                  <a:pt x="7452920" y="4836222"/>
                </a:cubicBezTo>
                <a:lnTo>
                  <a:pt x="545890" y="4824792"/>
                </a:lnTo>
                <a:cubicBezTo>
                  <a:pt x="101795" y="4824792"/>
                  <a:pt x="4675" y="4464782"/>
                  <a:pt x="4675" y="4020687"/>
                </a:cubicBezTo>
                <a:lnTo>
                  <a:pt x="4675" y="804361"/>
                </a:lnTo>
                <a:close/>
              </a:path>
            </a:pathLst>
          </a:custGeom>
          <a:solidFill>
            <a:srgbClr val="DBEAB8">
              <a:alpha val="8666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2296" name="Прямоугольник 6"/>
          <p:cNvSpPr>
            <a:spLocks noChangeArrowheads="1"/>
          </p:cNvSpPr>
          <p:nvPr/>
        </p:nvSpPr>
        <p:spPr bwMode="auto">
          <a:xfrm>
            <a:off x="1057275" y="490538"/>
            <a:ext cx="7089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atin typeface="+mj-lt"/>
              </a:rPr>
              <a:t>КЛАСИФІКАЦІЯ Й ХАРАКТЕРИСТИКА ПЛОДІВ</a:t>
            </a:r>
            <a:endParaRPr lang="uk-UA" sz="2400" b="1" dirty="0">
              <a:latin typeface="+mj-l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1571612"/>
            <a:ext cx="7706558" cy="571504"/>
          </a:xfrm>
          <a:prstGeom prst="roundRect">
            <a:avLst/>
          </a:prstGeom>
          <a:solidFill>
            <a:srgbClr val="CCFF9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000" b="1" dirty="0"/>
          </a:p>
        </p:txBody>
      </p:sp>
      <p:sp>
        <p:nvSpPr>
          <p:cNvPr id="12300" name="Прямоугольник 8"/>
          <p:cNvSpPr>
            <a:spLocks noChangeArrowheads="1"/>
          </p:cNvSpPr>
          <p:nvPr/>
        </p:nvSpPr>
        <p:spPr bwMode="auto">
          <a:xfrm>
            <a:off x="2114550" y="1609725"/>
            <a:ext cx="2513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b="1">
                <a:latin typeface="+mj-lt"/>
              </a:rPr>
              <a:t>СОКОВИТІ ПЛОДИ</a:t>
            </a:r>
            <a:endParaRPr lang="ru-RU" sz="2000" b="1">
              <a:latin typeface="+mj-lt"/>
            </a:endParaRPr>
          </a:p>
        </p:txBody>
      </p:sp>
      <p:sp>
        <p:nvSpPr>
          <p:cNvPr id="12301" name="Прямоугольник 9"/>
          <p:cNvSpPr>
            <a:spLocks noChangeArrowheads="1"/>
          </p:cNvSpPr>
          <p:nvPr/>
        </p:nvSpPr>
        <p:spPr bwMode="auto">
          <a:xfrm>
            <a:off x="4932363" y="1628775"/>
            <a:ext cx="1719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>
                <a:latin typeface="+mj-lt"/>
              </a:rPr>
              <a:t>Багатосім’яні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300288" y="2205038"/>
            <a:ext cx="708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>
                <a:latin typeface="+mj-lt"/>
              </a:rPr>
              <a:t>Ягода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138738" y="2147888"/>
            <a:ext cx="1717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>
                <a:latin typeface="+mj-lt"/>
              </a:rPr>
              <a:t>Яблуко (яблучко)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1457" y="2708920"/>
            <a:ext cx="2072501" cy="15495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/>
        </p:spPr>
      </p:pic>
      <p:pic>
        <p:nvPicPr>
          <p:cNvPr id="4098" name="Picture 2" descr="http://ua.all.biz/img/ua/catalog/322331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1457" y="4522027"/>
            <a:ext cx="2095025" cy="15712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0" name="Picture 4" descr="http://gardenguru.ru/images/semena-300x22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49974" y="2708919"/>
            <a:ext cx="2066042" cy="1549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/>
          <a:extLst/>
        </p:spPr>
      </p:pic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3057525" y="4257675"/>
            <a:ext cx="14112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1200" b="1" i="1">
                <a:latin typeface="Times New Roman" pitchFamily="18" charset="0"/>
              </a:rPr>
              <a:t>Ягоди картоплі</a:t>
            </a:r>
            <a:endParaRPr lang="uk-UA" sz="1200" i="1">
              <a:latin typeface="Times New Roman" pitchFamily="18" charset="0"/>
            </a:endParaRPr>
          </a:p>
        </p:txBody>
      </p:sp>
      <p:pic>
        <p:nvPicPr>
          <p:cNvPr id="4102" name="Picture 6" descr="http://samsebelekar.ru/sveti/klukva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49974" y="4566227"/>
            <a:ext cx="2094922" cy="15502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3284538" y="6148388"/>
            <a:ext cx="7588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1200" b="1" i="1">
                <a:latin typeface="Times New Roman" pitchFamily="18" charset="0"/>
              </a:rPr>
              <a:t>Клюква</a:t>
            </a:r>
            <a:endParaRPr lang="uk-UA" sz="1200" i="1">
              <a:latin typeface="Times New Roman" pitchFamily="18" charset="0"/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901700" y="4214813"/>
            <a:ext cx="9255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1200" b="1" i="1">
                <a:latin typeface="Times New Roman" pitchFamily="18" charset="0"/>
              </a:rPr>
              <a:t>Виноград</a:t>
            </a:r>
            <a:endParaRPr lang="uk-UA" sz="1200" i="1">
              <a:latin typeface="Times New Roman" pitchFamily="18" charset="0"/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922338" y="6099175"/>
            <a:ext cx="10509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1200" b="1" i="1">
                <a:latin typeface="Times New Roman" pitchFamily="18" charset="0"/>
              </a:rPr>
              <a:t>Смородина</a:t>
            </a:r>
            <a:endParaRPr lang="uk-UA" sz="1200" i="1">
              <a:latin typeface="Times New Roman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1648" y="1981134"/>
            <a:ext cx="768096" cy="6705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0984606">
            <a:off x="5054790" y="2636097"/>
            <a:ext cx="2088232" cy="1566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/>
        </p:spPr>
      </p:pic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 rot="21140027">
            <a:off x="6081713" y="4179888"/>
            <a:ext cx="5095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1200" b="1" i="1">
                <a:latin typeface="Times New Roman" pitchFamily="18" charset="0"/>
              </a:rPr>
              <a:t>Глід</a:t>
            </a:r>
            <a:endParaRPr lang="uk-UA" sz="1200" i="1">
              <a:latin typeface="Times New Roman" pitchFamily="18" charset="0"/>
            </a:endParaRPr>
          </a:p>
        </p:txBody>
      </p:sp>
      <p:pic>
        <p:nvPicPr>
          <p:cNvPr id="4104" name="Picture 8" descr="http://www.wallplanet.ru/_ph/7/337572395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04249" y="3596594"/>
            <a:ext cx="2113190" cy="15430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/>
          <a:extLst/>
        </p:spPr>
      </p:pic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7283450" y="5170488"/>
            <a:ext cx="12938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1200" b="1" i="1">
                <a:latin typeface="Times New Roman" pitchFamily="18" charset="0"/>
              </a:rPr>
              <a:t>Яблуко, груша</a:t>
            </a:r>
            <a:endParaRPr lang="uk-UA" sz="1200" i="1">
              <a:latin typeface="Times New Roman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033524" y="4581128"/>
            <a:ext cx="2232247" cy="16333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/>
        </p:spPr>
      </p:pic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5541963" y="6165850"/>
            <a:ext cx="9223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1200" b="1" i="1">
                <a:latin typeface="Times New Roman" pitchFamily="18" charset="0"/>
              </a:rPr>
              <a:t>Горобина</a:t>
            </a:r>
            <a:endParaRPr lang="uk-UA" sz="1200" i="1">
              <a:latin typeface="Times New Roman" pitchFamily="18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32029" y="1847813"/>
            <a:ext cx="911312" cy="7877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6" grpId="0"/>
      <p:bldP spid="19" grpId="0"/>
      <p:bldP spid="20" grpId="0"/>
      <p:bldP spid="21" grpId="0"/>
      <p:bldP spid="24" grpId="0"/>
      <p:bldP spid="26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9536" y="184174"/>
            <a:ext cx="7635120" cy="1196752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1057275" y="490538"/>
            <a:ext cx="7089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atin typeface="+mj-lt"/>
              </a:rPr>
              <a:t>КЛАСИФІКАЦІЯ Й ХАРАКТЕРИСТИКА ПЛОДІВ</a:t>
            </a:r>
            <a:endParaRPr lang="uk-UA" sz="2400" b="1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1605684"/>
            <a:ext cx="7927112" cy="4836222"/>
          </a:xfrm>
          <a:custGeom>
            <a:avLst/>
            <a:gdLst>
              <a:gd name="connsiteX0" fmla="*/ 0 w 7920880"/>
              <a:gd name="connsiteY0" fmla="*/ 804105 h 4824536"/>
              <a:gd name="connsiteX1" fmla="*/ 804105 w 7920880"/>
              <a:gd name="connsiteY1" fmla="*/ 0 h 4824536"/>
              <a:gd name="connsiteX2" fmla="*/ 7116775 w 7920880"/>
              <a:gd name="connsiteY2" fmla="*/ 0 h 4824536"/>
              <a:gd name="connsiteX3" fmla="*/ 7920880 w 7920880"/>
              <a:gd name="connsiteY3" fmla="*/ 804105 h 4824536"/>
              <a:gd name="connsiteX4" fmla="*/ 7920880 w 7920880"/>
              <a:gd name="connsiteY4" fmla="*/ 4020431 h 4824536"/>
              <a:gd name="connsiteX5" fmla="*/ 7116775 w 7920880"/>
              <a:gd name="connsiteY5" fmla="*/ 4824536 h 4824536"/>
              <a:gd name="connsiteX6" fmla="*/ 804105 w 7920880"/>
              <a:gd name="connsiteY6" fmla="*/ 4824536 h 4824536"/>
              <a:gd name="connsiteX7" fmla="*/ 0 w 7920880"/>
              <a:gd name="connsiteY7" fmla="*/ 4020431 h 4824536"/>
              <a:gd name="connsiteX8" fmla="*/ 0 w 7920880"/>
              <a:gd name="connsiteY8" fmla="*/ 804105 h 4824536"/>
              <a:gd name="connsiteX0" fmla="*/ 4675 w 7925555"/>
              <a:gd name="connsiteY0" fmla="*/ 804105 h 4824536"/>
              <a:gd name="connsiteX1" fmla="*/ 374440 w 7925555"/>
              <a:gd name="connsiteY1" fmla="*/ 0 h 4824536"/>
              <a:gd name="connsiteX2" fmla="*/ 7121450 w 7925555"/>
              <a:gd name="connsiteY2" fmla="*/ 0 h 4824536"/>
              <a:gd name="connsiteX3" fmla="*/ 7925555 w 7925555"/>
              <a:gd name="connsiteY3" fmla="*/ 804105 h 4824536"/>
              <a:gd name="connsiteX4" fmla="*/ 7925555 w 7925555"/>
              <a:gd name="connsiteY4" fmla="*/ 4020431 h 4824536"/>
              <a:gd name="connsiteX5" fmla="*/ 7121450 w 7925555"/>
              <a:gd name="connsiteY5" fmla="*/ 4824536 h 4824536"/>
              <a:gd name="connsiteX6" fmla="*/ 808780 w 7925555"/>
              <a:gd name="connsiteY6" fmla="*/ 4824536 h 4824536"/>
              <a:gd name="connsiteX7" fmla="*/ 4675 w 7925555"/>
              <a:gd name="connsiteY7" fmla="*/ 4020431 h 4824536"/>
              <a:gd name="connsiteX8" fmla="*/ 4675 w 7925555"/>
              <a:gd name="connsiteY8" fmla="*/ 804105 h 4824536"/>
              <a:gd name="connsiteX0" fmla="*/ 4675 w 7927112"/>
              <a:gd name="connsiteY0" fmla="*/ 804361 h 4824792"/>
              <a:gd name="connsiteX1" fmla="*/ 374440 w 7927112"/>
              <a:gd name="connsiteY1" fmla="*/ 256 h 4824792"/>
              <a:gd name="connsiteX2" fmla="*/ 7121450 w 7927112"/>
              <a:gd name="connsiteY2" fmla="*/ 256 h 4824792"/>
              <a:gd name="connsiteX3" fmla="*/ 7925555 w 7927112"/>
              <a:gd name="connsiteY3" fmla="*/ 804361 h 4824792"/>
              <a:gd name="connsiteX4" fmla="*/ 7925555 w 7927112"/>
              <a:gd name="connsiteY4" fmla="*/ 4020687 h 4824792"/>
              <a:gd name="connsiteX5" fmla="*/ 7121450 w 7927112"/>
              <a:gd name="connsiteY5" fmla="*/ 4824792 h 4824792"/>
              <a:gd name="connsiteX6" fmla="*/ 808780 w 7927112"/>
              <a:gd name="connsiteY6" fmla="*/ 4824792 h 4824792"/>
              <a:gd name="connsiteX7" fmla="*/ 4675 w 7927112"/>
              <a:gd name="connsiteY7" fmla="*/ 4020687 h 4824792"/>
              <a:gd name="connsiteX8" fmla="*/ 4675 w 7927112"/>
              <a:gd name="connsiteY8" fmla="*/ 804361 h 482479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80878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54589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27112" h="4836222">
                <a:moveTo>
                  <a:pt x="4675" y="804361"/>
                </a:moveTo>
                <a:cubicBezTo>
                  <a:pt x="4675" y="360266"/>
                  <a:pt x="-69655" y="256"/>
                  <a:pt x="374440" y="256"/>
                </a:cubicBezTo>
                <a:lnTo>
                  <a:pt x="7121450" y="256"/>
                </a:lnTo>
                <a:cubicBezTo>
                  <a:pt x="7999885" y="-11174"/>
                  <a:pt x="7925555" y="360266"/>
                  <a:pt x="7925555" y="804361"/>
                </a:cubicBezTo>
                <a:lnTo>
                  <a:pt x="7925555" y="4020687"/>
                </a:lnTo>
                <a:cubicBezTo>
                  <a:pt x="7925555" y="4464782"/>
                  <a:pt x="7897015" y="4836222"/>
                  <a:pt x="7452920" y="4836222"/>
                </a:cubicBezTo>
                <a:lnTo>
                  <a:pt x="545890" y="4824792"/>
                </a:lnTo>
                <a:cubicBezTo>
                  <a:pt x="101795" y="4824792"/>
                  <a:pt x="4675" y="4464782"/>
                  <a:pt x="4675" y="4020687"/>
                </a:cubicBezTo>
                <a:lnTo>
                  <a:pt x="4675" y="804361"/>
                </a:lnTo>
                <a:close/>
              </a:path>
            </a:pathLst>
          </a:custGeom>
          <a:solidFill>
            <a:srgbClr val="FFFFCC">
              <a:alpha val="8666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3568" y="1484784"/>
            <a:ext cx="7706558" cy="571504"/>
          </a:xfrm>
          <a:prstGeom prst="roundRect">
            <a:avLst/>
          </a:prstGeom>
          <a:solidFill>
            <a:srgbClr val="FFFF9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000" b="1" dirty="0"/>
          </a:p>
        </p:txBody>
      </p:sp>
      <p:sp>
        <p:nvSpPr>
          <p:cNvPr id="13324" name="Прямоугольник 7"/>
          <p:cNvSpPr>
            <a:spLocks noChangeArrowheads="1"/>
          </p:cNvSpPr>
          <p:nvPr/>
        </p:nvSpPr>
        <p:spPr bwMode="auto">
          <a:xfrm>
            <a:off x="1989138" y="1570038"/>
            <a:ext cx="2513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b="1">
                <a:latin typeface="+mj-lt"/>
              </a:rPr>
              <a:t>СОКОВИТІ ПЛОДИ</a:t>
            </a:r>
            <a:endParaRPr lang="ru-RU" sz="2000" b="1">
              <a:latin typeface="+mj-lt"/>
            </a:endParaRPr>
          </a:p>
        </p:txBody>
      </p:sp>
      <p:sp>
        <p:nvSpPr>
          <p:cNvPr id="13325" name="Прямоугольник 8"/>
          <p:cNvSpPr>
            <a:spLocks noChangeArrowheads="1"/>
          </p:cNvSpPr>
          <p:nvPr/>
        </p:nvSpPr>
        <p:spPr bwMode="auto">
          <a:xfrm>
            <a:off x="4643438" y="1600200"/>
            <a:ext cx="1719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>
                <a:latin typeface="+mj-lt"/>
              </a:rPr>
              <a:t>Багатосім’яні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85913" y="2185988"/>
            <a:ext cx="78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>
                <a:latin typeface="+mj-lt"/>
              </a:rPr>
              <a:t>Гарбуз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rot="20983678">
            <a:off x="360636" y="2692828"/>
            <a:ext cx="2384770" cy="1617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FFC000"/>
            </a:solidFill>
          </a:ln>
          <a:effectLst/>
          <a:extLst/>
        </p:spPr>
      </p:pic>
      <p:pic>
        <p:nvPicPr>
          <p:cNvPr id="6148" name="Picture 4" descr="http://yuka.org.ua/wp-content/uploads/2009/09/1866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0997" y="3356992"/>
            <a:ext cx="2088232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52" name="Picture 8" descr="http://nartravnik.ru/images/D/dynya%2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9863" y="4584739"/>
            <a:ext cx="1995913" cy="20846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FFC000"/>
            </a:solidFill>
          </a:ln>
          <a:effectLst/>
          <a:extLst/>
        </p:spPr>
      </p:pic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5148263" y="2065338"/>
            <a:ext cx="1292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>
                <a:latin typeface="+mj-lt"/>
              </a:rPr>
              <a:t>Померанець</a:t>
            </a:r>
          </a:p>
          <a:p>
            <a:pPr>
              <a:defRPr/>
            </a:pPr>
            <a:r>
              <a:rPr lang="uk-UA" sz="1400" b="1">
                <a:latin typeface="+mj-lt"/>
              </a:rPr>
              <a:t>(гесперидій)</a:t>
            </a:r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9532" y="1981055"/>
            <a:ext cx="888812" cy="8718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4450" y="1916832"/>
            <a:ext cx="915862" cy="982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www.zdorovoe-pitanie.org/files/images/zoom/ddd5e80a86f58c7f8506fb039d4bc32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93595" y="3078418"/>
            <a:ext cx="2708390" cy="27542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http://www.1001recept.com/recipes/vegetables/images/lime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793962">
            <a:off x="6693839" y="4493242"/>
            <a:ext cx="2143826" cy="2021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FFC000"/>
            </a:solidFill>
          </a:ln>
          <a:effectLst/>
          <a:extLst/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 rot="-544031">
            <a:off x="1406525" y="4257675"/>
            <a:ext cx="6286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 dirty="0">
                <a:latin typeface="+mn-lt"/>
              </a:rPr>
              <a:t>Огірок</a:t>
            </a:r>
            <a:endParaRPr lang="uk-UA" sz="1200" dirty="0">
              <a:latin typeface="+mn-lt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3090863" y="5500688"/>
            <a:ext cx="5889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>
                <a:latin typeface="+mn-lt"/>
              </a:rPr>
              <a:t>Кавун</a:t>
            </a:r>
            <a:endParaRPr lang="uk-UA" sz="1200">
              <a:latin typeface="+mn-lt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562225" y="6151563"/>
            <a:ext cx="5381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>
                <a:latin typeface="+mn-lt"/>
              </a:rPr>
              <a:t>Диня</a:t>
            </a:r>
            <a:endParaRPr lang="uk-UA" sz="1200">
              <a:latin typeface="+mn-lt"/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5011738" y="5864225"/>
            <a:ext cx="8255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>
                <a:latin typeface="+mn-lt"/>
              </a:rPr>
              <a:t>Апельсин</a:t>
            </a:r>
            <a:endParaRPr lang="uk-UA" sz="1200">
              <a:latin typeface="+mn-lt"/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5962650" y="6119813"/>
            <a:ext cx="55403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>
                <a:latin typeface="+mn-lt"/>
              </a:rPr>
              <a:t>Лайм</a:t>
            </a:r>
            <a:endParaRPr lang="uk-UA" sz="120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2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27584" y="188640"/>
            <a:ext cx="7416824" cy="1196752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5" name="Скругленный прямоугольник 5"/>
          <p:cNvSpPr/>
          <p:nvPr/>
        </p:nvSpPr>
        <p:spPr>
          <a:xfrm>
            <a:off x="611560" y="1605684"/>
            <a:ext cx="7927112" cy="4836222"/>
          </a:xfrm>
          <a:custGeom>
            <a:avLst/>
            <a:gdLst>
              <a:gd name="connsiteX0" fmla="*/ 0 w 7920880"/>
              <a:gd name="connsiteY0" fmla="*/ 804105 h 4824536"/>
              <a:gd name="connsiteX1" fmla="*/ 804105 w 7920880"/>
              <a:gd name="connsiteY1" fmla="*/ 0 h 4824536"/>
              <a:gd name="connsiteX2" fmla="*/ 7116775 w 7920880"/>
              <a:gd name="connsiteY2" fmla="*/ 0 h 4824536"/>
              <a:gd name="connsiteX3" fmla="*/ 7920880 w 7920880"/>
              <a:gd name="connsiteY3" fmla="*/ 804105 h 4824536"/>
              <a:gd name="connsiteX4" fmla="*/ 7920880 w 7920880"/>
              <a:gd name="connsiteY4" fmla="*/ 4020431 h 4824536"/>
              <a:gd name="connsiteX5" fmla="*/ 7116775 w 7920880"/>
              <a:gd name="connsiteY5" fmla="*/ 4824536 h 4824536"/>
              <a:gd name="connsiteX6" fmla="*/ 804105 w 7920880"/>
              <a:gd name="connsiteY6" fmla="*/ 4824536 h 4824536"/>
              <a:gd name="connsiteX7" fmla="*/ 0 w 7920880"/>
              <a:gd name="connsiteY7" fmla="*/ 4020431 h 4824536"/>
              <a:gd name="connsiteX8" fmla="*/ 0 w 7920880"/>
              <a:gd name="connsiteY8" fmla="*/ 804105 h 4824536"/>
              <a:gd name="connsiteX0" fmla="*/ 4675 w 7925555"/>
              <a:gd name="connsiteY0" fmla="*/ 804105 h 4824536"/>
              <a:gd name="connsiteX1" fmla="*/ 374440 w 7925555"/>
              <a:gd name="connsiteY1" fmla="*/ 0 h 4824536"/>
              <a:gd name="connsiteX2" fmla="*/ 7121450 w 7925555"/>
              <a:gd name="connsiteY2" fmla="*/ 0 h 4824536"/>
              <a:gd name="connsiteX3" fmla="*/ 7925555 w 7925555"/>
              <a:gd name="connsiteY3" fmla="*/ 804105 h 4824536"/>
              <a:gd name="connsiteX4" fmla="*/ 7925555 w 7925555"/>
              <a:gd name="connsiteY4" fmla="*/ 4020431 h 4824536"/>
              <a:gd name="connsiteX5" fmla="*/ 7121450 w 7925555"/>
              <a:gd name="connsiteY5" fmla="*/ 4824536 h 4824536"/>
              <a:gd name="connsiteX6" fmla="*/ 808780 w 7925555"/>
              <a:gd name="connsiteY6" fmla="*/ 4824536 h 4824536"/>
              <a:gd name="connsiteX7" fmla="*/ 4675 w 7925555"/>
              <a:gd name="connsiteY7" fmla="*/ 4020431 h 4824536"/>
              <a:gd name="connsiteX8" fmla="*/ 4675 w 7925555"/>
              <a:gd name="connsiteY8" fmla="*/ 804105 h 4824536"/>
              <a:gd name="connsiteX0" fmla="*/ 4675 w 7927112"/>
              <a:gd name="connsiteY0" fmla="*/ 804361 h 4824792"/>
              <a:gd name="connsiteX1" fmla="*/ 374440 w 7927112"/>
              <a:gd name="connsiteY1" fmla="*/ 256 h 4824792"/>
              <a:gd name="connsiteX2" fmla="*/ 7121450 w 7927112"/>
              <a:gd name="connsiteY2" fmla="*/ 256 h 4824792"/>
              <a:gd name="connsiteX3" fmla="*/ 7925555 w 7927112"/>
              <a:gd name="connsiteY3" fmla="*/ 804361 h 4824792"/>
              <a:gd name="connsiteX4" fmla="*/ 7925555 w 7927112"/>
              <a:gd name="connsiteY4" fmla="*/ 4020687 h 4824792"/>
              <a:gd name="connsiteX5" fmla="*/ 7121450 w 7927112"/>
              <a:gd name="connsiteY5" fmla="*/ 4824792 h 4824792"/>
              <a:gd name="connsiteX6" fmla="*/ 808780 w 7927112"/>
              <a:gd name="connsiteY6" fmla="*/ 4824792 h 4824792"/>
              <a:gd name="connsiteX7" fmla="*/ 4675 w 7927112"/>
              <a:gd name="connsiteY7" fmla="*/ 4020687 h 4824792"/>
              <a:gd name="connsiteX8" fmla="*/ 4675 w 7927112"/>
              <a:gd name="connsiteY8" fmla="*/ 804361 h 482479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80878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54589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27112" h="4836222">
                <a:moveTo>
                  <a:pt x="4675" y="804361"/>
                </a:moveTo>
                <a:cubicBezTo>
                  <a:pt x="4675" y="360266"/>
                  <a:pt x="-69655" y="256"/>
                  <a:pt x="374440" y="256"/>
                </a:cubicBezTo>
                <a:lnTo>
                  <a:pt x="7121450" y="256"/>
                </a:lnTo>
                <a:cubicBezTo>
                  <a:pt x="7999885" y="-11174"/>
                  <a:pt x="7925555" y="360266"/>
                  <a:pt x="7925555" y="804361"/>
                </a:cubicBezTo>
                <a:lnTo>
                  <a:pt x="7925555" y="4020687"/>
                </a:lnTo>
                <a:cubicBezTo>
                  <a:pt x="7925555" y="4464782"/>
                  <a:pt x="7897015" y="4836222"/>
                  <a:pt x="7452920" y="4836222"/>
                </a:cubicBezTo>
                <a:lnTo>
                  <a:pt x="545890" y="4824792"/>
                </a:lnTo>
                <a:cubicBezTo>
                  <a:pt x="101795" y="4824792"/>
                  <a:pt x="4675" y="4464782"/>
                  <a:pt x="4675" y="4020687"/>
                </a:cubicBezTo>
                <a:lnTo>
                  <a:pt x="4675" y="804361"/>
                </a:lnTo>
                <a:close/>
              </a:path>
            </a:pathLst>
          </a:custGeom>
          <a:solidFill>
            <a:srgbClr val="DBEAB8">
              <a:alpha val="8666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4344" name="Прямоугольник 6"/>
          <p:cNvSpPr>
            <a:spLocks noChangeArrowheads="1"/>
          </p:cNvSpPr>
          <p:nvPr/>
        </p:nvSpPr>
        <p:spPr bwMode="auto">
          <a:xfrm>
            <a:off x="1057275" y="490538"/>
            <a:ext cx="7089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latin typeface="+mj-lt"/>
              </a:rPr>
              <a:t>КЛАСИФІКАЦІЯ Й ХАРАКТЕРИСТИКА ПЛОДІВ</a:t>
            </a:r>
            <a:endParaRPr lang="uk-UA" sz="2400" b="1">
              <a:latin typeface="+mj-l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1571612"/>
            <a:ext cx="7706558" cy="571504"/>
          </a:xfrm>
          <a:prstGeom prst="roundRect">
            <a:avLst/>
          </a:prstGeom>
          <a:solidFill>
            <a:srgbClr val="CCFF9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000" b="1" dirty="0"/>
          </a:p>
        </p:txBody>
      </p:sp>
      <p:sp>
        <p:nvSpPr>
          <p:cNvPr id="14348" name="Прямоугольник 8"/>
          <p:cNvSpPr>
            <a:spLocks noChangeArrowheads="1"/>
          </p:cNvSpPr>
          <p:nvPr/>
        </p:nvSpPr>
        <p:spPr bwMode="auto">
          <a:xfrm>
            <a:off x="2114550" y="1609725"/>
            <a:ext cx="2513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b="1" dirty="0">
                <a:latin typeface="+mj-lt"/>
              </a:rPr>
              <a:t>СОКОВИТІ ПЛОДИ</a:t>
            </a:r>
            <a:endParaRPr lang="ru-RU" sz="2000" b="1" dirty="0">
              <a:latin typeface="+mj-lt"/>
            </a:endParaRPr>
          </a:p>
        </p:txBody>
      </p:sp>
      <p:sp>
        <p:nvSpPr>
          <p:cNvPr id="14349" name="Прямоугольник 9"/>
          <p:cNvSpPr>
            <a:spLocks noChangeArrowheads="1"/>
          </p:cNvSpPr>
          <p:nvPr/>
        </p:nvSpPr>
        <p:spPr bwMode="auto">
          <a:xfrm>
            <a:off x="4932363" y="1628775"/>
            <a:ext cx="1719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>
                <a:latin typeface="+mj-lt"/>
              </a:rPr>
              <a:t>Багатосім’яні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022975" y="2320925"/>
            <a:ext cx="784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>
                <a:latin typeface="+mj-lt"/>
              </a:rPr>
              <a:t>Гранат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2187575" y="2276475"/>
            <a:ext cx="1125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 dirty="0" err="1">
                <a:latin typeface="+mj-lt"/>
              </a:rPr>
              <a:t>Цинародій</a:t>
            </a:r>
            <a:endParaRPr lang="uk-UA" sz="1400" b="1" dirty="0">
              <a:latin typeface="+mj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96384">
            <a:off x="1139354" y="2991338"/>
            <a:ext cx="3041669" cy="28938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2187575" y="5973763"/>
            <a:ext cx="9032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 dirty="0">
                <a:latin typeface="+mn-lt"/>
              </a:rPr>
              <a:t>Шипшина</a:t>
            </a:r>
            <a:endParaRPr lang="uk-UA" sz="1200" dirty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716016" y="3069484"/>
            <a:ext cx="3191314" cy="2559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rot="19894379">
            <a:off x="6732687" y="4575369"/>
            <a:ext cx="2204898" cy="19292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2056295"/>
            <a:ext cx="1031758" cy="8686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9536" y="184174"/>
            <a:ext cx="7635120" cy="1196752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5365" name="Прямоугольник 4"/>
          <p:cNvSpPr>
            <a:spLocks noChangeArrowheads="1"/>
          </p:cNvSpPr>
          <p:nvPr/>
        </p:nvSpPr>
        <p:spPr bwMode="auto">
          <a:xfrm>
            <a:off x="1057275" y="490538"/>
            <a:ext cx="7089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atin typeface="+mj-lt"/>
              </a:rPr>
              <a:t>КЛАСИФІКАЦІЯ Й ХАРАКТЕРИСТИКА ПЛОДІВ</a:t>
            </a:r>
            <a:endParaRPr lang="uk-UA" sz="2400" b="1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1605684"/>
            <a:ext cx="7927112" cy="4836222"/>
          </a:xfrm>
          <a:custGeom>
            <a:avLst/>
            <a:gdLst>
              <a:gd name="connsiteX0" fmla="*/ 0 w 7920880"/>
              <a:gd name="connsiteY0" fmla="*/ 804105 h 4824536"/>
              <a:gd name="connsiteX1" fmla="*/ 804105 w 7920880"/>
              <a:gd name="connsiteY1" fmla="*/ 0 h 4824536"/>
              <a:gd name="connsiteX2" fmla="*/ 7116775 w 7920880"/>
              <a:gd name="connsiteY2" fmla="*/ 0 h 4824536"/>
              <a:gd name="connsiteX3" fmla="*/ 7920880 w 7920880"/>
              <a:gd name="connsiteY3" fmla="*/ 804105 h 4824536"/>
              <a:gd name="connsiteX4" fmla="*/ 7920880 w 7920880"/>
              <a:gd name="connsiteY4" fmla="*/ 4020431 h 4824536"/>
              <a:gd name="connsiteX5" fmla="*/ 7116775 w 7920880"/>
              <a:gd name="connsiteY5" fmla="*/ 4824536 h 4824536"/>
              <a:gd name="connsiteX6" fmla="*/ 804105 w 7920880"/>
              <a:gd name="connsiteY6" fmla="*/ 4824536 h 4824536"/>
              <a:gd name="connsiteX7" fmla="*/ 0 w 7920880"/>
              <a:gd name="connsiteY7" fmla="*/ 4020431 h 4824536"/>
              <a:gd name="connsiteX8" fmla="*/ 0 w 7920880"/>
              <a:gd name="connsiteY8" fmla="*/ 804105 h 4824536"/>
              <a:gd name="connsiteX0" fmla="*/ 4675 w 7925555"/>
              <a:gd name="connsiteY0" fmla="*/ 804105 h 4824536"/>
              <a:gd name="connsiteX1" fmla="*/ 374440 w 7925555"/>
              <a:gd name="connsiteY1" fmla="*/ 0 h 4824536"/>
              <a:gd name="connsiteX2" fmla="*/ 7121450 w 7925555"/>
              <a:gd name="connsiteY2" fmla="*/ 0 h 4824536"/>
              <a:gd name="connsiteX3" fmla="*/ 7925555 w 7925555"/>
              <a:gd name="connsiteY3" fmla="*/ 804105 h 4824536"/>
              <a:gd name="connsiteX4" fmla="*/ 7925555 w 7925555"/>
              <a:gd name="connsiteY4" fmla="*/ 4020431 h 4824536"/>
              <a:gd name="connsiteX5" fmla="*/ 7121450 w 7925555"/>
              <a:gd name="connsiteY5" fmla="*/ 4824536 h 4824536"/>
              <a:gd name="connsiteX6" fmla="*/ 808780 w 7925555"/>
              <a:gd name="connsiteY6" fmla="*/ 4824536 h 4824536"/>
              <a:gd name="connsiteX7" fmla="*/ 4675 w 7925555"/>
              <a:gd name="connsiteY7" fmla="*/ 4020431 h 4824536"/>
              <a:gd name="connsiteX8" fmla="*/ 4675 w 7925555"/>
              <a:gd name="connsiteY8" fmla="*/ 804105 h 4824536"/>
              <a:gd name="connsiteX0" fmla="*/ 4675 w 7927112"/>
              <a:gd name="connsiteY0" fmla="*/ 804361 h 4824792"/>
              <a:gd name="connsiteX1" fmla="*/ 374440 w 7927112"/>
              <a:gd name="connsiteY1" fmla="*/ 256 h 4824792"/>
              <a:gd name="connsiteX2" fmla="*/ 7121450 w 7927112"/>
              <a:gd name="connsiteY2" fmla="*/ 256 h 4824792"/>
              <a:gd name="connsiteX3" fmla="*/ 7925555 w 7927112"/>
              <a:gd name="connsiteY3" fmla="*/ 804361 h 4824792"/>
              <a:gd name="connsiteX4" fmla="*/ 7925555 w 7927112"/>
              <a:gd name="connsiteY4" fmla="*/ 4020687 h 4824792"/>
              <a:gd name="connsiteX5" fmla="*/ 7121450 w 7927112"/>
              <a:gd name="connsiteY5" fmla="*/ 4824792 h 4824792"/>
              <a:gd name="connsiteX6" fmla="*/ 808780 w 7927112"/>
              <a:gd name="connsiteY6" fmla="*/ 4824792 h 4824792"/>
              <a:gd name="connsiteX7" fmla="*/ 4675 w 7927112"/>
              <a:gd name="connsiteY7" fmla="*/ 4020687 h 4824792"/>
              <a:gd name="connsiteX8" fmla="*/ 4675 w 7927112"/>
              <a:gd name="connsiteY8" fmla="*/ 804361 h 482479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80878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54589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27112" h="4836222">
                <a:moveTo>
                  <a:pt x="4675" y="804361"/>
                </a:moveTo>
                <a:cubicBezTo>
                  <a:pt x="4675" y="360266"/>
                  <a:pt x="-69655" y="256"/>
                  <a:pt x="374440" y="256"/>
                </a:cubicBezTo>
                <a:lnTo>
                  <a:pt x="7121450" y="256"/>
                </a:lnTo>
                <a:cubicBezTo>
                  <a:pt x="7999885" y="-11174"/>
                  <a:pt x="7925555" y="360266"/>
                  <a:pt x="7925555" y="804361"/>
                </a:cubicBezTo>
                <a:lnTo>
                  <a:pt x="7925555" y="4020687"/>
                </a:lnTo>
                <a:cubicBezTo>
                  <a:pt x="7925555" y="4464782"/>
                  <a:pt x="7897015" y="4836222"/>
                  <a:pt x="7452920" y="4836222"/>
                </a:cubicBezTo>
                <a:lnTo>
                  <a:pt x="545890" y="4824792"/>
                </a:lnTo>
                <a:cubicBezTo>
                  <a:pt x="101795" y="4824792"/>
                  <a:pt x="4675" y="4464782"/>
                  <a:pt x="4675" y="4020687"/>
                </a:cubicBezTo>
                <a:lnTo>
                  <a:pt x="4675" y="804361"/>
                </a:lnTo>
                <a:close/>
              </a:path>
            </a:pathLst>
          </a:custGeom>
          <a:solidFill>
            <a:srgbClr val="FFFFCC">
              <a:alpha val="8666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3568" y="1484784"/>
            <a:ext cx="7706558" cy="571504"/>
          </a:xfrm>
          <a:prstGeom prst="roundRect">
            <a:avLst/>
          </a:prstGeom>
          <a:solidFill>
            <a:srgbClr val="FFFF9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000" b="1" dirty="0"/>
          </a:p>
        </p:txBody>
      </p:sp>
      <p:sp>
        <p:nvSpPr>
          <p:cNvPr id="15372" name="Прямоугольник 7"/>
          <p:cNvSpPr>
            <a:spLocks noChangeArrowheads="1"/>
          </p:cNvSpPr>
          <p:nvPr/>
        </p:nvSpPr>
        <p:spPr bwMode="auto">
          <a:xfrm>
            <a:off x="1989138" y="1570038"/>
            <a:ext cx="25130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b="1">
                <a:latin typeface="+mj-lt"/>
              </a:rPr>
              <a:t>СОКОВИТІ ПЛОДИ</a:t>
            </a:r>
            <a:endParaRPr lang="ru-RU" sz="2000" b="1">
              <a:latin typeface="+mj-lt"/>
            </a:endParaRPr>
          </a:p>
        </p:txBody>
      </p:sp>
      <p:sp>
        <p:nvSpPr>
          <p:cNvPr id="15373" name="Прямоугольник 8"/>
          <p:cNvSpPr>
            <a:spLocks noChangeArrowheads="1"/>
          </p:cNvSpPr>
          <p:nvPr/>
        </p:nvSpPr>
        <p:spPr bwMode="auto">
          <a:xfrm>
            <a:off x="4773613" y="1600200"/>
            <a:ext cx="1547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>
                <a:latin typeface="+mj-lt"/>
              </a:rPr>
              <a:t>Односім’яні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491038" y="2343150"/>
            <a:ext cx="933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>
                <a:latin typeface="+mj-lt"/>
              </a:rPr>
              <a:t>Кістянка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83695" y="2103831"/>
            <a:ext cx="806932" cy="8168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567371" y="2741091"/>
            <a:ext cx="2803553" cy="22257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045862" y="3919838"/>
            <a:ext cx="2846517" cy="20940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53671" y="2616163"/>
            <a:ext cx="2773270" cy="2475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697038" y="5403850"/>
            <a:ext cx="5953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 dirty="0">
                <a:latin typeface="+mn-lt"/>
              </a:rPr>
              <a:t>Слива</a:t>
            </a:r>
            <a:endParaRPr lang="uk-UA" sz="1200" dirty="0">
              <a:latin typeface="+mn-lt"/>
            </a:endParaRP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6732588" y="4967288"/>
            <a:ext cx="738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 dirty="0">
                <a:latin typeface="+mn-lt"/>
              </a:rPr>
              <a:t>Абрикос</a:t>
            </a:r>
            <a:endParaRPr lang="uk-UA" sz="1200" dirty="0">
              <a:latin typeface="+mn-lt"/>
            </a:endParaRP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4351338" y="6015038"/>
            <a:ext cx="6635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 dirty="0">
                <a:latin typeface="+mn-lt"/>
              </a:rPr>
              <a:t>Вишня</a:t>
            </a:r>
            <a:endParaRPr lang="uk-UA" sz="1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27584" y="188640"/>
            <a:ext cx="7416824" cy="1196752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5" name="Скругленный прямоугольник 5"/>
          <p:cNvSpPr/>
          <p:nvPr/>
        </p:nvSpPr>
        <p:spPr>
          <a:xfrm>
            <a:off x="611560" y="1605684"/>
            <a:ext cx="7927112" cy="4836222"/>
          </a:xfrm>
          <a:custGeom>
            <a:avLst/>
            <a:gdLst>
              <a:gd name="connsiteX0" fmla="*/ 0 w 7920880"/>
              <a:gd name="connsiteY0" fmla="*/ 804105 h 4824536"/>
              <a:gd name="connsiteX1" fmla="*/ 804105 w 7920880"/>
              <a:gd name="connsiteY1" fmla="*/ 0 h 4824536"/>
              <a:gd name="connsiteX2" fmla="*/ 7116775 w 7920880"/>
              <a:gd name="connsiteY2" fmla="*/ 0 h 4824536"/>
              <a:gd name="connsiteX3" fmla="*/ 7920880 w 7920880"/>
              <a:gd name="connsiteY3" fmla="*/ 804105 h 4824536"/>
              <a:gd name="connsiteX4" fmla="*/ 7920880 w 7920880"/>
              <a:gd name="connsiteY4" fmla="*/ 4020431 h 4824536"/>
              <a:gd name="connsiteX5" fmla="*/ 7116775 w 7920880"/>
              <a:gd name="connsiteY5" fmla="*/ 4824536 h 4824536"/>
              <a:gd name="connsiteX6" fmla="*/ 804105 w 7920880"/>
              <a:gd name="connsiteY6" fmla="*/ 4824536 h 4824536"/>
              <a:gd name="connsiteX7" fmla="*/ 0 w 7920880"/>
              <a:gd name="connsiteY7" fmla="*/ 4020431 h 4824536"/>
              <a:gd name="connsiteX8" fmla="*/ 0 w 7920880"/>
              <a:gd name="connsiteY8" fmla="*/ 804105 h 4824536"/>
              <a:gd name="connsiteX0" fmla="*/ 4675 w 7925555"/>
              <a:gd name="connsiteY0" fmla="*/ 804105 h 4824536"/>
              <a:gd name="connsiteX1" fmla="*/ 374440 w 7925555"/>
              <a:gd name="connsiteY1" fmla="*/ 0 h 4824536"/>
              <a:gd name="connsiteX2" fmla="*/ 7121450 w 7925555"/>
              <a:gd name="connsiteY2" fmla="*/ 0 h 4824536"/>
              <a:gd name="connsiteX3" fmla="*/ 7925555 w 7925555"/>
              <a:gd name="connsiteY3" fmla="*/ 804105 h 4824536"/>
              <a:gd name="connsiteX4" fmla="*/ 7925555 w 7925555"/>
              <a:gd name="connsiteY4" fmla="*/ 4020431 h 4824536"/>
              <a:gd name="connsiteX5" fmla="*/ 7121450 w 7925555"/>
              <a:gd name="connsiteY5" fmla="*/ 4824536 h 4824536"/>
              <a:gd name="connsiteX6" fmla="*/ 808780 w 7925555"/>
              <a:gd name="connsiteY6" fmla="*/ 4824536 h 4824536"/>
              <a:gd name="connsiteX7" fmla="*/ 4675 w 7925555"/>
              <a:gd name="connsiteY7" fmla="*/ 4020431 h 4824536"/>
              <a:gd name="connsiteX8" fmla="*/ 4675 w 7925555"/>
              <a:gd name="connsiteY8" fmla="*/ 804105 h 4824536"/>
              <a:gd name="connsiteX0" fmla="*/ 4675 w 7927112"/>
              <a:gd name="connsiteY0" fmla="*/ 804361 h 4824792"/>
              <a:gd name="connsiteX1" fmla="*/ 374440 w 7927112"/>
              <a:gd name="connsiteY1" fmla="*/ 256 h 4824792"/>
              <a:gd name="connsiteX2" fmla="*/ 7121450 w 7927112"/>
              <a:gd name="connsiteY2" fmla="*/ 256 h 4824792"/>
              <a:gd name="connsiteX3" fmla="*/ 7925555 w 7927112"/>
              <a:gd name="connsiteY3" fmla="*/ 804361 h 4824792"/>
              <a:gd name="connsiteX4" fmla="*/ 7925555 w 7927112"/>
              <a:gd name="connsiteY4" fmla="*/ 4020687 h 4824792"/>
              <a:gd name="connsiteX5" fmla="*/ 7121450 w 7927112"/>
              <a:gd name="connsiteY5" fmla="*/ 4824792 h 4824792"/>
              <a:gd name="connsiteX6" fmla="*/ 808780 w 7927112"/>
              <a:gd name="connsiteY6" fmla="*/ 4824792 h 4824792"/>
              <a:gd name="connsiteX7" fmla="*/ 4675 w 7927112"/>
              <a:gd name="connsiteY7" fmla="*/ 4020687 h 4824792"/>
              <a:gd name="connsiteX8" fmla="*/ 4675 w 7927112"/>
              <a:gd name="connsiteY8" fmla="*/ 804361 h 482479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80878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54589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27112" h="4836222">
                <a:moveTo>
                  <a:pt x="4675" y="804361"/>
                </a:moveTo>
                <a:cubicBezTo>
                  <a:pt x="4675" y="360266"/>
                  <a:pt x="-69655" y="256"/>
                  <a:pt x="374440" y="256"/>
                </a:cubicBezTo>
                <a:lnTo>
                  <a:pt x="7121450" y="256"/>
                </a:lnTo>
                <a:cubicBezTo>
                  <a:pt x="7999885" y="-11174"/>
                  <a:pt x="7925555" y="360266"/>
                  <a:pt x="7925555" y="804361"/>
                </a:cubicBezTo>
                <a:lnTo>
                  <a:pt x="7925555" y="4020687"/>
                </a:lnTo>
                <a:cubicBezTo>
                  <a:pt x="7925555" y="4464782"/>
                  <a:pt x="7897015" y="4836222"/>
                  <a:pt x="7452920" y="4836222"/>
                </a:cubicBezTo>
                <a:lnTo>
                  <a:pt x="545890" y="4824792"/>
                </a:lnTo>
                <a:cubicBezTo>
                  <a:pt x="101795" y="4824792"/>
                  <a:pt x="4675" y="4464782"/>
                  <a:pt x="4675" y="4020687"/>
                </a:cubicBezTo>
                <a:lnTo>
                  <a:pt x="4675" y="804361"/>
                </a:lnTo>
                <a:close/>
              </a:path>
            </a:pathLst>
          </a:custGeom>
          <a:solidFill>
            <a:srgbClr val="DBEAB8">
              <a:alpha val="8666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6392" name="Прямоугольник 6"/>
          <p:cNvSpPr>
            <a:spLocks noChangeArrowheads="1"/>
          </p:cNvSpPr>
          <p:nvPr/>
        </p:nvSpPr>
        <p:spPr bwMode="auto">
          <a:xfrm>
            <a:off x="1057275" y="490538"/>
            <a:ext cx="70675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КЛАСИФІКАЦІЯ Й ХАРАКТЕРИСТИКА ПЛОДІВ</a:t>
            </a:r>
            <a:endParaRPr lang="uk-UA" sz="2800" b="1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1571612"/>
            <a:ext cx="7706558" cy="571504"/>
          </a:xfrm>
          <a:prstGeom prst="roundRect">
            <a:avLst/>
          </a:prstGeom>
          <a:solidFill>
            <a:srgbClr val="CCFF9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000" b="1" dirty="0"/>
          </a:p>
        </p:txBody>
      </p:sp>
      <p:sp>
        <p:nvSpPr>
          <p:cNvPr id="16396" name="Прямоугольник 8"/>
          <p:cNvSpPr>
            <a:spLocks noChangeArrowheads="1"/>
          </p:cNvSpPr>
          <p:nvPr/>
        </p:nvSpPr>
        <p:spPr bwMode="auto">
          <a:xfrm>
            <a:off x="2114550" y="1609725"/>
            <a:ext cx="2513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b="1" dirty="0">
                <a:latin typeface="+mj-lt"/>
              </a:rPr>
              <a:t>СОКОВИТІ ПЛОДИ</a:t>
            </a:r>
            <a:endParaRPr lang="ru-RU" sz="2000" b="1" dirty="0">
              <a:latin typeface="+mj-lt"/>
            </a:endParaRPr>
          </a:p>
        </p:txBody>
      </p:sp>
      <p:sp>
        <p:nvSpPr>
          <p:cNvPr id="16397" name="Прямоугольник 9"/>
          <p:cNvSpPr>
            <a:spLocks noChangeArrowheads="1"/>
          </p:cNvSpPr>
          <p:nvPr/>
        </p:nvSpPr>
        <p:spPr bwMode="auto">
          <a:xfrm>
            <a:off x="4932363" y="1628775"/>
            <a:ext cx="1873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>
                <a:latin typeface="+mj-lt"/>
              </a:rPr>
              <a:t>Складний плід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690688" y="2276475"/>
            <a:ext cx="2095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>
                <a:latin typeface="+mj-lt"/>
              </a:rPr>
              <a:t>Земляничина (фрага)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6156325" y="2341563"/>
            <a:ext cx="1720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>
                <a:latin typeface="+mj-lt"/>
              </a:rPr>
              <a:t>Складна кістянка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5470" y="2128092"/>
            <a:ext cx="1078992" cy="8168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100312" y="2920115"/>
            <a:ext cx="2486024" cy="19490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rot="21220756">
            <a:off x="4762481" y="4072932"/>
            <a:ext cx="2211321" cy="2211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5348288" y="3222625"/>
            <a:ext cx="6905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 dirty="0">
                <a:latin typeface="+mn-lt"/>
              </a:rPr>
              <a:t>Ожина</a:t>
            </a:r>
            <a:endParaRPr lang="uk-UA" sz="1200" dirty="0">
              <a:latin typeface="+mn-lt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091363" y="5661025"/>
            <a:ext cx="7286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>
                <a:latin typeface="+mn-lt"/>
              </a:rPr>
              <a:t>Малина</a:t>
            </a:r>
            <a:endParaRPr lang="uk-UA" sz="1200">
              <a:latin typeface="+mn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2018" y="2796546"/>
            <a:ext cx="3430883" cy="2381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328738" y="5264150"/>
            <a:ext cx="857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>
                <a:latin typeface="+mn-lt"/>
              </a:rPr>
              <a:t>Полуниця</a:t>
            </a:r>
            <a:endParaRPr lang="uk-UA" sz="120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0982" y="4335718"/>
            <a:ext cx="1599642" cy="21328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257425" y="5986463"/>
            <a:ext cx="6889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>
                <a:latin typeface="+mn-lt"/>
              </a:rPr>
              <a:t>Суниця</a:t>
            </a:r>
            <a:endParaRPr lang="uk-UA" sz="120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1" grpId="0"/>
      <p:bldP spid="16" grpId="0"/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27584" y="188640"/>
            <a:ext cx="7416824" cy="1196752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5" name="Скругленный прямоугольник 5"/>
          <p:cNvSpPr/>
          <p:nvPr/>
        </p:nvSpPr>
        <p:spPr>
          <a:xfrm>
            <a:off x="611560" y="1605684"/>
            <a:ext cx="7927112" cy="4836222"/>
          </a:xfrm>
          <a:custGeom>
            <a:avLst/>
            <a:gdLst>
              <a:gd name="connsiteX0" fmla="*/ 0 w 7920880"/>
              <a:gd name="connsiteY0" fmla="*/ 804105 h 4824536"/>
              <a:gd name="connsiteX1" fmla="*/ 804105 w 7920880"/>
              <a:gd name="connsiteY1" fmla="*/ 0 h 4824536"/>
              <a:gd name="connsiteX2" fmla="*/ 7116775 w 7920880"/>
              <a:gd name="connsiteY2" fmla="*/ 0 h 4824536"/>
              <a:gd name="connsiteX3" fmla="*/ 7920880 w 7920880"/>
              <a:gd name="connsiteY3" fmla="*/ 804105 h 4824536"/>
              <a:gd name="connsiteX4" fmla="*/ 7920880 w 7920880"/>
              <a:gd name="connsiteY4" fmla="*/ 4020431 h 4824536"/>
              <a:gd name="connsiteX5" fmla="*/ 7116775 w 7920880"/>
              <a:gd name="connsiteY5" fmla="*/ 4824536 h 4824536"/>
              <a:gd name="connsiteX6" fmla="*/ 804105 w 7920880"/>
              <a:gd name="connsiteY6" fmla="*/ 4824536 h 4824536"/>
              <a:gd name="connsiteX7" fmla="*/ 0 w 7920880"/>
              <a:gd name="connsiteY7" fmla="*/ 4020431 h 4824536"/>
              <a:gd name="connsiteX8" fmla="*/ 0 w 7920880"/>
              <a:gd name="connsiteY8" fmla="*/ 804105 h 4824536"/>
              <a:gd name="connsiteX0" fmla="*/ 4675 w 7925555"/>
              <a:gd name="connsiteY0" fmla="*/ 804105 h 4824536"/>
              <a:gd name="connsiteX1" fmla="*/ 374440 w 7925555"/>
              <a:gd name="connsiteY1" fmla="*/ 0 h 4824536"/>
              <a:gd name="connsiteX2" fmla="*/ 7121450 w 7925555"/>
              <a:gd name="connsiteY2" fmla="*/ 0 h 4824536"/>
              <a:gd name="connsiteX3" fmla="*/ 7925555 w 7925555"/>
              <a:gd name="connsiteY3" fmla="*/ 804105 h 4824536"/>
              <a:gd name="connsiteX4" fmla="*/ 7925555 w 7925555"/>
              <a:gd name="connsiteY4" fmla="*/ 4020431 h 4824536"/>
              <a:gd name="connsiteX5" fmla="*/ 7121450 w 7925555"/>
              <a:gd name="connsiteY5" fmla="*/ 4824536 h 4824536"/>
              <a:gd name="connsiteX6" fmla="*/ 808780 w 7925555"/>
              <a:gd name="connsiteY6" fmla="*/ 4824536 h 4824536"/>
              <a:gd name="connsiteX7" fmla="*/ 4675 w 7925555"/>
              <a:gd name="connsiteY7" fmla="*/ 4020431 h 4824536"/>
              <a:gd name="connsiteX8" fmla="*/ 4675 w 7925555"/>
              <a:gd name="connsiteY8" fmla="*/ 804105 h 4824536"/>
              <a:gd name="connsiteX0" fmla="*/ 4675 w 7927112"/>
              <a:gd name="connsiteY0" fmla="*/ 804361 h 4824792"/>
              <a:gd name="connsiteX1" fmla="*/ 374440 w 7927112"/>
              <a:gd name="connsiteY1" fmla="*/ 256 h 4824792"/>
              <a:gd name="connsiteX2" fmla="*/ 7121450 w 7927112"/>
              <a:gd name="connsiteY2" fmla="*/ 256 h 4824792"/>
              <a:gd name="connsiteX3" fmla="*/ 7925555 w 7927112"/>
              <a:gd name="connsiteY3" fmla="*/ 804361 h 4824792"/>
              <a:gd name="connsiteX4" fmla="*/ 7925555 w 7927112"/>
              <a:gd name="connsiteY4" fmla="*/ 4020687 h 4824792"/>
              <a:gd name="connsiteX5" fmla="*/ 7121450 w 7927112"/>
              <a:gd name="connsiteY5" fmla="*/ 4824792 h 4824792"/>
              <a:gd name="connsiteX6" fmla="*/ 808780 w 7927112"/>
              <a:gd name="connsiteY6" fmla="*/ 4824792 h 4824792"/>
              <a:gd name="connsiteX7" fmla="*/ 4675 w 7927112"/>
              <a:gd name="connsiteY7" fmla="*/ 4020687 h 4824792"/>
              <a:gd name="connsiteX8" fmla="*/ 4675 w 7927112"/>
              <a:gd name="connsiteY8" fmla="*/ 804361 h 482479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80878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54589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27112" h="4836222">
                <a:moveTo>
                  <a:pt x="4675" y="804361"/>
                </a:moveTo>
                <a:cubicBezTo>
                  <a:pt x="4675" y="360266"/>
                  <a:pt x="-69655" y="256"/>
                  <a:pt x="374440" y="256"/>
                </a:cubicBezTo>
                <a:lnTo>
                  <a:pt x="7121450" y="256"/>
                </a:lnTo>
                <a:cubicBezTo>
                  <a:pt x="7999885" y="-11174"/>
                  <a:pt x="7925555" y="360266"/>
                  <a:pt x="7925555" y="804361"/>
                </a:cubicBezTo>
                <a:lnTo>
                  <a:pt x="7925555" y="4020687"/>
                </a:lnTo>
                <a:cubicBezTo>
                  <a:pt x="7925555" y="4464782"/>
                  <a:pt x="7897015" y="4836222"/>
                  <a:pt x="7452920" y="4836222"/>
                </a:cubicBezTo>
                <a:lnTo>
                  <a:pt x="545890" y="4824792"/>
                </a:lnTo>
                <a:cubicBezTo>
                  <a:pt x="101795" y="4824792"/>
                  <a:pt x="4675" y="4464782"/>
                  <a:pt x="4675" y="4020687"/>
                </a:cubicBezTo>
                <a:lnTo>
                  <a:pt x="4675" y="804361"/>
                </a:lnTo>
                <a:close/>
              </a:path>
            </a:pathLst>
          </a:custGeom>
          <a:solidFill>
            <a:srgbClr val="DBEAB8">
              <a:alpha val="8666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7416" name="Прямоугольник 5"/>
          <p:cNvSpPr>
            <a:spLocks noChangeArrowheads="1"/>
          </p:cNvSpPr>
          <p:nvPr/>
        </p:nvSpPr>
        <p:spPr bwMode="auto">
          <a:xfrm>
            <a:off x="3203575" y="490538"/>
            <a:ext cx="2887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atin typeface="+mj-lt"/>
              </a:rPr>
              <a:t>ПІДСУМКИ УРОКУ</a:t>
            </a:r>
            <a:endParaRPr lang="uk-UA" sz="2400" b="1" dirty="0">
              <a:latin typeface="+mj-lt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743908" y="1772816"/>
            <a:ext cx="1584176" cy="648072"/>
          </a:xfrm>
          <a:prstGeom prst="round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4" name="Прямоугольник 23"/>
          <p:cNvSpPr/>
          <p:nvPr/>
        </p:nvSpPr>
        <p:spPr>
          <a:xfrm>
            <a:off x="4070003" y="1912186"/>
            <a:ext cx="927370" cy="33855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b="1" dirty="0">
                <a:latin typeface="+mj-lt"/>
                <a:cs typeface="+mn-cs"/>
              </a:rPr>
              <a:t>ПЛОДИ</a:t>
            </a:r>
            <a:endParaRPr lang="uk-UA" sz="1600" dirty="0">
              <a:latin typeface="+mj-lt"/>
              <a:cs typeface="+mn-cs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794089" y="2388350"/>
            <a:ext cx="1584176" cy="648072"/>
          </a:xfrm>
          <a:prstGeom prst="roundRect">
            <a:avLst/>
          </a:prstGeom>
          <a:solidFill>
            <a:srgbClr val="CCFF99"/>
          </a:solidFill>
          <a:ln>
            <a:solidFill>
              <a:srgbClr val="CCFF99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5" name="Прямоугольник 24"/>
          <p:cNvSpPr/>
          <p:nvPr/>
        </p:nvSpPr>
        <p:spPr>
          <a:xfrm>
            <a:off x="2271027" y="2564904"/>
            <a:ext cx="677686" cy="33855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b="1" dirty="0">
                <a:latin typeface="+mj-lt"/>
                <a:cs typeface="+mn-cs"/>
              </a:rPr>
              <a:t>Сухі </a:t>
            </a:r>
            <a:endParaRPr lang="uk-UA" sz="1600" dirty="0">
              <a:latin typeface="+mj-lt"/>
              <a:cs typeface="+mn-cs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745633" y="2425534"/>
            <a:ext cx="1584176" cy="648072"/>
          </a:xfrm>
          <a:prstGeom prst="roundRect">
            <a:avLst/>
          </a:prstGeom>
          <a:solidFill>
            <a:srgbClr val="CCFF99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6" name="Прямоугольник 25"/>
          <p:cNvSpPr/>
          <p:nvPr/>
        </p:nvSpPr>
        <p:spPr>
          <a:xfrm>
            <a:off x="6012160" y="2564904"/>
            <a:ext cx="1094082" cy="33855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b="1" dirty="0">
                <a:latin typeface="+mj-lt"/>
                <a:cs typeface="+mn-cs"/>
              </a:rPr>
              <a:t>Соковиті</a:t>
            </a:r>
            <a:endParaRPr lang="uk-UA" sz="1600" dirty="0">
              <a:latin typeface="+mj-lt"/>
              <a:cs typeface="+mn-cs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847836" y="3365759"/>
            <a:ext cx="1584176" cy="228077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699792" y="3365759"/>
            <a:ext cx="1584176" cy="228077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934345" y="3365759"/>
            <a:ext cx="1584176" cy="180014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670921" y="3365758"/>
            <a:ext cx="1584176" cy="121536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33" name="Прямоугольник 32"/>
          <p:cNvSpPr/>
          <p:nvPr/>
        </p:nvSpPr>
        <p:spPr>
          <a:xfrm>
            <a:off x="971600" y="3504475"/>
            <a:ext cx="1460412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r>
              <a:rPr lang="uk-UA" sz="1200" b="1">
                <a:latin typeface="Arial" charset="0"/>
              </a:rPr>
              <a:t>Ті, що розкриваються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761674" y="3500575"/>
            <a:ext cx="1460412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200" b="1" dirty="0">
                <a:latin typeface="+mj-lt"/>
                <a:cs typeface="+mn-cs"/>
              </a:rPr>
              <a:t>Ті, що  не розкриваються</a:t>
            </a:r>
            <a:endParaRPr lang="uk-UA" sz="1200" dirty="0">
              <a:latin typeface="+mj-lt"/>
              <a:cs typeface="+mn-cs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978724" y="3426051"/>
            <a:ext cx="1460412" cy="27699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200" b="1" dirty="0">
                <a:latin typeface="+mj-lt"/>
                <a:cs typeface="+mn-cs"/>
              </a:rPr>
              <a:t>Прості</a:t>
            </a:r>
            <a:endParaRPr lang="uk-UA" sz="1200" dirty="0">
              <a:latin typeface="+mj-lt"/>
              <a:cs typeface="+mn-cs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774243" y="3447085"/>
            <a:ext cx="1460412" cy="27699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200" b="1" dirty="0">
                <a:latin typeface="+mj-lt"/>
                <a:cs typeface="+mn-cs"/>
              </a:rPr>
              <a:t>Складні</a:t>
            </a:r>
            <a:endParaRPr lang="uk-UA" sz="1200" dirty="0">
              <a:latin typeface="+mj-lt"/>
              <a:cs typeface="+mn-cs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847836" y="4027695"/>
            <a:ext cx="1460412" cy="116955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marL="93663" indent="-93663">
              <a:buFont typeface="Arial" charset="0"/>
              <a:buChar char="•"/>
            </a:pPr>
            <a:r>
              <a:rPr lang="uk-UA" sz="1200" b="1">
                <a:latin typeface="Times New Roman" pitchFamily="18" charset="0"/>
              </a:rPr>
              <a:t>Біб</a:t>
            </a:r>
          </a:p>
          <a:p>
            <a:pPr marL="93663" indent="-93663">
              <a:buFont typeface="Arial" charset="0"/>
              <a:buChar char="•"/>
            </a:pPr>
            <a:r>
              <a:rPr lang="uk-UA" sz="1200" b="1">
                <a:latin typeface="Times New Roman" pitchFamily="18" charset="0"/>
              </a:rPr>
              <a:t>Стручок, стручечок</a:t>
            </a:r>
          </a:p>
          <a:p>
            <a:pPr marL="93663" indent="-93663">
              <a:buFont typeface="Arial" charset="0"/>
              <a:buChar char="•"/>
            </a:pPr>
            <a:r>
              <a:rPr lang="uk-UA" sz="1200" b="1">
                <a:latin typeface="Times New Roman" pitchFamily="18" charset="0"/>
              </a:rPr>
              <a:t>Коробочка</a:t>
            </a:r>
          </a:p>
          <a:p>
            <a:pPr marL="93663" indent="-93663">
              <a:buFont typeface="Arial" charset="0"/>
              <a:buChar char="•"/>
            </a:pPr>
            <a:r>
              <a:rPr lang="uk-UA" sz="1200" b="1">
                <a:latin typeface="Times New Roman" pitchFamily="18" charset="0"/>
              </a:rPr>
              <a:t>Листівка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2771908" y="4046098"/>
            <a:ext cx="1656075" cy="16004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marL="93663" indent="-93663">
              <a:buFont typeface="Arial" charset="0"/>
              <a:buChar char="•"/>
            </a:pPr>
            <a:r>
              <a:rPr lang="uk-UA" sz="1200" b="1">
                <a:latin typeface="Times New Roman" pitchFamily="18" charset="0"/>
              </a:rPr>
              <a:t>Зернівка</a:t>
            </a:r>
          </a:p>
          <a:p>
            <a:pPr marL="93663" indent="-93663">
              <a:buFont typeface="Arial" charset="0"/>
              <a:buChar char="•"/>
            </a:pPr>
            <a:r>
              <a:rPr lang="uk-UA" sz="1200" b="1">
                <a:latin typeface="Times New Roman" pitchFamily="18" charset="0"/>
              </a:rPr>
              <a:t>Сім'янка </a:t>
            </a:r>
          </a:p>
          <a:p>
            <a:pPr marL="93663" indent="-93663">
              <a:buFont typeface="Arial" charset="0"/>
              <a:buChar char="•"/>
            </a:pPr>
            <a:r>
              <a:rPr lang="uk-UA" sz="1200" b="1">
                <a:latin typeface="Times New Roman" pitchFamily="18" charset="0"/>
              </a:rPr>
              <a:t>Крилатка</a:t>
            </a:r>
          </a:p>
          <a:p>
            <a:pPr marL="93663" indent="-93663">
              <a:buFont typeface="Arial" charset="0"/>
              <a:buChar char="•"/>
            </a:pPr>
            <a:r>
              <a:rPr lang="uk-UA" sz="1200" b="1">
                <a:latin typeface="Times New Roman" pitchFamily="18" charset="0"/>
              </a:rPr>
              <a:t>Горіх, горішок</a:t>
            </a:r>
          </a:p>
          <a:p>
            <a:pPr marL="93663" indent="-93663">
              <a:buFont typeface="Arial" charset="0"/>
              <a:buChar char="•"/>
            </a:pPr>
            <a:r>
              <a:rPr lang="uk-UA" sz="1200" b="1">
                <a:latin typeface="Times New Roman" pitchFamily="18" charset="0"/>
              </a:rPr>
              <a:t>Жолудь</a:t>
            </a:r>
          </a:p>
          <a:p>
            <a:pPr marL="93663" indent="-93663">
              <a:buFont typeface="Arial" charset="0"/>
              <a:buChar char="•"/>
            </a:pPr>
            <a:r>
              <a:rPr lang="ru-RU" sz="1200" b="1">
                <a:latin typeface="Times New Roman" pitchFamily="18" charset="0"/>
              </a:rPr>
              <a:t>Вислоплідник</a:t>
            </a:r>
          </a:p>
          <a:p>
            <a:pPr marL="93663" indent="-93663">
              <a:buFont typeface="Arial" charset="0"/>
              <a:buChar char="•"/>
            </a:pPr>
            <a:endParaRPr lang="uk-UA" sz="1400" b="1">
              <a:latin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898395" y="3780908"/>
            <a:ext cx="1656075" cy="138499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marL="93663" indent="-93663">
              <a:buFont typeface="Arial" charset="0"/>
              <a:buChar char="•"/>
            </a:pPr>
            <a:r>
              <a:rPr lang="uk-UA" sz="1200" b="1">
                <a:latin typeface="Times New Roman" pitchFamily="18" charset="0"/>
              </a:rPr>
              <a:t>Кістянка</a:t>
            </a:r>
          </a:p>
          <a:p>
            <a:pPr marL="93663" indent="-93663">
              <a:buFont typeface="Arial" charset="0"/>
              <a:buChar char="•"/>
            </a:pPr>
            <a:r>
              <a:rPr lang="uk-UA" sz="1200" b="1">
                <a:latin typeface="Times New Roman" pitchFamily="18" charset="0"/>
              </a:rPr>
              <a:t>Ягода</a:t>
            </a:r>
          </a:p>
          <a:p>
            <a:pPr marL="93663" indent="-93663">
              <a:buFont typeface="Arial" charset="0"/>
              <a:buChar char="•"/>
            </a:pPr>
            <a:r>
              <a:rPr lang="uk-UA" sz="1200" b="1">
                <a:latin typeface="Times New Roman" pitchFamily="18" charset="0"/>
              </a:rPr>
              <a:t>Яблуко</a:t>
            </a:r>
          </a:p>
          <a:p>
            <a:pPr marL="93663" indent="-93663">
              <a:buFont typeface="Arial" charset="0"/>
              <a:buChar char="•"/>
            </a:pPr>
            <a:r>
              <a:rPr lang="uk-UA" sz="1200" b="1">
                <a:latin typeface="Times New Roman" pitchFamily="18" charset="0"/>
              </a:rPr>
              <a:t>Померанець</a:t>
            </a:r>
          </a:p>
          <a:p>
            <a:pPr marL="93663" indent="-93663">
              <a:buFont typeface="Arial" charset="0"/>
              <a:buChar char="•"/>
            </a:pPr>
            <a:r>
              <a:rPr lang="uk-UA" sz="1200" b="1">
                <a:latin typeface="Times New Roman" pitchFamily="18" charset="0"/>
              </a:rPr>
              <a:t>Гарбуз та ін.</a:t>
            </a:r>
            <a:endParaRPr lang="ru-RU" sz="1200" b="1">
              <a:latin typeface="Times New Roman" pitchFamily="18" charset="0"/>
            </a:endParaRPr>
          </a:p>
          <a:p>
            <a:pPr marL="93663" indent="-93663">
              <a:buFont typeface="Arial" charset="0"/>
              <a:buChar char="•"/>
            </a:pPr>
            <a:endParaRPr lang="uk-UA" sz="1200" b="1">
              <a:latin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676411" y="3794879"/>
            <a:ext cx="1656075" cy="7386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marL="93663" indent="-93663">
              <a:buFont typeface="Arial" charset="0"/>
              <a:buChar char="•"/>
            </a:pPr>
            <a:r>
              <a:rPr lang="uk-UA" sz="1200" b="1">
                <a:latin typeface="Times New Roman" pitchFamily="18" charset="0"/>
              </a:rPr>
              <a:t>Багатокістянка</a:t>
            </a:r>
          </a:p>
          <a:p>
            <a:pPr marL="93663" indent="-93663">
              <a:buFont typeface="Arial" charset="0"/>
              <a:buChar char="•"/>
            </a:pPr>
            <a:r>
              <a:rPr lang="uk-UA" sz="1200" b="1">
                <a:latin typeface="Times New Roman" pitchFamily="18" charset="0"/>
              </a:rPr>
              <a:t>Земляничина</a:t>
            </a:r>
            <a:endParaRPr lang="ru-RU" sz="1200" b="1">
              <a:latin typeface="Times New Roman" pitchFamily="18" charset="0"/>
            </a:endParaRPr>
          </a:p>
          <a:p>
            <a:pPr marL="93663" indent="-93663">
              <a:buFont typeface="Arial" charset="0"/>
              <a:buChar char="•"/>
            </a:pPr>
            <a:endParaRPr lang="uk-UA" sz="1400" b="1">
              <a:latin typeface="Times New Roman" pitchFamily="18" charset="0"/>
            </a:endParaRPr>
          </a:p>
        </p:txBody>
      </p:sp>
      <p:cxnSp>
        <p:nvCxnSpPr>
          <p:cNvPr id="42" name="Соединительная линия уступом 41"/>
          <p:cNvCxnSpPr/>
          <p:nvPr/>
        </p:nvCxnSpPr>
        <p:spPr>
          <a:xfrm rot="10800000" flipV="1">
            <a:off x="2586038" y="2097088"/>
            <a:ext cx="1157287" cy="290512"/>
          </a:xfrm>
          <a:prstGeom prst="bentConnector2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Соединительная линия уступом 44"/>
          <p:cNvCxnSpPr/>
          <p:nvPr/>
        </p:nvCxnSpPr>
        <p:spPr>
          <a:xfrm>
            <a:off x="5327650" y="2097088"/>
            <a:ext cx="1209675" cy="328612"/>
          </a:xfrm>
          <a:prstGeom prst="bentConnector2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Соединительная линия уступом 45"/>
          <p:cNvCxnSpPr/>
          <p:nvPr/>
        </p:nvCxnSpPr>
        <p:spPr>
          <a:xfrm rot="10800000" flipV="1">
            <a:off x="1428750" y="2713038"/>
            <a:ext cx="365125" cy="712787"/>
          </a:xfrm>
          <a:prstGeom prst="bentConnector2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Соединительная линия уступом 47"/>
          <p:cNvCxnSpPr/>
          <p:nvPr/>
        </p:nvCxnSpPr>
        <p:spPr>
          <a:xfrm rot="10800000" flipV="1">
            <a:off x="5397500" y="2681288"/>
            <a:ext cx="365125" cy="714375"/>
          </a:xfrm>
          <a:prstGeom prst="bentConnector2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Соединительная линия уступом 48"/>
          <p:cNvCxnSpPr/>
          <p:nvPr/>
        </p:nvCxnSpPr>
        <p:spPr>
          <a:xfrm>
            <a:off x="7329488" y="2749550"/>
            <a:ext cx="319087" cy="630238"/>
          </a:xfrm>
          <a:prstGeom prst="bentConnector2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Соединительная линия уступом 50"/>
          <p:cNvCxnSpPr/>
          <p:nvPr/>
        </p:nvCxnSpPr>
        <p:spPr>
          <a:xfrm>
            <a:off x="3378200" y="2735263"/>
            <a:ext cx="319088" cy="630237"/>
          </a:xfrm>
          <a:prstGeom prst="bentConnector2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9536" y="184174"/>
            <a:ext cx="7635120" cy="1196752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3077" name="Прямоугольник 4"/>
          <p:cNvSpPr>
            <a:spLocks noChangeArrowheads="1"/>
          </p:cNvSpPr>
          <p:nvPr/>
        </p:nvSpPr>
        <p:spPr bwMode="auto">
          <a:xfrm>
            <a:off x="1046163" y="476250"/>
            <a:ext cx="7058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+mj-lt"/>
              </a:rPr>
              <a:t>ПОНЯТТЯ ПРО ПЛІД ТА ЙОГО УТВОРЕННЯ</a:t>
            </a:r>
            <a:endParaRPr lang="uk-UA" sz="2400" b="1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1605684"/>
            <a:ext cx="7927112" cy="4836222"/>
          </a:xfrm>
          <a:custGeom>
            <a:avLst/>
            <a:gdLst>
              <a:gd name="connsiteX0" fmla="*/ 0 w 7920880"/>
              <a:gd name="connsiteY0" fmla="*/ 804105 h 4824536"/>
              <a:gd name="connsiteX1" fmla="*/ 804105 w 7920880"/>
              <a:gd name="connsiteY1" fmla="*/ 0 h 4824536"/>
              <a:gd name="connsiteX2" fmla="*/ 7116775 w 7920880"/>
              <a:gd name="connsiteY2" fmla="*/ 0 h 4824536"/>
              <a:gd name="connsiteX3" fmla="*/ 7920880 w 7920880"/>
              <a:gd name="connsiteY3" fmla="*/ 804105 h 4824536"/>
              <a:gd name="connsiteX4" fmla="*/ 7920880 w 7920880"/>
              <a:gd name="connsiteY4" fmla="*/ 4020431 h 4824536"/>
              <a:gd name="connsiteX5" fmla="*/ 7116775 w 7920880"/>
              <a:gd name="connsiteY5" fmla="*/ 4824536 h 4824536"/>
              <a:gd name="connsiteX6" fmla="*/ 804105 w 7920880"/>
              <a:gd name="connsiteY6" fmla="*/ 4824536 h 4824536"/>
              <a:gd name="connsiteX7" fmla="*/ 0 w 7920880"/>
              <a:gd name="connsiteY7" fmla="*/ 4020431 h 4824536"/>
              <a:gd name="connsiteX8" fmla="*/ 0 w 7920880"/>
              <a:gd name="connsiteY8" fmla="*/ 804105 h 4824536"/>
              <a:gd name="connsiteX0" fmla="*/ 4675 w 7925555"/>
              <a:gd name="connsiteY0" fmla="*/ 804105 h 4824536"/>
              <a:gd name="connsiteX1" fmla="*/ 374440 w 7925555"/>
              <a:gd name="connsiteY1" fmla="*/ 0 h 4824536"/>
              <a:gd name="connsiteX2" fmla="*/ 7121450 w 7925555"/>
              <a:gd name="connsiteY2" fmla="*/ 0 h 4824536"/>
              <a:gd name="connsiteX3" fmla="*/ 7925555 w 7925555"/>
              <a:gd name="connsiteY3" fmla="*/ 804105 h 4824536"/>
              <a:gd name="connsiteX4" fmla="*/ 7925555 w 7925555"/>
              <a:gd name="connsiteY4" fmla="*/ 4020431 h 4824536"/>
              <a:gd name="connsiteX5" fmla="*/ 7121450 w 7925555"/>
              <a:gd name="connsiteY5" fmla="*/ 4824536 h 4824536"/>
              <a:gd name="connsiteX6" fmla="*/ 808780 w 7925555"/>
              <a:gd name="connsiteY6" fmla="*/ 4824536 h 4824536"/>
              <a:gd name="connsiteX7" fmla="*/ 4675 w 7925555"/>
              <a:gd name="connsiteY7" fmla="*/ 4020431 h 4824536"/>
              <a:gd name="connsiteX8" fmla="*/ 4675 w 7925555"/>
              <a:gd name="connsiteY8" fmla="*/ 804105 h 4824536"/>
              <a:gd name="connsiteX0" fmla="*/ 4675 w 7927112"/>
              <a:gd name="connsiteY0" fmla="*/ 804361 h 4824792"/>
              <a:gd name="connsiteX1" fmla="*/ 374440 w 7927112"/>
              <a:gd name="connsiteY1" fmla="*/ 256 h 4824792"/>
              <a:gd name="connsiteX2" fmla="*/ 7121450 w 7927112"/>
              <a:gd name="connsiteY2" fmla="*/ 256 h 4824792"/>
              <a:gd name="connsiteX3" fmla="*/ 7925555 w 7927112"/>
              <a:gd name="connsiteY3" fmla="*/ 804361 h 4824792"/>
              <a:gd name="connsiteX4" fmla="*/ 7925555 w 7927112"/>
              <a:gd name="connsiteY4" fmla="*/ 4020687 h 4824792"/>
              <a:gd name="connsiteX5" fmla="*/ 7121450 w 7927112"/>
              <a:gd name="connsiteY5" fmla="*/ 4824792 h 4824792"/>
              <a:gd name="connsiteX6" fmla="*/ 808780 w 7927112"/>
              <a:gd name="connsiteY6" fmla="*/ 4824792 h 4824792"/>
              <a:gd name="connsiteX7" fmla="*/ 4675 w 7927112"/>
              <a:gd name="connsiteY7" fmla="*/ 4020687 h 4824792"/>
              <a:gd name="connsiteX8" fmla="*/ 4675 w 7927112"/>
              <a:gd name="connsiteY8" fmla="*/ 804361 h 482479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80878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54589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27112" h="4836222">
                <a:moveTo>
                  <a:pt x="4675" y="804361"/>
                </a:moveTo>
                <a:cubicBezTo>
                  <a:pt x="4675" y="360266"/>
                  <a:pt x="-69655" y="256"/>
                  <a:pt x="374440" y="256"/>
                </a:cubicBezTo>
                <a:lnTo>
                  <a:pt x="7121450" y="256"/>
                </a:lnTo>
                <a:cubicBezTo>
                  <a:pt x="7999885" y="-11174"/>
                  <a:pt x="7925555" y="360266"/>
                  <a:pt x="7925555" y="804361"/>
                </a:cubicBezTo>
                <a:lnTo>
                  <a:pt x="7925555" y="4020687"/>
                </a:lnTo>
                <a:cubicBezTo>
                  <a:pt x="7925555" y="4464782"/>
                  <a:pt x="7897015" y="4836222"/>
                  <a:pt x="7452920" y="4836222"/>
                </a:cubicBezTo>
                <a:lnTo>
                  <a:pt x="545890" y="4824792"/>
                </a:lnTo>
                <a:cubicBezTo>
                  <a:pt x="101795" y="4824792"/>
                  <a:pt x="4675" y="4464782"/>
                  <a:pt x="4675" y="4020687"/>
                </a:cubicBezTo>
                <a:lnTo>
                  <a:pt x="4675" y="804361"/>
                </a:lnTo>
                <a:close/>
              </a:path>
            </a:pathLst>
          </a:custGeom>
          <a:solidFill>
            <a:srgbClr val="FFFFCC">
              <a:alpha val="87000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081" name="Прямоугольник 7"/>
          <p:cNvSpPr>
            <a:spLocks noChangeArrowheads="1"/>
          </p:cNvSpPr>
          <p:nvPr/>
        </p:nvSpPr>
        <p:spPr bwMode="auto">
          <a:xfrm>
            <a:off x="4643438" y="2428875"/>
            <a:ext cx="36004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err="1">
                <a:latin typeface="+mj-lt"/>
              </a:rPr>
              <a:t>Плід</a:t>
            </a:r>
            <a:r>
              <a:rPr lang="ru-RU" b="1" dirty="0">
                <a:latin typeface="+mj-lt"/>
              </a:rPr>
              <a:t> — </a:t>
            </a:r>
            <a:r>
              <a:rPr lang="ru-RU" b="1" dirty="0" err="1">
                <a:latin typeface="+mj-lt"/>
              </a:rPr>
              <a:t>це</a:t>
            </a:r>
            <a:r>
              <a:rPr lang="ru-RU" b="1" dirty="0">
                <a:latin typeface="+mj-lt"/>
              </a:rPr>
              <a:t> </a:t>
            </a:r>
            <a:r>
              <a:rPr lang="ru-RU" b="1" dirty="0" err="1">
                <a:latin typeface="+mj-lt"/>
              </a:rPr>
              <a:t>видозмінена</a:t>
            </a:r>
            <a:r>
              <a:rPr lang="ru-RU" b="1" dirty="0">
                <a:latin typeface="+mj-lt"/>
              </a:rPr>
              <a:t> </a:t>
            </a:r>
          </a:p>
          <a:p>
            <a:pPr>
              <a:defRPr/>
            </a:pPr>
            <a:r>
              <a:rPr lang="ru-RU" b="1" dirty="0">
                <a:latin typeface="+mj-lt"/>
              </a:rPr>
              <a:t>в </a:t>
            </a:r>
            <a:r>
              <a:rPr lang="ru-RU" b="1" dirty="0" err="1">
                <a:latin typeface="+mj-lt"/>
              </a:rPr>
              <a:t>процесі</a:t>
            </a:r>
            <a:r>
              <a:rPr lang="ru-RU" b="1" dirty="0">
                <a:latin typeface="+mj-lt"/>
              </a:rPr>
              <a:t> </a:t>
            </a:r>
            <a:r>
              <a:rPr lang="ru-RU" b="1" dirty="0" err="1">
                <a:latin typeface="+mj-lt"/>
              </a:rPr>
              <a:t>запліднення</a:t>
            </a:r>
            <a:r>
              <a:rPr lang="ru-RU" b="1" dirty="0">
                <a:latin typeface="+mj-lt"/>
              </a:rPr>
              <a:t> </a:t>
            </a:r>
            <a:r>
              <a:rPr lang="ru-RU" b="1" dirty="0" err="1">
                <a:latin typeface="+mj-lt"/>
              </a:rPr>
              <a:t>квітка</a:t>
            </a:r>
            <a:r>
              <a:rPr lang="ru-RU" b="1" dirty="0">
                <a:latin typeface="+mj-lt"/>
              </a:rPr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rot="245862">
            <a:off x="483480" y="1636305"/>
            <a:ext cx="3702703" cy="2779985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rot="21310830">
            <a:off x="4687571" y="3899439"/>
            <a:ext cx="3869443" cy="2573870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3084" name="Прямоугольник 9"/>
          <p:cNvSpPr>
            <a:spLocks noChangeArrowheads="1"/>
          </p:cNvSpPr>
          <p:nvPr/>
        </p:nvSpPr>
        <p:spPr bwMode="auto">
          <a:xfrm>
            <a:off x="857250" y="4857750"/>
            <a:ext cx="3429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 err="1">
                <a:latin typeface="+mj-lt"/>
              </a:rPr>
              <a:t>Плід</a:t>
            </a:r>
            <a:r>
              <a:rPr lang="ru-RU" sz="1600" dirty="0">
                <a:latin typeface="+mj-lt"/>
              </a:rPr>
              <a:t>  </a:t>
            </a:r>
            <a:r>
              <a:rPr lang="ru-RU" sz="1600" dirty="0" err="1">
                <a:latin typeface="+mj-lt"/>
              </a:rPr>
              <a:t>утворюється</a:t>
            </a:r>
            <a:r>
              <a:rPr lang="ru-RU" sz="1600" dirty="0">
                <a:latin typeface="+mj-lt"/>
              </a:rPr>
              <a:t> в </a:t>
            </a:r>
            <a:r>
              <a:rPr lang="ru-RU" sz="1600" dirty="0" err="1">
                <a:latin typeface="+mj-lt"/>
              </a:rPr>
              <a:t>результаті</a:t>
            </a:r>
            <a:r>
              <a:rPr lang="ru-RU" sz="1600" dirty="0">
                <a:latin typeface="+mj-lt"/>
              </a:rPr>
              <a:t> </a:t>
            </a:r>
            <a:r>
              <a:rPr lang="ru-RU" sz="1600" dirty="0" err="1">
                <a:latin typeface="+mj-lt"/>
              </a:rPr>
              <a:t>запліднення</a:t>
            </a:r>
            <a:r>
              <a:rPr lang="ru-RU" sz="1600" dirty="0">
                <a:latin typeface="+mj-lt"/>
              </a:rPr>
              <a:t> </a:t>
            </a:r>
            <a:r>
              <a:rPr lang="ru-RU" sz="1600" dirty="0" err="1">
                <a:latin typeface="+mj-lt"/>
              </a:rPr>
              <a:t>із</a:t>
            </a:r>
            <a:r>
              <a:rPr lang="ru-RU" sz="1600" dirty="0">
                <a:latin typeface="+mj-lt"/>
              </a:rPr>
              <a:t> </a:t>
            </a:r>
            <a:r>
              <a:rPr lang="ru-RU" sz="1600" dirty="0" err="1">
                <a:latin typeface="+mj-lt"/>
              </a:rPr>
              <a:t>зав’язі</a:t>
            </a:r>
            <a:r>
              <a:rPr lang="ru-RU" sz="1600" dirty="0">
                <a:latin typeface="+mj-lt"/>
              </a:rPr>
              <a:t> </a:t>
            </a:r>
            <a:r>
              <a:rPr lang="ru-RU" sz="1600" dirty="0" err="1">
                <a:latin typeface="+mj-lt"/>
              </a:rPr>
              <a:t>квітки</a:t>
            </a:r>
            <a:r>
              <a:rPr lang="ru-RU" sz="1600" dirty="0">
                <a:latin typeface="+mj-lt"/>
              </a:rPr>
              <a:t>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71600" y="188640"/>
            <a:ext cx="7272808" cy="1196752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4101" name="Прямоугольник 5"/>
          <p:cNvSpPr>
            <a:spLocks noChangeArrowheads="1"/>
          </p:cNvSpPr>
          <p:nvPr/>
        </p:nvSpPr>
        <p:spPr bwMode="auto">
          <a:xfrm>
            <a:off x="1593850" y="495300"/>
            <a:ext cx="59626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+mj-lt"/>
              </a:rPr>
              <a:t>ПРОСТИЙ І СКЛАДНИЙ ПЛІД</a:t>
            </a:r>
            <a:endParaRPr lang="uk-UA" sz="3200" b="1" dirty="0">
              <a:latin typeface="+mj-lt"/>
            </a:endParaRPr>
          </a:p>
        </p:txBody>
      </p:sp>
      <p:sp>
        <p:nvSpPr>
          <p:cNvPr id="7" name="Скругленный прямоугольник 5"/>
          <p:cNvSpPr/>
          <p:nvPr/>
        </p:nvSpPr>
        <p:spPr>
          <a:xfrm>
            <a:off x="642910" y="1571612"/>
            <a:ext cx="7927112" cy="4979098"/>
          </a:xfrm>
          <a:custGeom>
            <a:avLst/>
            <a:gdLst>
              <a:gd name="connsiteX0" fmla="*/ 0 w 7920880"/>
              <a:gd name="connsiteY0" fmla="*/ 804105 h 4824536"/>
              <a:gd name="connsiteX1" fmla="*/ 804105 w 7920880"/>
              <a:gd name="connsiteY1" fmla="*/ 0 h 4824536"/>
              <a:gd name="connsiteX2" fmla="*/ 7116775 w 7920880"/>
              <a:gd name="connsiteY2" fmla="*/ 0 h 4824536"/>
              <a:gd name="connsiteX3" fmla="*/ 7920880 w 7920880"/>
              <a:gd name="connsiteY3" fmla="*/ 804105 h 4824536"/>
              <a:gd name="connsiteX4" fmla="*/ 7920880 w 7920880"/>
              <a:gd name="connsiteY4" fmla="*/ 4020431 h 4824536"/>
              <a:gd name="connsiteX5" fmla="*/ 7116775 w 7920880"/>
              <a:gd name="connsiteY5" fmla="*/ 4824536 h 4824536"/>
              <a:gd name="connsiteX6" fmla="*/ 804105 w 7920880"/>
              <a:gd name="connsiteY6" fmla="*/ 4824536 h 4824536"/>
              <a:gd name="connsiteX7" fmla="*/ 0 w 7920880"/>
              <a:gd name="connsiteY7" fmla="*/ 4020431 h 4824536"/>
              <a:gd name="connsiteX8" fmla="*/ 0 w 7920880"/>
              <a:gd name="connsiteY8" fmla="*/ 804105 h 4824536"/>
              <a:gd name="connsiteX0" fmla="*/ 4675 w 7925555"/>
              <a:gd name="connsiteY0" fmla="*/ 804105 h 4824536"/>
              <a:gd name="connsiteX1" fmla="*/ 374440 w 7925555"/>
              <a:gd name="connsiteY1" fmla="*/ 0 h 4824536"/>
              <a:gd name="connsiteX2" fmla="*/ 7121450 w 7925555"/>
              <a:gd name="connsiteY2" fmla="*/ 0 h 4824536"/>
              <a:gd name="connsiteX3" fmla="*/ 7925555 w 7925555"/>
              <a:gd name="connsiteY3" fmla="*/ 804105 h 4824536"/>
              <a:gd name="connsiteX4" fmla="*/ 7925555 w 7925555"/>
              <a:gd name="connsiteY4" fmla="*/ 4020431 h 4824536"/>
              <a:gd name="connsiteX5" fmla="*/ 7121450 w 7925555"/>
              <a:gd name="connsiteY5" fmla="*/ 4824536 h 4824536"/>
              <a:gd name="connsiteX6" fmla="*/ 808780 w 7925555"/>
              <a:gd name="connsiteY6" fmla="*/ 4824536 h 4824536"/>
              <a:gd name="connsiteX7" fmla="*/ 4675 w 7925555"/>
              <a:gd name="connsiteY7" fmla="*/ 4020431 h 4824536"/>
              <a:gd name="connsiteX8" fmla="*/ 4675 w 7925555"/>
              <a:gd name="connsiteY8" fmla="*/ 804105 h 4824536"/>
              <a:gd name="connsiteX0" fmla="*/ 4675 w 7927112"/>
              <a:gd name="connsiteY0" fmla="*/ 804361 h 4824792"/>
              <a:gd name="connsiteX1" fmla="*/ 374440 w 7927112"/>
              <a:gd name="connsiteY1" fmla="*/ 256 h 4824792"/>
              <a:gd name="connsiteX2" fmla="*/ 7121450 w 7927112"/>
              <a:gd name="connsiteY2" fmla="*/ 256 h 4824792"/>
              <a:gd name="connsiteX3" fmla="*/ 7925555 w 7927112"/>
              <a:gd name="connsiteY3" fmla="*/ 804361 h 4824792"/>
              <a:gd name="connsiteX4" fmla="*/ 7925555 w 7927112"/>
              <a:gd name="connsiteY4" fmla="*/ 4020687 h 4824792"/>
              <a:gd name="connsiteX5" fmla="*/ 7121450 w 7927112"/>
              <a:gd name="connsiteY5" fmla="*/ 4824792 h 4824792"/>
              <a:gd name="connsiteX6" fmla="*/ 808780 w 7927112"/>
              <a:gd name="connsiteY6" fmla="*/ 4824792 h 4824792"/>
              <a:gd name="connsiteX7" fmla="*/ 4675 w 7927112"/>
              <a:gd name="connsiteY7" fmla="*/ 4020687 h 4824792"/>
              <a:gd name="connsiteX8" fmla="*/ 4675 w 7927112"/>
              <a:gd name="connsiteY8" fmla="*/ 804361 h 482479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80878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54589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27112" h="4836222">
                <a:moveTo>
                  <a:pt x="4675" y="804361"/>
                </a:moveTo>
                <a:cubicBezTo>
                  <a:pt x="4675" y="360266"/>
                  <a:pt x="-69655" y="256"/>
                  <a:pt x="374440" y="256"/>
                </a:cubicBezTo>
                <a:lnTo>
                  <a:pt x="7121450" y="256"/>
                </a:lnTo>
                <a:cubicBezTo>
                  <a:pt x="7999885" y="-11174"/>
                  <a:pt x="7925555" y="360266"/>
                  <a:pt x="7925555" y="804361"/>
                </a:cubicBezTo>
                <a:lnTo>
                  <a:pt x="7925555" y="4020687"/>
                </a:lnTo>
                <a:cubicBezTo>
                  <a:pt x="7925555" y="4464782"/>
                  <a:pt x="7897015" y="4836222"/>
                  <a:pt x="7452920" y="4836222"/>
                </a:cubicBezTo>
                <a:lnTo>
                  <a:pt x="545890" y="4824792"/>
                </a:lnTo>
                <a:cubicBezTo>
                  <a:pt x="101795" y="4824792"/>
                  <a:pt x="4675" y="4464782"/>
                  <a:pt x="4675" y="4020687"/>
                </a:cubicBezTo>
                <a:lnTo>
                  <a:pt x="4675" y="804361"/>
                </a:lnTo>
                <a:close/>
              </a:path>
            </a:pathLst>
          </a:custGeom>
          <a:solidFill>
            <a:srgbClr val="DBEAB8">
              <a:alpha val="8666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004514">
            <a:off x="246496" y="1552464"/>
            <a:ext cx="2289347" cy="1990736"/>
          </a:xfrm>
          <a:prstGeom prst="roundRect">
            <a:avLst>
              <a:gd name="adj" fmla="val 8830"/>
            </a:avLst>
          </a:prstGeom>
          <a:ln w="38100">
            <a:solidFill>
              <a:srgbClr val="99FF33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6" name="Рисунок 15" descr="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4896013"/>
            <a:ext cx="2502669" cy="1747697"/>
          </a:xfrm>
          <a:prstGeom prst="roundRect">
            <a:avLst/>
          </a:prstGeom>
          <a:ln w="38100">
            <a:solidFill>
              <a:srgbClr val="99FF33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8" name="Рисунок 17" descr="malina0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86116" y="4143380"/>
            <a:ext cx="2464488" cy="2209541"/>
          </a:xfrm>
          <a:prstGeom prst="roundRect">
            <a:avLst/>
          </a:prstGeom>
          <a:ln w="38100">
            <a:solidFill>
              <a:srgbClr val="99FF33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20" name="Рисунок 19" descr="vishenky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716709">
            <a:off x="3053309" y="1657454"/>
            <a:ext cx="2394477" cy="1762334"/>
          </a:xfrm>
          <a:prstGeom prst="roundRect">
            <a:avLst/>
          </a:prstGeom>
          <a:ln w="38100">
            <a:solidFill>
              <a:srgbClr val="99FF33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8" name="Прямоугольник 7"/>
          <p:cNvSpPr/>
          <p:nvPr/>
        </p:nvSpPr>
        <p:spPr>
          <a:xfrm>
            <a:off x="1643042" y="2928934"/>
            <a:ext cx="2357454" cy="738664"/>
          </a:xfrm>
          <a:prstGeom prst="rect">
            <a:avLst/>
          </a:prstGeom>
          <a:solidFill>
            <a:srgbClr val="99FF33">
              <a:alpha val="70000"/>
            </a:srgb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latin typeface="+mn-lt"/>
                <a:cs typeface="+mn-cs"/>
              </a:rPr>
              <a:t>Простий</a:t>
            </a:r>
            <a:r>
              <a:rPr lang="ru-RU" sz="1400" b="1" dirty="0">
                <a:latin typeface="+mn-lt"/>
                <a:cs typeface="+mn-cs"/>
              </a:rPr>
              <a:t> </a:t>
            </a:r>
            <a:r>
              <a:rPr lang="ru-RU" sz="1400" b="1" dirty="0" err="1">
                <a:latin typeface="+mn-lt"/>
                <a:cs typeface="+mn-cs"/>
              </a:rPr>
              <a:t>плід</a:t>
            </a:r>
            <a:r>
              <a:rPr lang="ru-RU" sz="1400" b="1" dirty="0">
                <a:latin typeface="+mn-lt"/>
                <a:cs typeface="+mn-cs"/>
              </a:rPr>
              <a:t> </a:t>
            </a:r>
            <a:r>
              <a:rPr lang="ru-RU" sz="1400" dirty="0">
                <a:latin typeface="+mn-lt"/>
                <a:cs typeface="+mn-cs"/>
              </a:rPr>
              <a:t>— </a:t>
            </a:r>
            <a:r>
              <a:rPr lang="ru-RU" sz="1400" dirty="0" err="1">
                <a:latin typeface="+mn-lt"/>
                <a:cs typeface="+mn-cs"/>
              </a:rPr>
              <a:t>це</a:t>
            </a:r>
            <a:r>
              <a:rPr lang="ru-RU" sz="1400" dirty="0">
                <a:latin typeface="+mn-lt"/>
                <a:cs typeface="+mn-cs"/>
              </a:rPr>
              <a:t> </a:t>
            </a:r>
            <a:r>
              <a:rPr lang="ru-RU" sz="1400" dirty="0" err="1">
                <a:latin typeface="+mn-lt"/>
                <a:cs typeface="+mn-cs"/>
              </a:rPr>
              <a:t>плід</a:t>
            </a:r>
            <a:r>
              <a:rPr lang="ru-RU" sz="1400" dirty="0">
                <a:latin typeface="+mn-lt"/>
                <a:cs typeface="+mn-cs"/>
              </a:rPr>
              <a:t>, </a:t>
            </a:r>
            <a:r>
              <a:rPr lang="ru-RU" sz="1400" dirty="0" err="1">
                <a:latin typeface="+mn-lt"/>
                <a:cs typeface="+mn-cs"/>
              </a:rPr>
              <a:t>що</a:t>
            </a:r>
            <a:r>
              <a:rPr lang="ru-RU" sz="1400" dirty="0">
                <a:latin typeface="+mn-lt"/>
                <a:cs typeface="+mn-cs"/>
              </a:rPr>
              <a:t> </a:t>
            </a:r>
            <a:r>
              <a:rPr lang="ru-RU" sz="1400" dirty="0" err="1">
                <a:latin typeface="+mn-lt"/>
                <a:cs typeface="+mn-cs"/>
              </a:rPr>
              <a:t>розвивається</a:t>
            </a:r>
            <a:r>
              <a:rPr lang="ru-RU" sz="1400" dirty="0">
                <a:latin typeface="+mn-lt"/>
                <a:cs typeface="+mn-cs"/>
              </a:rPr>
              <a:t> з </a:t>
            </a:r>
            <a:r>
              <a:rPr lang="ru-RU" sz="1400" dirty="0" err="1">
                <a:latin typeface="+mn-lt"/>
                <a:cs typeface="+mn-cs"/>
              </a:rPr>
              <a:t>однієї</a:t>
            </a:r>
            <a:r>
              <a:rPr lang="ru-RU" sz="1400" dirty="0">
                <a:latin typeface="+mn-lt"/>
                <a:cs typeface="+mn-cs"/>
              </a:rPr>
              <a:t> маточки у </a:t>
            </a:r>
            <a:r>
              <a:rPr lang="ru-RU" sz="1400" dirty="0" err="1">
                <a:latin typeface="+mn-lt"/>
                <a:cs typeface="+mn-cs"/>
              </a:rPr>
              <a:t>квітці</a:t>
            </a:r>
            <a:r>
              <a:rPr lang="ru-RU" sz="1400" dirty="0">
                <a:latin typeface="+mn-lt"/>
                <a:cs typeface="+mn-cs"/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4046529"/>
            <a:ext cx="2286016" cy="954107"/>
          </a:xfrm>
          <a:prstGeom prst="rect">
            <a:avLst/>
          </a:prstGeom>
          <a:solidFill>
            <a:srgbClr val="99FF33">
              <a:alpha val="70000"/>
            </a:srgb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/>
            <a:r>
              <a:rPr lang="ru-RU" sz="1400" b="1">
                <a:latin typeface="Times New Roman" pitchFamily="18" charset="0"/>
              </a:rPr>
              <a:t>Складний плід — </a:t>
            </a:r>
            <a:endParaRPr lang="en-US" sz="1400" b="1">
              <a:latin typeface="Times New Roman" pitchFamily="18" charset="0"/>
            </a:endParaRPr>
          </a:p>
          <a:p>
            <a:pPr algn="ctr"/>
            <a:r>
              <a:rPr lang="ru-RU" sz="1400">
                <a:latin typeface="Times New Roman" pitchFamily="18" charset="0"/>
              </a:rPr>
              <a:t>це плід, що розвивається з кількох або багатьох маточок однієї квітки. </a:t>
            </a:r>
          </a:p>
        </p:txBody>
      </p:sp>
      <p:pic>
        <p:nvPicPr>
          <p:cNvPr id="22" name="Рисунок 21" descr="3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580352">
            <a:off x="6206214" y="1616174"/>
            <a:ext cx="2609833" cy="2113966"/>
          </a:xfrm>
          <a:prstGeom prst="roundRect">
            <a:avLst/>
          </a:prstGeom>
          <a:ln w="38100">
            <a:solidFill>
              <a:srgbClr val="99FF33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23" name="Рисунок 22" descr="shelkovitsa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143636" y="4286256"/>
            <a:ext cx="2786082" cy="1846397"/>
          </a:xfrm>
          <a:prstGeom prst="roundRect">
            <a:avLst/>
          </a:prstGeom>
          <a:ln w="38100">
            <a:solidFill>
              <a:srgbClr val="99FF33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24" name="Прямоугольник 23"/>
          <p:cNvSpPr/>
          <p:nvPr/>
        </p:nvSpPr>
        <p:spPr>
          <a:xfrm>
            <a:off x="5715008" y="3357562"/>
            <a:ext cx="2571768" cy="738664"/>
          </a:xfrm>
          <a:prstGeom prst="rect">
            <a:avLst/>
          </a:prstGeom>
          <a:solidFill>
            <a:srgbClr val="99FF33">
              <a:alpha val="70000"/>
            </a:srgb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/>
            <a:r>
              <a:rPr lang="ru-RU" sz="1200" b="1">
                <a:latin typeface="Times New Roman" pitchFamily="18" charset="0"/>
              </a:rPr>
              <a:t>Супліддя </a:t>
            </a:r>
            <a:r>
              <a:rPr lang="ru-RU" sz="1200">
                <a:latin typeface="Times New Roman" pitchFamily="18" charset="0"/>
              </a:rPr>
              <a:t>— це результат зрощення кількох маточок, </a:t>
            </a:r>
            <a:endParaRPr lang="en-US" sz="1200">
              <a:latin typeface="Times New Roman" pitchFamily="18" charset="0"/>
            </a:endParaRPr>
          </a:p>
          <a:p>
            <a:pPr algn="ctr"/>
            <a:r>
              <a:rPr lang="ru-RU" sz="1200">
                <a:latin typeface="Times New Roman" pitchFamily="18" charset="0"/>
              </a:rPr>
              <a:t>які розвивалися із квіток суцвіття.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000760" y="5929330"/>
            <a:ext cx="2857520" cy="738664"/>
          </a:xfrm>
          <a:prstGeom prst="rect">
            <a:avLst/>
          </a:prstGeom>
          <a:solidFill>
            <a:srgbClr val="99FF33">
              <a:alpha val="70000"/>
            </a:srgb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latin typeface="+mn-lt"/>
                <a:cs typeface="+mn-cs"/>
              </a:rPr>
              <a:t>Несправжній</a:t>
            </a:r>
            <a:r>
              <a:rPr lang="ru-RU" sz="1400" b="1" dirty="0">
                <a:latin typeface="+mn-lt"/>
                <a:cs typeface="+mn-cs"/>
              </a:rPr>
              <a:t> </a:t>
            </a:r>
            <a:r>
              <a:rPr lang="ru-RU" sz="1400" b="1" dirty="0" err="1">
                <a:latin typeface="+mn-lt"/>
                <a:cs typeface="+mn-cs"/>
              </a:rPr>
              <a:t>плід</a:t>
            </a:r>
            <a:r>
              <a:rPr lang="ru-RU" sz="1400" b="1" dirty="0">
                <a:latin typeface="+mn-lt"/>
                <a:cs typeface="+mn-cs"/>
              </a:rPr>
              <a:t> </a:t>
            </a:r>
            <a:r>
              <a:rPr lang="ru-RU" sz="1400" dirty="0">
                <a:latin typeface="+mn-lt"/>
                <a:cs typeface="+mn-cs"/>
              </a:rPr>
              <a:t>— </a:t>
            </a:r>
            <a:r>
              <a:rPr lang="ru-RU" sz="1400" dirty="0" err="1">
                <a:latin typeface="+mn-lt"/>
                <a:cs typeface="+mn-cs"/>
              </a:rPr>
              <a:t>це</a:t>
            </a:r>
            <a:r>
              <a:rPr lang="ru-RU" sz="1400" dirty="0">
                <a:latin typeface="+mn-lt"/>
                <a:cs typeface="+mn-cs"/>
              </a:rPr>
              <a:t> </a:t>
            </a:r>
            <a:r>
              <a:rPr lang="ru-RU" sz="1400" dirty="0" err="1">
                <a:latin typeface="+mn-lt"/>
                <a:cs typeface="+mn-cs"/>
              </a:rPr>
              <a:t>плід</a:t>
            </a:r>
            <a:r>
              <a:rPr lang="ru-RU" sz="1400" dirty="0">
                <a:latin typeface="+mn-lt"/>
                <a:cs typeface="+mn-cs"/>
              </a:rPr>
              <a:t>, </a:t>
            </a:r>
            <a:r>
              <a:rPr lang="ru-RU" sz="1400" dirty="0" err="1">
                <a:latin typeface="+mn-lt"/>
                <a:cs typeface="+mn-cs"/>
              </a:rPr>
              <a:t>утворений</a:t>
            </a:r>
            <a:r>
              <a:rPr lang="ru-RU" sz="1400" dirty="0">
                <a:latin typeface="+mn-lt"/>
                <a:cs typeface="+mn-cs"/>
              </a:rPr>
              <a:t> маточкою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  <a:cs typeface="+mn-cs"/>
              </a:rPr>
              <a:t>і </a:t>
            </a:r>
            <a:r>
              <a:rPr lang="ru-RU" sz="1400" dirty="0" err="1">
                <a:latin typeface="+mn-lt"/>
                <a:cs typeface="+mn-cs"/>
              </a:rPr>
              <a:t>квітколожем</a:t>
            </a:r>
            <a:r>
              <a:rPr lang="ru-RU" sz="1400" dirty="0">
                <a:latin typeface="+mn-lt"/>
                <a:cs typeface="+mn-cs"/>
              </a:rPr>
              <a:t>, </a:t>
            </a:r>
            <a:r>
              <a:rPr lang="ru-RU" sz="1400" dirty="0" err="1">
                <a:latin typeface="+mn-lt"/>
                <a:cs typeface="+mn-cs"/>
              </a:rPr>
              <a:t>що</a:t>
            </a:r>
            <a:r>
              <a:rPr lang="ru-RU" sz="1400" dirty="0">
                <a:latin typeface="+mn-lt"/>
                <a:cs typeface="+mn-cs"/>
              </a:rPr>
              <a:t> </a:t>
            </a:r>
            <a:r>
              <a:rPr lang="ru-RU" sz="1400" dirty="0" err="1">
                <a:latin typeface="+mn-lt"/>
                <a:cs typeface="+mn-cs"/>
              </a:rPr>
              <a:t>розрослося</a:t>
            </a:r>
            <a:r>
              <a:rPr lang="ru-RU" sz="1400" dirty="0"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5"/>
          <p:cNvSpPr/>
          <p:nvPr/>
        </p:nvSpPr>
        <p:spPr>
          <a:xfrm>
            <a:off x="611560" y="1605684"/>
            <a:ext cx="7927112" cy="4836222"/>
          </a:xfrm>
          <a:custGeom>
            <a:avLst/>
            <a:gdLst>
              <a:gd name="connsiteX0" fmla="*/ 0 w 7920880"/>
              <a:gd name="connsiteY0" fmla="*/ 804105 h 4824536"/>
              <a:gd name="connsiteX1" fmla="*/ 804105 w 7920880"/>
              <a:gd name="connsiteY1" fmla="*/ 0 h 4824536"/>
              <a:gd name="connsiteX2" fmla="*/ 7116775 w 7920880"/>
              <a:gd name="connsiteY2" fmla="*/ 0 h 4824536"/>
              <a:gd name="connsiteX3" fmla="*/ 7920880 w 7920880"/>
              <a:gd name="connsiteY3" fmla="*/ 804105 h 4824536"/>
              <a:gd name="connsiteX4" fmla="*/ 7920880 w 7920880"/>
              <a:gd name="connsiteY4" fmla="*/ 4020431 h 4824536"/>
              <a:gd name="connsiteX5" fmla="*/ 7116775 w 7920880"/>
              <a:gd name="connsiteY5" fmla="*/ 4824536 h 4824536"/>
              <a:gd name="connsiteX6" fmla="*/ 804105 w 7920880"/>
              <a:gd name="connsiteY6" fmla="*/ 4824536 h 4824536"/>
              <a:gd name="connsiteX7" fmla="*/ 0 w 7920880"/>
              <a:gd name="connsiteY7" fmla="*/ 4020431 h 4824536"/>
              <a:gd name="connsiteX8" fmla="*/ 0 w 7920880"/>
              <a:gd name="connsiteY8" fmla="*/ 804105 h 4824536"/>
              <a:gd name="connsiteX0" fmla="*/ 4675 w 7925555"/>
              <a:gd name="connsiteY0" fmla="*/ 804105 h 4824536"/>
              <a:gd name="connsiteX1" fmla="*/ 374440 w 7925555"/>
              <a:gd name="connsiteY1" fmla="*/ 0 h 4824536"/>
              <a:gd name="connsiteX2" fmla="*/ 7121450 w 7925555"/>
              <a:gd name="connsiteY2" fmla="*/ 0 h 4824536"/>
              <a:gd name="connsiteX3" fmla="*/ 7925555 w 7925555"/>
              <a:gd name="connsiteY3" fmla="*/ 804105 h 4824536"/>
              <a:gd name="connsiteX4" fmla="*/ 7925555 w 7925555"/>
              <a:gd name="connsiteY4" fmla="*/ 4020431 h 4824536"/>
              <a:gd name="connsiteX5" fmla="*/ 7121450 w 7925555"/>
              <a:gd name="connsiteY5" fmla="*/ 4824536 h 4824536"/>
              <a:gd name="connsiteX6" fmla="*/ 808780 w 7925555"/>
              <a:gd name="connsiteY6" fmla="*/ 4824536 h 4824536"/>
              <a:gd name="connsiteX7" fmla="*/ 4675 w 7925555"/>
              <a:gd name="connsiteY7" fmla="*/ 4020431 h 4824536"/>
              <a:gd name="connsiteX8" fmla="*/ 4675 w 7925555"/>
              <a:gd name="connsiteY8" fmla="*/ 804105 h 4824536"/>
              <a:gd name="connsiteX0" fmla="*/ 4675 w 7927112"/>
              <a:gd name="connsiteY0" fmla="*/ 804361 h 4824792"/>
              <a:gd name="connsiteX1" fmla="*/ 374440 w 7927112"/>
              <a:gd name="connsiteY1" fmla="*/ 256 h 4824792"/>
              <a:gd name="connsiteX2" fmla="*/ 7121450 w 7927112"/>
              <a:gd name="connsiteY2" fmla="*/ 256 h 4824792"/>
              <a:gd name="connsiteX3" fmla="*/ 7925555 w 7927112"/>
              <a:gd name="connsiteY3" fmla="*/ 804361 h 4824792"/>
              <a:gd name="connsiteX4" fmla="*/ 7925555 w 7927112"/>
              <a:gd name="connsiteY4" fmla="*/ 4020687 h 4824792"/>
              <a:gd name="connsiteX5" fmla="*/ 7121450 w 7927112"/>
              <a:gd name="connsiteY5" fmla="*/ 4824792 h 4824792"/>
              <a:gd name="connsiteX6" fmla="*/ 808780 w 7927112"/>
              <a:gd name="connsiteY6" fmla="*/ 4824792 h 4824792"/>
              <a:gd name="connsiteX7" fmla="*/ 4675 w 7927112"/>
              <a:gd name="connsiteY7" fmla="*/ 4020687 h 4824792"/>
              <a:gd name="connsiteX8" fmla="*/ 4675 w 7927112"/>
              <a:gd name="connsiteY8" fmla="*/ 804361 h 482479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80878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54589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27112" h="4836222">
                <a:moveTo>
                  <a:pt x="4675" y="804361"/>
                </a:moveTo>
                <a:cubicBezTo>
                  <a:pt x="4675" y="360266"/>
                  <a:pt x="-69655" y="256"/>
                  <a:pt x="374440" y="256"/>
                </a:cubicBezTo>
                <a:lnTo>
                  <a:pt x="7121450" y="256"/>
                </a:lnTo>
                <a:cubicBezTo>
                  <a:pt x="7999885" y="-11174"/>
                  <a:pt x="7925555" y="360266"/>
                  <a:pt x="7925555" y="804361"/>
                </a:cubicBezTo>
                <a:lnTo>
                  <a:pt x="7925555" y="4020687"/>
                </a:lnTo>
                <a:cubicBezTo>
                  <a:pt x="7925555" y="4464782"/>
                  <a:pt x="7897015" y="4836222"/>
                  <a:pt x="7452920" y="4836222"/>
                </a:cubicBezTo>
                <a:lnTo>
                  <a:pt x="545890" y="4824792"/>
                </a:lnTo>
                <a:cubicBezTo>
                  <a:pt x="101795" y="4824792"/>
                  <a:pt x="4675" y="4464782"/>
                  <a:pt x="4675" y="4020687"/>
                </a:cubicBezTo>
                <a:lnTo>
                  <a:pt x="4675" y="804361"/>
                </a:lnTo>
                <a:close/>
              </a:path>
            </a:pathLst>
          </a:custGeom>
          <a:solidFill>
            <a:srgbClr val="FFFFCC">
              <a:alpha val="8666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51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59536" y="184174"/>
            <a:ext cx="7635120" cy="1196752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5129" name="Прямоугольник 6"/>
          <p:cNvSpPr>
            <a:spLocks noChangeArrowheads="1"/>
          </p:cNvSpPr>
          <p:nvPr/>
        </p:nvSpPr>
        <p:spPr bwMode="auto">
          <a:xfrm>
            <a:off x="2843213" y="490538"/>
            <a:ext cx="3486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latin typeface="+mj-lt"/>
              </a:rPr>
              <a:t>БУДОВА ПЛОДА</a:t>
            </a:r>
            <a:endParaRPr lang="uk-UA" sz="3200" b="1" dirty="0">
              <a:latin typeface="+mj-lt"/>
            </a:endParaRPr>
          </a:p>
        </p:txBody>
      </p:sp>
      <p:pic>
        <p:nvPicPr>
          <p:cNvPr id="5130" name="Содержимое 23" descr="persik-v-razreze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643313" y="1928813"/>
            <a:ext cx="4286250" cy="4000500"/>
          </a:xfrm>
        </p:spPr>
      </p:pic>
      <p:sp>
        <p:nvSpPr>
          <p:cNvPr id="25" name="Прямоугольник 24"/>
          <p:cNvSpPr/>
          <p:nvPr/>
        </p:nvSpPr>
        <p:spPr>
          <a:xfrm>
            <a:off x="1071537" y="5013176"/>
            <a:ext cx="2457475" cy="646331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</a:rPr>
              <a:t>Ендокарп</a:t>
            </a:r>
            <a:r>
              <a:rPr lang="uk-UA" sz="1600" b="1">
                <a:latin typeface="Times New Roman" pitchFamily="18" charset="0"/>
              </a:rPr>
              <a:t>ій</a:t>
            </a:r>
          </a:p>
          <a:p>
            <a:r>
              <a:rPr lang="ru-RU" sz="1600" b="1">
                <a:latin typeface="Times New Roman" pitchFamily="18" charset="0"/>
              </a:rPr>
              <a:t>(внутрішньоплідник)</a:t>
            </a:r>
            <a:endParaRPr lang="ru-RU" sz="1600">
              <a:latin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071538" y="3702610"/>
            <a:ext cx="1558558" cy="646331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</a:rPr>
              <a:t>Мезокарп</a:t>
            </a:r>
            <a:r>
              <a:rPr lang="uk-UA" sz="1600" b="1">
                <a:latin typeface="Times New Roman" pitchFamily="18" charset="0"/>
              </a:rPr>
              <a:t>ій</a:t>
            </a:r>
          </a:p>
          <a:p>
            <a:r>
              <a:rPr lang="uk-UA" sz="1600" b="1">
                <a:latin typeface="Times New Roman" pitchFamily="18" charset="0"/>
              </a:rPr>
              <a:t>(міжплідник)</a:t>
            </a:r>
            <a:endParaRPr lang="ru-RU" sz="1600" b="1">
              <a:latin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71538" y="2643182"/>
            <a:ext cx="1771501" cy="646331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</a:rPr>
              <a:t>Екзокарп</a:t>
            </a:r>
            <a:r>
              <a:rPr lang="uk-UA" sz="1600" b="1">
                <a:latin typeface="Times New Roman" pitchFamily="18" charset="0"/>
              </a:rPr>
              <a:t>ій</a:t>
            </a:r>
          </a:p>
          <a:p>
            <a:r>
              <a:rPr lang="uk-UA" sz="1600" b="1">
                <a:latin typeface="Times New Roman" pitchFamily="18" charset="0"/>
              </a:rPr>
              <a:t>(</a:t>
            </a:r>
            <a:r>
              <a:rPr lang="ru-RU" sz="1600" b="1">
                <a:latin typeface="Times New Roman" pitchFamily="18" charset="0"/>
              </a:rPr>
              <a:t>позаплідник</a:t>
            </a:r>
            <a:r>
              <a:rPr lang="uk-UA" sz="1600" b="1">
                <a:latin typeface="Times New Roman" pitchFamily="18" charset="0"/>
              </a:rPr>
              <a:t>)</a:t>
            </a:r>
            <a:endParaRPr lang="ru-RU" sz="1600" b="1">
              <a:latin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928662" y="2000240"/>
            <a:ext cx="2535246" cy="369332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>
            <a:spAutoFit/>
          </a:bodyPr>
          <a:lstStyle/>
          <a:p>
            <a:r>
              <a:rPr lang="uk-UA" sz="1600" b="1">
                <a:latin typeface="Times New Roman" pitchFamily="18" charset="0"/>
              </a:rPr>
              <a:t>Оплодень (перикарпій)</a:t>
            </a:r>
            <a:endParaRPr lang="ru-RU" sz="1600" b="1">
              <a:latin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857752" y="3643314"/>
            <a:ext cx="1226416" cy="369332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latin typeface="+mn-lt"/>
                <a:cs typeface="+mn-cs"/>
              </a:rPr>
              <a:t>Насінина</a:t>
            </a:r>
            <a:endParaRPr lang="ru-RU" b="1" dirty="0">
              <a:latin typeface="+mn-lt"/>
              <a:cs typeface="+mn-cs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V="1">
            <a:off x="2843213" y="2428875"/>
            <a:ext cx="1371600" cy="5381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2630488" y="2857500"/>
            <a:ext cx="1941512" cy="1168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3429000" y="4214813"/>
            <a:ext cx="1785938" cy="87153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312863" y="4292600"/>
            <a:ext cx="13144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uk-UA" sz="1200" dirty="0">
                <a:latin typeface="+mj-lt"/>
              </a:rPr>
              <a:t>• м’ясистий</a:t>
            </a:r>
          </a:p>
          <a:p>
            <a:pPr>
              <a:defRPr/>
            </a:pPr>
            <a:r>
              <a:rPr lang="uk-UA" sz="1200" dirty="0">
                <a:latin typeface="+mj-lt"/>
              </a:rPr>
              <a:t>• соковитий</a:t>
            </a:r>
          </a:p>
          <a:p>
            <a:pPr>
              <a:defRPr/>
            </a:pPr>
            <a:r>
              <a:rPr lang="uk-UA" sz="1200" dirty="0">
                <a:latin typeface="+mj-lt"/>
              </a:rPr>
              <a:t>• сухий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312863" y="5637213"/>
            <a:ext cx="13144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uk-UA" sz="1200" dirty="0">
                <a:latin typeface="+mj-lt"/>
              </a:rPr>
              <a:t>• плівчастий</a:t>
            </a:r>
          </a:p>
          <a:p>
            <a:pPr>
              <a:defRPr/>
            </a:pPr>
            <a:r>
              <a:rPr lang="uk-UA" sz="1200" dirty="0">
                <a:latin typeface="+mj-lt"/>
              </a:rPr>
              <a:t>• шкірястий</a:t>
            </a:r>
          </a:p>
          <a:p>
            <a:pPr>
              <a:defRPr/>
            </a:pPr>
            <a:r>
              <a:rPr lang="uk-UA" sz="1200" dirty="0">
                <a:latin typeface="+mj-lt"/>
              </a:rPr>
              <a:t>• здерев’янілий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71600" y="188640"/>
            <a:ext cx="7272808" cy="1196752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1605684"/>
            <a:ext cx="8103844" cy="4966588"/>
          </a:xfrm>
          <a:custGeom>
            <a:avLst/>
            <a:gdLst>
              <a:gd name="connsiteX0" fmla="*/ 0 w 7920880"/>
              <a:gd name="connsiteY0" fmla="*/ 804105 h 4824536"/>
              <a:gd name="connsiteX1" fmla="*/ 804105 w 7920880"/>
              <a:gd name="connsiteY1" fmla="*/ 0 h 4824536"/>
              <a:gd name="connsiteX2" fmla="*/ 7116775 w 7920880"/>
              <a:gd name="connsiteY2" fmla="*/ 0 h 4824536"/>
              <a:gd name="connsiteX3" fmla="*/ 7920880 w 7920880"/>
              <a:gd name="connsiteY3" fmla="*/ 804105 h 4824536"/>
              <a:gd name="connsiteX4" fmla="*/ 7920880 w 7920880"/>
              <a:gd name="connsiteY4" fmla="*/ 4020431 h 4824536"/>
              <a:gd name="connsiteX5" fmla="*/ 7116775 w 7920880"/>
              <a:gd name="connsiteY5" fmla="*/ 4824536 h 4824536"/>
              <a:gd name="connsiteX6" fmla="*/ 804105 w 7920880"/>
              <a:gd name="connsiteY6" fmla="*/ 4824536 h 4824536"/>
              <a:gd name="connsiteX7" fmla="*/ 0 w 7920880"/>
              <a:gd name="connsiteY7" fmla="*/ 4020431 h 4824536"/>
              <a:gd name="connsiteX8" fmla="*/ 0 w 7920880"/>
              <a:gd name="connsiteY8" fmla="*/ 804105 h 4824536"/>
              <a:gd name="connsiteX0" fmla="*/ 4675 w 7925555"/>
              <a:gd name="connsiteY0" fmla="*/ 804105 h 4824536"/>
              <a:gd name="connsiteX1" fmla="*/ 374440 w 7925555"/>
              <a:gd name="connsiteY1" fmla="*/ 0 h 4824536"/>
              <a:gd name="connsiteX2" fmla="*/ 7121450 w 7925555"/>
              <a:gd name="connsiteY2" fmla="*/ 0 h 4824536"/>
              <a:gd name="connsiteX3" fmla="*/ 7925555 w 7925555"/>
              <a:gd name="connsiteY3" fmla="*/ 804105 h 4824536"/>
              <a:gd name="connsiteX4" fmla="*/ 7925555 w 7925555"/>
              <a:gd name="connsiteY4" fmla="*/ 4020431 h 4824536"/>
              <a:gd name="connsiteX5" fmla="*/ 7121450 w 7925555"/>
              <a:gd name="connsiteY5" fmla="*/ 4824536 h 4824536"/>
              <a:gd name="connsiteX6" fmla="*/ 808780 w 7925555"/>
              <a:gd name="connsiteY6" fmla="*/ 4824536 h 4824536"/>
              <a:gd name="connsiteX7" fmla="*/ 4675 w 7925555"/>
              <a:gd name="connsiteY7" fmla="*/ 4020431 h 4824536"/>
              <a:gd name="connsiteX8" fmla="*/ 4675 w 7925555"/>
              <a:gd name="connsiteY8" fmla="*/ 804105 h 4824536"/>
              <a:gd name="connsiteX0" fmla="*/ 4675 w 7927112"/>
              <a:gd name="connsiteY0" fmla="*/ 804361 h 4824792"/>
              <a:gd name="connsiteX1" fmla="*/ 374440 w 7927112"/>
              <a:gd name="connsiteY1" fmla="*/ 256 h 4824792"/>
              <a:gd name="connsiteX2" fmla="*/ 7121450 w 7927112"/>
              <a:gd name="connsiteY2" fmla="*/ 256 h 4824792"/>
              <a:gd name="connsiteX3" fmla="*/ 7925555 w 7927112"/>
              <a:gd name="connsiteY3" fmla="*/ 804361 h 4824792"/>
              <a:gd name="connsiteX4" fmla="*/ 7925555 w 7927112"/>
              <a:gd name="connsiteY4" fmla="*/ 4020687 h 4824792"/>
              <a:gd name="connsiteX5" fmla="*/ 7121450 w 7927112"/>
              <a:gd name="connsiteY5" fmla="*/ 4824792 h 4824792"/>
              <a:gd name="connsiteX6" fmla="*/ 808780 w 7927112"/>
              <a:gd name="connsiteY6" fmla="*/ 4824792 h 4824792"/>
              <a:gd name="connsiteX7" fmla="*/ 4675 w 7927112"/>
              <a:gd name="connsiteY7" fmla="*/ 4020687 h 4824792"/>
              <a:gd name="connsiteX8" fmla="*/ 4675 w 7927112"/>
              <a:gd name="connsiteY8" fmla="*/ 804361 h 482479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80878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54589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27112" h="4836222">
                <a:moveTo>
                  <a:pt x="4675" y="804361"/>
                </a:moveTo>
                <a:cubicBezTo>
                  <a:pt x="4675" y="360266"/>
                  <a:pt x="-69655" y="256"/>
                  <a:pt x="374440" y="256"/>
                </a:cubicBezTo>
                <a:lnTo>
                  <a:pt x="7121450" y="256"/>
                </a:lnTo>
                <a:cubicBezTo>
                  <a:pt x="7999885" y="-11174"/>
                  <a:pt x="7925555" y="360266"/>
                  <a:pt x="7925555" y="804361"/>
                </a:cubicBezTo>
                <a:lnTo>
                  <a:pt x="7925555" y="4020687"/>
                </a:lnTo>
                <a:cubicBezTo>
                  <a:pt x="7925555" y="4464782"/>
                  <a:pt x="7897015" y="4836222"/>
                  <a:pt x="7452920" y="4836222"/>
                </a:cubicBezTo>
                <a:lnTo>
                  <a:pt x="545890" y="4824792"/>
                </a:lnTo>
                <a:cubicBezTo>
                  <a:pt x="101795" y="4824792"/>
                  <a:pt x="4675" y="4464782"/>
                  <a:pt x="4675" y="4020687"/>
                </a:cubicBezTo>
                <a:lnTo>
                  <a:pt x="4675" y="804361"/>
                </a:lnTo>
                <a:close/>
              </a:path>
            </a:pathLst>
          </a:custGeom>
          <a:solidFill>
            <a:srgbClr val="DBEAB8">
              <a:alpha val="8666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6152" name="Прямоугольник 6"/>
          <p:cNvSpPr>
            <a:spLocks noChangeArrowheads="1"/>
          </p:cNvSpPr>
          <p:nvPr/>
        </p:nvSpPr>
        <p:spPr bwMode="auto">
          <a:xfrm>
            <a:off x="2843213" y="490538"/>
            <a:ext cx="3448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latin typeface="+mj-lt"/>
              </a:rPr>
              <a:t>ФУНКЦІЇ ПЛОДА</a:t>
            </a:r>
            <a:endParaRPr lang="uk-UA" sz="3200" b="1" dirty="0">
              <a:latin typeface="+mj-lt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92302">
            <a:off x="382430" y="1757869"/>
            <a:ext cx="4097859" cy="3066869"/>
          </a:xfrm>
          <a:prstGeom prst="roundRect">
            <a:avLst>
              <a:gd name="adj" fmla="val 9361"/>
            </a:avLst>
          </a:prstGeom>
          <a:ln w="38100">
            <a:solidFill>
              <a:srgbClr val="99FF33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28268">
            <a:off x="4551647" y="2066566"/>
            <a:ext cx="4267200" cy="2847975"/>
          </a:xfrm>
          <a:prstGeom prst="roundRect">
            <a:avLst>
              <a:gd name="adj" fmla="val 12292"/>
            </a:avLst>
          </a:prstGeom>
          <a:ln w="38100">
            <a:solidFill>
              <a:srgbClr val="99FF33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6155" name="Прямоугольник 7"/>
          <p:cNvSpPr>
            <a:spLocks noChangeArrowheads="1"/>
          </p:cNvSpPr>
          <p:nvPr/>
        </p:nvSpPr>
        <p:spPr bwMode="auto">
          <a:xfrm>
            <a:off x="928688" y="5127625"/>
            <a:ext cx="7000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uk-UA" dirty="0">
                <a:latin typeface="+mj-lt"/>
              </a:rPr>
              <a:t>Формування й розвиток насіння, що міститься всередині; 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uk-UA" dirty="0">
                <a:latin typeface="+mj-lt"/>
              </a:rPr>
              <a:t>захист насіння від зовнішніх впливів; 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uk-UA" dirty="0">
                <a:latin typeface="+mj-lt"/>
              </a:rPr>
              <a:t>поширення насіння (тільки для плодів, що розкриваються).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14348" y="184174"/>
            <a:ext cx="7635120" cy="1196752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7173" name="Прямоугольник 4"/>
          <p:cNvSpPr>
            <a:spLocks noChangeArrowheads="1"/>
          </p:cNvSpPr>
          <p:nvPr/>
        </p:nvSpPr>
        <p:spPr bwMode="auto">
          <a:xfrm>
            <a:off x="1071563" y="476250"/>
            <a:ext cx="7089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atin typeface="+mj-lt"/>
              </a:rPr>
              <a:t>КЛАСИФІКАЦІЯ Й ХАРАКТЕРИСТИКА ПЛОДІВ</a:t>
            </a:r>
            <a:endParaRPr lang="uk-UA" sz="2400" b="1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1631292"/>
            <a:ext cx="7927112" cy="4836222"/>
          </a:xfrm>
          <a:custGeom>
            <a:avLst/>
            <a:gdLst>
              <a:gd name="connsiteX0" fmla="*/ 0 w 7920880"/>
              <a:gd name="connsiteY0" fmla="*/ 804105 h 4824536"/>
              <a:gd name="connsiteX1" fmla="*/ 804105 w 7920880"/>
              <a:gd name="connsiteY1" fmla="*/ 0 h 4824536"/>
              <a:gd name="connsiteX2" fmla="*/ 7116775 w 7920880"/>
              <a:gd name="connsiteY2" fmla="*/ 0 h 4824536"/>
              <a:gd name="connsiteX3" fmla="*/ 7920880 w 7920880"/>
              <a:gd name="connsiteY3" fmla="*/ 804105 h 4824536"/>
              <a:gd name="connsiteX4" fmla="*/ 7920880 w 7920880"/>
              <a:gd name="connsiteY4" fmla="*/ 4020431 h 4824536"/>
              <a:gd name="connsiteX5" fmla="*/ 7116775 w 7920880"/>
              <a:gd name="connsiteY5" fmla="*/ 4824536 h 4824536"/>
              <a:gd name="connsiteX6" fmla="*/ 804105 w 7920880"/>
              <a:gd name="connsiteY6" fmla="*/ 4824536 h 4824536"/>
              <a:gd name="connsiteX7" fmla="*/ 0 w 7920880"/>
              <a:gd name="connsiteY7" fmla="*/ 4020431 h 4824536"/>
              <a:gd name="connsiteX8" fmla="*/ 0 w 7920880"/>
              <a:gd name="connsiteY8" fmla="*/ 804105 h 4824536"/>
              <a:gd name="connsiteX0" fmla="*/ 4675 w 7925555"/>
              <a:gd name="connsiteY0" fmla="*/ 804105 h 4824536"/>
              <a:gd name="connsiteX1" fmla="*/ 374440 w 7925555"/>
              <a:gd name="connsiteY1" fmla="*/ 0 h 4824536"/>
              <a:gd name="connsiteX2" fmla="*/ 7121450 w 7925555"/>
              <a:gd name="connsiteY2" fmla="*/ 0 h 4824536"/>
              <a:gd name="connsiteX3" fmla="*/ 7925555 w 7925555"/>
              <a:gd name="connsiteY3" fmla="*/ 804105 h 4824536"/>
              <a:gd name="connsiteX4" fmla="*/ 7925555 w 7925555"/>
              <a:gd name="connsiteY4" fmla="*/ 4020431 h 4824536"/>
              <a:gd name="connsiteX5" fmla="*/ 7121450 w 7925555"/>
              <a:gd name="connsiteY5" fmla="*/ 4824536 h 4824536"/>
              <a:gd name="connsiteX6" fmla="*/ 808780 w 7925555"/>
              <a:gd name="connsiteY6" fmla="*/ 4824536 h 4824536"/>
              <a:gd name="connsiteX7" fmla="*/ 4675 w 7925555"/>
              <a:gd name="connsiteY7" fmla="*/ 4020431 h 4824536"/>
              <a:gd name="connsiteX8" fmla="*/ 4675 w 7925555"/>
              <a:gd name="connsiteY8" fmla="*/ 804105 h 4824536"/>
              <a:gd name="connsiteX0" fmla="*/ 4675 w 7927112"/>
              <a:gd name="connsiteY0" fmla="*/ 804361 h 4824792"/>
              <a:gd name="connsiteX1" fmla="*/ 374440 w 7927112"/>
              <a:gd name="connsiteY1" fmla="*/ 256 h 4824792"/>
              <a:gd name="connsiteX2" fmla="*/ 7121450 w 7927112"/>
              <a:gd name="connsiteY2" fmla="*/ 256 h 4824792"/>
              <a:gd name="connsiteX3" fmla="*/ 7925555 w 7927112"/>
              <a:gd name="connsiteY3" fmla="*/ 804361 h 4824792"/>
              <a:gd name="connsiteX4" fmla="*/ 7925555 w 7927112"/>
              <a:gd name="connsiteY4" fmla="*/ 4020687 h 4824792"/>
              <a:gd name="connsiteX5" fmla="*/ 7121450 w 7927112"/>
              <a:gd name="connsiteY5" fmla="*/ 4824792 h 4824792"/>
              <a:gd name="connsiteX6" fmla="*/ 808780 w 7927112"/>
              <a:gd name="connsiteY6" fmla="*/ 4824792 h 4824792"/>
              <a:gd name="connsiteX7" fmla="*/ 4675 w 7927112"/>
              <a:gd name="connsiteY7" fmla="*/ 4020687 h 4824792"/>
              <a:gd name="connsiteX8" fmla="*/ 4675 w 7927112"/>
              <a:gd name="connsiteY8" fmla="*/ 804361 h 482479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80878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54589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27112" h="4836222">
                <a:moveTo>
                  <a:pt x="4675" y="804361"/>
                </a:moveTo>
                <a:cubicBezTo>
                  <a:pt x="4675" y="360266"/>
                  <a:pt x="-69655" y="256"/>
                  <a:pt x="374440" y="256"/>
                </a:cubicBezTo>
                <a:lnTo>
                  <a:pt x="7121450" y="256"/>
                </a:lnTo>
                <a:cubicBezTo>
                  <a:pt x="7999885" y="-11174"/>
                  <a:pt x="7925555" y="360266"/>
                  <a:pt x="7925555" y="804361"/>
                </a:cubicBezTo>
                <a:lnTo>
                  <a:pt x="7925555" y="4020687"/>
                </a:lnTo>
                <a:cubicBezTo>
                  <a:pt x="7925555" y="4464782"/>
                  <a:pt x="7897015" y="4836222"/>
                  <a:pt x="7452920" y="4836222"/>
                </a:cubicBezTo>
                <a:lnTo>
                  <a:pt x="545890" y="4824792"/>
                </a:lnTo>
                <a:cubicBezTo>
                  <a:pt x="101795" y="4824792"/>
                  <a:pt x="4675" y="4464782"/>
                  <a:pt x="4675" y="4020687"/>
                </a:cubicBezTo>
                <a:lnTo>
                  <a:pt x="4675" y="804361"/>
                </a:lnTo>
                <a:close/>
              </a:path>
            </a:pathLst>
          </a:custGeom>
          <a:solidFill>
            <a:srgbClr val="FFFFCC">
              <a:alpha val="8666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1571612"/>
            <a:ext cx="7706558" cy="571504"/>
          </a:xfrm>
          <a:prstGeom prst="roundRect">
            <a:avLst/>
          </a:prstGeom>
          <a:solidFill>
            <a:srgbClr val="FFFF9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000" b="1" dirty="0"/>
          </a:p>
        </p:txBody>
      </p:sp>
      <p:sp>
        <p:nvSpPr>
          <p:cNvPr id="7180" name="Прямоугольник 6"/>
          <p:cNvSpPr>
            <a:spLocks noChangeArrowheads="1"/>
          </p:cNvSpPr>
          <p:nvPr/>
        </p:nvSpPr>
        <p:spPr bwMode="auto">
          <a:xfrm>
            <a:off x="1882775" y="1609725"/>
            <a:ext cx="1766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b="1">
                <a:latin typeface="+mj-lt"/>
              </a:rPr>
              <a:t>СУХІ ПЛОДИ</a:t>
            </a:r>
            <a:endParaRPr lang="ru-RU" sz="2000" b="1">
              <a:latin typeface="+mj-lt"/>
            </a:endParaRPr>
          </a:p>
        </p:txBody>
      </p:sp>
      <p:sp>
        <p:nvSpPr>
          <p:cNvPr id="7181" name="Прямоугольник 8"/>
          <p:cNvSpPr>
            <a:spLocks noChangeArrowheads="1"/>
          </p:cNvSpPr>
          <p:nvPr/>
        </p:nvSpPr>
        <p:spPr bwMode="auto">
          <a:xfrm>
            <a:off x="5214938" y="1600200"/>
            <a:ext cx="1719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 err="1">
                <a:latin typeface="+mj-lt"/>
              </a:rPr>
              <a:t>Багатосім’яні</a:t>
            </a:r>
            <a:endParaRPr lang="ru-RU" b="1" dirty="0">
              <a:latin typeface="+mj-lt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584450" y="2328863"/>
            <a:ext cx="1851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 err="1">
                <a:latin typeface="+mj-lt"/>
              </a:rPr>
              <a:t>Листянка</a:t>
            </a:r>
            <a:r>
              <a:rPr lang="ru-RU" sz="1600" b="1" dirty="0">
                <a:latin typeface="+mj-lt"/>
              </a:rPr>
              <a:t>,</a:t>
            </a:r>
          </a:p>
          <a:p>
            <a:pPr algn="ctr">
              <a:defRPr/>
            </a:pPr>
            <a:r>
              <a:rPr lang="ru-RU" sz="1600" b="1" dirty="0" err="1">
                <a:latin typeface="+mj-lt"/>
              </a:rPr>
              <a:t>багатолистянка</a:t>
            </a:r>
            <a:endParaRPr lang="ru-RU" sz="1600" b="1" dirty="0">
              <a:latin typeface="+mj-lt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704013" y="2286000"/>
            <a:ext cx="5159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 err="1">
                <a:latin typeface="+mj-lt"/>
              </a:rPr>
              <a:t>Біб</a:t>
            </a:r>
            <a:endParaRPr lang="ru-RU" sz="1600" b="1" dirty="0">
              <a:latin typeface="+mj-lt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9853" y="2276872"/>
            <a:ext cx="1113059" cy="6976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09937" y="3226443"/>
            <a:ext cx="2530286" cy="1758311"/>
          </a:xfrm>
          <a:prstGeom prst="rect">
            <a:avLst/>
          </a:prstGeom>
          <a:ln w="38100">
            <a:solidFill>
              <a:srgbClr val="FFC00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242419" y="4331858"/>
            <a:ext cx="2289489" cy="1721696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071563" y="5114925"/>
            <a:ext cx="9318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 i="1" dirty="0">
                <a:latin typeface="+mn-lt"/>
              </a:rPr>
              <a:t>Магнолія</a:t>
            </a:r>
            <a:endParaRPr lang="uk-UA" sz="1400" i="1" dirty="0">
              <a:latin typeface="+mn-lt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3071813" y="6073775"/>
            <a:ext cx="782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 i="1">
                <a:latin typeface="+mn-lt"/>
              </a:rPr>
              <a:t>Півонія</a:t>
            </a:r>
            <a:endParaRPr lang="uk-UA" sz="1400" i="1">
              <a:latin typeface="+mn-lt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654560" y="1861852"/>
            <a:ext cx="641630" cy="13665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1082695">
            <a:off x="4687499" y="3006572"/>
            <a:ext cx="2502903" cy="1688004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219295">
            <a:off x="6186522" y="4444900"/>
            <a:ext cx="2268479" cy="1622536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5292725" y="4922838"/>
            <a:ext cx="639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 i="1">
                <a:latin typeface="+mn-lt"/>
              </a:rPr>
              <a:t>Горох</a:t>
            </a:r>
            <a:endParaRPr lang="uk-UA" sz="1400" i="1">
              <a:latin typeface="+mn-lt"/>
            </a:endParaRP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6218238" y="6018213"/>
            <a:ext cx="7032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 i="1">
                <a:latin typeface="+mn-lt"/>
              </a:rPr>
              <a:t>Арахіс</a:t>
            </a:r>
            <a:endParaRPr lang="uk-UA" sz="1400" i="1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  <p:bldP spid="19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27584" y="188640"/>
            <a:ext cx="7416824" cy="1196752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5" name="Скругленный прямоугольник 5"/>
          <p:cNvSpPr/>
          <p:nvPr/>
        </p:nvSpPr>
        <p:spPr>
          <a:xfrm>
            <a:off x="590090" y="1605684"/>
            <a:ext cx="7992888" cy="4836222"/>
          </a:xfrm>
          <a:custGeom>
            <a:avLst/>
            <a:gdLst>
              <a:gd name="connsiteX0" fmla="*/ 0 w 7920880"/>
              <a:gd name="connsiteY0" fmla="*/ 804105 h 4824536"/>
              <a:gd name="connsiteX1" fmla="*/ 804105 w 7920880"/>
              <a:gd name="connsiteY1" fmla="*/ 0 h 4824536"/>
              <a:gd name="connsiteX2" fmla="*/ 7116775 w 7920880"/>
              <a:gd name="connsiteY2" fmla="*/ 0 h 4824536"/>
              <a:gd name="connsiteX3" fmla="*/ 7920880 w 7920880"/>
              <a:gd name="connsiteY3" fmla="*/ 804105 h 4824536"/>
              <a:gd name="connsiteX4" fmla="*/ 7920880 w 7920880"/>
              <a:gd name="connsiteY4" fmla="*/ 4020431 h 4824536"/>
              <a:gd name="connsiteX5" fmla="*/ 7116775 w 7920880"/>
              <a:gd name="connsiteY5" fmla="*/ 4824536 h 4824536"/>
              <a:gd name="connsiteX6" fmla="*/ 804105 w 7920880"/>
              <a:gd name="connsiteY6" fmla="*/ 4824536 h 4824536"/>
              <a:gd name="connsiteX7" fmla="*/ 0 w 7920880"/>
              <a:gd name="connsiteY7" fmla="*/ 4020431 h 4824536"/>
              <a:gd name="connsiteX8" fmla="*/ 0 w 7920880"/>
              <a:gd name="connsiteY8" fmla="*/ 804105 h 4824536"/>
              <a:gd name="connsiteX0" fmla="*/ 4675 w 7925555"/>
              <a:gd name="connsiteY0" fmla="*/ 804105 h 4824536"/>
              <a:gd name="connsiteX1" fmla="*/ 374440 w 7925555"/>
              <a:gd name="connsiteY1" fmla="*/ 0 h 4824536"/>
              <a:gd name="connsiteX2" fmla="*/ 7121450 w 7925555"/>
              <a:gd name="connsiteY2" fmla="*/ 0 h 4824536"/>
              <a:gd name="connsiteX3" fmla="*/ 7925555 w 7925555"/>
              <a:gd name="connsiteY3" fmla="*/ 804105 h 4824536"/>
              <a:gd name="connsiteX4" fmla="*/ 7925555 w 7925555"/>
              <a:gd name="connsiteY4" fmla="*/ 4020431 h 4824536"/>
              <a:gd name="connsiteX5" fmla="*/ 7121450 w 7925555"/>
              <a:gd name="connsiteY5" fmla="*/ 4824536 h 4824536"/>
              <a:gd name="connsiteX6" fmla="*/ 808780 w 7925555"/>
              <a:gd name="connsiteY6" fmla="*/ 4824536 h 4824536"/>
              <a:gd name="connsiteX7" fmla="*/ 4675 w 7925555"/>
              <a:gd name="connsiteY7" fmla="*/ 4020431 h 4824536"/>
              <a:gd name="connsiteX8" fmla="*/ 4675 w 7925555"/>
              <a:gd name="connsiteY8" fmla="*/ 804105 h 4824536"/>
              <a:gd name="connsiteX0" fmla="*/ 4675 w 7927112"/>
              <a:gd name="connsiteY0" fmla="*/ 804361 h 4824792"/>
              <a:gd name="connsiteX1" fmla="*/ 374440 w 7927112"/>
              <a:gd name="connsiteY1" fmla="*/ 256 h 4824792"/>
              <a:gd name="connsiteX2" fmla="*/ 7121450 w 7927112"/>
              <a:gd name="connsiteY2" fmla="*/ 256 h 4824792"/>
              <a:gd name="connsiteX3" fmla="*/ 7925555 w 7927112"/>
              <a:gd name="connsiteY3" fmla="*/ 804361 h 4824792"/>
              <a:gd name="connsiteX4" fmla="*/ 7925555 w 7927112"/>
              <a:gd name="connsiteY4" fmla="*/ 4020687 h 4824792"/>
              <a:gd name="connsiteX5" fmla="*/ 7121450 w 7927112"/>
              <a:gd name="connsiteY5" fmla="*/ 4824792 h 4824792"/>
              <a:gd name="connsiteX6" fmla="*/ 808780 w 7927112"/>
              <a:gd name="connsiteY6" fmla="*/ 4824792 h 4824792"/>
              <a:gd name="connsiteX7" fmla="*/ 4675 w 7927112"/>
              <a:gd name="connsiteY7" fmla="*/ 4020687 h 4824792"/>
              <a:gd name="connsiteX8" fmla="*/ 4675 w 7927112"/>
              <a:gd name="connsiteY8" fmla="*/ 804361 h 482479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80878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54589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27112" h="4836222">
                <a:moveTo>
                  <a:pt x="4675" y="804361"/>
                </a:moveTo>
                <a:cubicBezTo>
                  <a:pt x="4675" y="360266"/>
                  <a:pt x="-69655" y="256"/>
                  <a:pt x="374440" y="256"/>
                </a:cubicBezTo>
                <a:lnTo>
                  <a:pt x="7121450" y="256"/>
                </a:lnTo>
                <a:cubicBezTo>
                  <a:pt x="7999885" y="-11174"/>
                  <a:pt x="7925555" y="360266"/>
                  <a:pt x="7925555" y="804361"/>
                </a:cubicBezTo>
                <a:lnTo>
                  <a:pt x="7925555" y="4020687"/>
                </a:lnTo>
                <a:cubicBezTo>
                  <a:pt x="7925555" y="4464782"/>
                  <a:pt x="7897015" y="4836222"/>
                  <a:pt x="7452920" y="4836222"/>
                </a:cubicBezTo>
                <a:lnTo>
                  <a:pt x="545890" y="4824792"/>
                </a:lnTo>
                <a:cubicBezTo>
                  <a:pt x="101795" y="4824792"/>
                  <a:pt x="4675" y="4464782"/>
                  <a:pt x="4675" y="4020687"/>
                </a:cubicBezTo>
                <a:lnTo>
                  <a:pt x="4675" y="804361"/>
                </a:lnTo>
                <a:close/>
              </a:path>
            </a:pathLst>
          </a:custGeom>
          <a:solidFill>
            <a:srgbClr val="DBEAB8">
              <a:alpha val="8666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8200" name="Прямоугольник 6"/>
          <p:cNvSpPr>
            <a:spLocks noChangeArrowheads="1"/>
          </p:cNvSpPr>
          <p:nvPr/>
        </p:nvSpPr>
        <p:spPr bwMode="auto">
          <a:xfrm>
            <a:off x="1057275" y="490538"/>
            <a:ext cx="7089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latin typeface="+mj-lt"/>
              </a:rPr>
              <a:t>КЛАСИФІКАЦІЯ Й ХАРАКТЕРИСТИКА ПЛОДІВ</a:t>
            </a:r>
            <a:endParaRPr lang="uk-UA" sz="2400" b="1">
              <a:latin typeface="+mj-l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3874" y="1571612"/>
            <a:ext cx="7706558" cy="571504"/>
          </a:xfrm>
          <a:prstGeom prst="roundRect">
            <a:avLst/>
          </a:prstGeom>
          <a:solidFill>
            <a:srgbClr val="CCFF9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000" b="1" dirty="0"/>
          </a:p>
        </p:txBody>
      </p:sp>
      <p:sp>
        <p:nvSpPr>
          <p:cNvPr id="8204" name="Прямоугольник 8"/>
          <p:cNvSpPr>
            <a:spLocks noChangeArrowheads="1"/>
          </p:cNvSpPr>
          <p:nvPr/>
        </p:nvSpPr>
        <p:spPr bwMode="auto">
          <a:xfrm>
            <a:off x="1928813" y="1609725"/>
            <a:ext cx="1766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b="1" dirty="0">
                <a:latin typeface="+mj-lt"/>
              </a:rPr>
              <a:t>СУХІ ПЛОДИ</a:t>
            </a:r>
            <a:endParaRPr lang="ru-RU" sz="2000" b="1" dirty="0">
              <a:latin typeface="+mj-lt"/>
            </a:endParaRPr>
          </a:p>
        </p:txBody>
      </p:sp>
      <p:sp>
        <p:nvSpPr>
          <p:cNvPr id="8205" name="Прямоугольник 10"/>
          <p:cNvSpPr>
            <a:spLocks noChangeArrowheads="1"/>
          </p:cNvSpPr>
          <p:nvPr/>
        </p:nvSpPr>
        <p:spPr bwMode="auto">
          <a:xfrm>
            <a:off x="4575175" y="1643063"/>
            <a:ext cx="1719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>
                <a:latin typeface="+mj-lt"/>
              </a:rPr>
              <a:t>Багатосім’яні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763713" y="2268538"/>
            <a:ext cx="1500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latin typeface="+mj-lt"/>
              </a:rPr>
              <a:t>Стручок</a:t>
            </a:r>
          </a:p>
          <a:p>
            <a:pPr algn="ctr">
              <a:defRPr/>
            </a:pPr>
            <a:r>
              <a:rPr lang="ru-RU" sz="1400" b="1" dirty="0">
                <a:latin typeface="+mj-lt"/>
              </a:rPr>
              <a:t>(</a:t>
            </a:r>
            <a:r>
              <a:rPr lang="ru-RU" sz="1400" b="1" dirty="0" err="1">
                <a:latin typeface="+mj-lt"/>
              </a:rPr>
              <a:t>стручечок</a:t>
            </a:r>
            <a:r>
              <a:rPr lang="ru-RU" sz="1400" b="1" dirty="0">
                <a:latin typeface="+mj-lt"/>
              </a:rPr>
              <a:t>)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651500" y="2271713"/>
            <a:ext cx="12652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>
                <a:latin typeface="+mj-lt"/>
              </a:rPr>
              <a:t>Коробочка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23"/>
          <a:stretch/>
        </p:blipFill>
        <p:spPr>
          <a:xfrm>
            <a:off x="878502" y="2227104"/>
            <a:ext cx="1101210" cy="7114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155594" y="2441371"/>
            <a:ext cx="1416406" cy="2372481"/>
          </a:xfrm>
          <a:prstGeom prst="roundRect">
            <a:avLst>
              <a:gd name="adj" fmla="val 16667"/>
            </a:avLst>
          </a:prstGeom>
          <a:ln w="38100">
            <a:solidFill>
              <a:srgbClr val="99FF33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595313" y="5281613"/>
            <a:ext cx="930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1200" b="1" i="1">
                <a:latin typeface="Times New Roman" pitchFamily="18" charset="0"/>
              </a:rPr>
              <a:t>Талабан</a:t>
            </a:r>
          </a:p>
          <a:p>
            <a:r>
              <a:rPr lang="uk-UA" sz="1200" b="1" i="1">
                <a:latin typeface="Times New Roman" pitchFamily="18" charset="0"/>
              </a:rPr>
              <a:t>польовий</a:t>
            </a:r>
            <a:endParaRPr lang="uk-UA" sz="1200" i="1">
              <a:latin typeface="Times New Roman" pitchFamily="18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2319338" y="6288088"/>
            <a:ext cx="803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1200" b="1" i="1">
                <a:latin typeface="Times New Roman" pitchFamily="18" charset="0"/>
              </a:rPr>
              <a:t>Редиска</a:t>
            </a:r>
            <a:endParaRPr lang="uk-UA" sz="1200" i="1">
              <a:latin typeface="Times New Roman" pitchFamily="18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3779838" y="4892675"/>
            <a:ext cx="892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1200" b="1" i="1">
                <a:latin typeface="Times New Roman" pitchFamily="18" charset="0"/>
              </a:rPr>
              <a:t>Жеруха</a:t>
            </a:r>
          </a:p>
          <a:p>
            <a:r>
              <a:rPr lang="uk-UA" sz="1200" b="1" i="1">
                <a:latin typeface="Times New Roman" pitchFamily="18" charset="0"/>
              </a:rPr>
              <a:t>шершава</a:t>
            </a:r>
            <a:endParaRPr lang="uk-UA" sz="1200" i="1">
              <a:latin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48358" y="3114075"/>
            <a:ext cx="2346356" cy="2104954"/>
          </a:xfrm>
          <a:prstGeom prst="rect">
            <a:avLst/>
          </a:prstGeom>
          <a:ln w="38100" cap="rnd">
            <a:solidFill>
              <a:srgbClr val="99FF33"/>
            </a:solidFill>
            <a:beve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547664" y="4556488"/>
            <a:ext cx="2278339" cy="1708754"/>
          </a:xfrm>
          <a:prstGeom prst="roundRect">
            <a:avLst>
              <a:gd name="adj" fmla="val 16667"/>
            </a:avLst>
          </a:prstGeom>
          <a:ln w="38100">
            <a:solidFill>
              <a:srgbClr val="99FF33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12218" y="1678464"/>
            <a:ext cx="743712" cy="1097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188891" y="2852936"/>
            <a:ext cx="1553254" cy="1553254"/>
          </a:xfrm>
          <a:prstGeom prst="roundRect">
            <a:avLst>
              <a:gd name="adj" fmla="val 16667"/>
            </a:avLst>
          </a:prstGeom>
          <a:ln w="38100">
            <a:solidFill>
              <a:srgbClr val="99FF33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coolSlant"/>
            <a:contourClr>
              <a:srgbClr val="969696"/>
            </a:contourClr>
          </a:sp3d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556250" y="4872447"/>
            <a:ext cx="2241966" cy="1723347"/>
          </a:xfrm>
          <a:prstGeom prst="roundRect">
            <a:avLst>
              <a:gd name="adj" fmla="val 16667"/>
            </a:avLst>
          </a:prstGeom>
          <a:ln w="38100">
            <a:solidFill>
              <a:srgbClr val="99FF33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coolSlant"/>
            <a:contourClr>
              <a:srgbClr val="969696"/>
            </a:contourClr>
          </a:sp3d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913142" y="4395193"/>
            <a:ext cx="2270932" cy="1698039"/>
          </a:xfrm>
          <a:prstGeom prst="roundRect">
            <a:avLst>
              <a:gd name="adj" fmla="val 16667"/>
            </a:avLst>
          </a:prstGeom>
          <a:ln w="38100">
            <a:solidFill>
              <a:srgbClr val="99FF33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coolSlant"/>
            <a:contourClr>
              <a:srgbClr val="969696"/>
            </a:contourClr>
          </a:sp3d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262362" y="2852936"/>
            <a:ext cx="1609914" cy="1207436"/>
          </a:xfrm>
          <a:prstGeom prst="roundRect">
            <a:avLst>
              <a:gd name="adj" fmla="val 16667"/>
            </a:avLst>
          </a:prstGeom>
          <a:ln w="38100">
            <a:solidFill>
              <a:srgbClr val="99FF33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5646738" y="4076700"/>
            <a:ext cx="8651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1200" b="1" i="1">
                <a:latin typeface="Times New Roman" pitchFamily="18" charset="0"/>
              </a:rPr>
              <a:t>Тюльпан</a:t>
            </a:r>
            <a:endParaRPr lang="uk-UA" sz="1200" i="1">
              <a:latin typeface="Times New Roman" pitchFamily="18" charset="0"/>
            </a:endParaRP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7720013" y="4437063"/>
            <a:ext cx="4730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1200" b="1" i="1">
                <a:latin typeface="Times New Roman" pitchFamily="18" charset="0"/>
              </a:rPr>
              <a:t>Мак</a:t>
            </a:r>
            <a:endParaRPr lang="uk-UA" sz="1200" i="1">
              <a:latin typeface="Times New Roman" pitchFamily="18" charset="0"/>
            </a:endParaRPr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5465763" y="6134100"/>
            <a:ext cx="8620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1200" b="1" i="1">
                <a:latin typeface="Times New Roman" pitchFamily="18" charset="0"/>
              </a:rPr>
              <a:t>Блекота</a:t>
            </a:r>
            <a:endParaRPr lang="uk-UA" sz="1200" i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9536" y="184174"/>
            <a:ext cx="7635120" cy="1196752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1057275" y="490538"/>
            <a:ext cx="7089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atin typeface="+mj-lt"/>
              </a:rPr>
              <a:t>КЛАСИФІКАЦІЯ Й ХАРАКТЕРИСТИКА ПЛОДІВ</a:t>
            </a:r>
            <a:endParaRPr lang="uk-UA" sz="2400" b="1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1605684"/>
            <a:ext cx="7927112" cy="4836222"/>
          </a:xfrm>
          <a:custGeom>
            <a:avLst/>
            <a:gdLst>
              <a:gd name="connsiteX0" fmla="*/ 0 w 7920880"/>
              <a:gd name="connsiteY0" fmla="*/ 804105 h 4824536"/>
              <a:gd name="connsiteX1" fmla="*/ 804105 w 7920880"/>
              <a:gd name="connsiteY1" fmla="*/ 0 h 4824536"/>
              <a:gd name="connsiteX2" fmla="*/ 7116775 w 7920880"/>
              <a:gd name="connsiteY2" fmla="*/ 0 h 4824536"/>
              <a:gd name="connsiteX3" fmla="*/ 7920880 w 7920880"/>
              <a:gd name="connsiteY3" fmla="*/ 804105 h 4824536"/>
              <a:gd name="connsiteX4" fmla="*/ 7920880 w 7920880"/>
              <a:gd name="connsiteY4" fmla="*/ 4020431 h 4824536"/>
              <a:gd name="connsiteX5" fmla="*/ 7116775 w 7920880"/>
              <a:gd name="connsiteY5" fmla="*/ 4824536 h 4824536"/>
              <a:gd name="connsiteX6" fmla="*/ 804105 w 7920880"/>
              <a:gd name="connsiteY6" fmla="*/ 4824536 h 4824536"/>
              <a:gd name="connsiteX7" fmla="*/ 0 w 7920880"/>
              <a:gd name="connsiteY7" fmla="*/ 4020431 h 4824536"/>
              <a:gd name="connsiteX8" fmla="*/ 0 w 7920880"/>
              <a:gd name="connsiteY8" fmla="*/ 804105 h 4824536"/>
              <a:gd name="connsiteX0" fmla="*/ 4675 w 7925555"/>
              <a:gd name="connsiteY0" fmla="*/ 804105 h 4824536"/>
              <a:gd name="connsiteX1" fmla="*/ 374440 w 7925555"/>
              <a:gd name="connsiteY1" fmla="*/ 0 h 4824536"/>
              <a:gd name="connsiteX2" fmla="*/ 7121450 w 7925555"/>
              <a:gd name="connsiteY2" fmla="*/ 0 h 4824536"/>
              <a:gd name="connsiteX3" fmla="*/ 7925555 w 7925555"/>
              <a:gd name="connsiteY3" fmla="*/ 804105 h 4824536"/>
              <a:gd name="connsiteX4" fmla="*/ 7925555 w 7925555"/>
              <a:gd name="connsiteY4" fmla="*/ 4020431 h 4824536"/>
              <a:gd name="connsiteX5" fmla="*/ 7121450 w 7925555"/>
              <a:gd name="connsiteY5" fmla="*/ 4824536 h 4824536"/>
              <a:gd name="connsiteX6" fmla="*/ 808780 w 7925555"/>
              <a:gd name="connsiteY6" fmla="*/ 4824536 h 4824536"/>
              <a:gd name="connsiteX7" fmla="*/ 4675 w 7925555"/>
              <a:gd name="connsiteY7" fmla="*/ 4020431 h 4824536"/>
              <a:gd name="connsiteX8" fmla="*/ 4675 w 7925555"/>
              <a:gd name="connsiteY8" fmla="*/ 804105 h 4824536"/>
              <a:gd name="connsiteX0" fmla="*/ 4675 w 7927112"/>
              <a:gd name="connsiteY0" fmla="*/ 804361 h 4824792"/>
              <a:gd name="connsiteX1" fmla="*/ 374440 w 7927112"/>
              <a:gd name="connsiteY1" fmla="*/ 256 h 4824792"/>
              <a:gd name="connsiteX2" fmla="*/ 7121450 w 7927112"/>
              <a:gd name="connsiteY2" fmla="*/ 256 h 4824792"/>
              <a:gd name="connsiteX3" fmla="*/ 7925555 w 7927112"/>
              <a:gd name="connsiteY3" fmla="*/ 804361 h 4824792"/>
              <a:gd name="connsiteX4" fmla="*/ 7925555 w 7927112"/>
              <a:gd name="connsiteY4" fmla="*/ 4020687 h 4824792"/>
              <a:gd name="connsiteX5" fmla="*/ 7121450 w 7927112"/>
              <a:gd name="connsiteY5" fmla="*/ 4824792 h 4824792"/>
              <a:gd name="connsiteX6" fmla="*/ 808780 w 7927112"/>
              <a:gd name="connsiteY6" fmla="*/ 4824792 h 4824792"/>
              <a:gd name="connsiteX7" fmla="*/ 4675 w 7927112"/>
              <a:gd name="connsiteY7" fmla="*/ 4020687 h 4824792"/>
              <a:gd name="connsiteX8" fmla="*/ 4675 w 7927112"/>
              <a:gd name="connsiteY8" fmla="*/ 804361 h 482479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80878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54589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27112" h="4836222">
                <a:moveTo>
                  <a:pt x="4675" y="804361"/>
                </a:moveTo>
                <a:cubicBezTo>
                  <a:pt x="4675" y="360266"/>
                  <a:pt x="-69655" y="256"/>
                  <a:pt x="374440" y="256"/>
                </a:cubicBezTo>
                <a:lnTo>
                  <a:pt x="7121450" y="256"/>
                </a:lnTo>
                <a:cubicBezTo>
                  <a:pt x="7999885" y="-11174"/>
                  <a:pt x="7925555" y="360266"/>
                  <a:pt x="7925555" y="804361"/>
                </a:cubicBezTo>
                <a:lnTo>
                  <a:pt x="7925555" y="4020687"/>
                </a:lnTo>
                <a:cubicBezTo>
                  <a:pt x="7925555" y="4464782"/>
                  <a:pt x="7897015" y="4836222"/>
                  <a:pt x="7452920" y="4836222"/>
                </a:cubicBezTo>
                <a:lnTo>
                  <a:pt x="545890" y="4824792"/>
                </a:lnTo>
                <a:cubicBezTo>
                  <a:pt x="101795" y="4824792"/>
                  <a:pt x="4675" y="4464782"/>
                  <a:pt x="4675" y="4020687"/>
                </a:cubicBezTo>
                <a:lnTo>
                  <a:pt x="4675" y="804361"/>
                </a:lnTo>
                <a:close/>
              </a:path>
            </a:pathLst>
          </a:custGeom>
          <a:solidFill>
            <a:srgbClr val="FFFFCC">
              <a:alpha val="8666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1571612"/>
            <a:ext cx="7706558" cy="571504"/>
          </a:xfrm>
          <a:prstGeom prst="roundRect">
            <a:avLst/>
          </a:prstGeom>
          <a:solidFill>
            <a:srgbClr val="FFFF9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000" b="1" dirty="0"/>
          </a:p>
        </p:txBody>
      </p:sp>
      <p:sp>
        <p:nvSpPr>
          <p:cNvPr id="9228" name="Прямоугольник 8"/>
          <p:cNvSpPr>
            <a:spLocks noChangeArrowheads="1"/>
          </p:cNvSpPr>
          <p:nvPr/>
        </p:nvSpPr>
        <p:spPr bwMode="auto">
          <a:xfrm>
            <a:off x="2308225" y="1609725"/>
            <a:ext cx="1766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b="1">
                <a:latin typeface="+mj-lt"/>
              </a:rPr>
              <a:t>СУХІ ПЛОДИ</a:t>
            </a:r>
            <a:endParaRPr lang="ru-RU" sz="2000" b="1">
              <a:latin typeface="+mj-lt"/>
            </a:endParaRPr>
          </a:p>
        </p:txBody>
      </p:sp>
      <p:sp>
        <p:nvSpPr>
          <p:cNvPr id="9229" name="Прямоугольник 9"/>
          <p:cNvSpPr>
            <a:spLocks noChangeArrowheads="1"/>
          </p:cNvSpPr>
          <p:nvPr/>
        </p:nvSpPr>
        <p:spPr bwMode="auto">
          <a:xfrm>
            <a:off x="5214938" y="1600200"/>
            <a:ext cx="1547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>
                <a:latin typeface="+mj-lt"/>
              </a:rPr>
              <a:t>Односім’яні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139950" y="2143125"/>
            <a:ext cx="2000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>
                <a:latin typeface="+mj-lt"/>
              </a:rPr>
              <a:t>Горіх (горішок</a:t>
            </a:r>
          </a:p>
          <a:p>
            <a:pPr algn="ctr">
              <a:defRPr/>
            </a:pPr>
            <a:r>
              <a:rPr lang="ru-RU" sz="1400" b="1">
                <a:latin typeface="+mj-lt"/>
              </a:rPr>
              <a:t>і багатогорішок)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686550" y="2266950"/>
            <a:ext cx="879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>
                <a:latin typeface="+mj-lt"/>
              </a:rPr>
              <a:t>Жолудь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3320" y="1986683"/>
            <a:ext cx="786384" cy="106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688" t="9937" r="17114" b="9736"/>
          <a:stretch/>
        </p:blipFill>
        <p:spPr>
          <a:xfrm>
            <a:off x="5597388" y="2029274"/>
            <a:ext cx="762000" cy="1039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http://vivasancity.ru/vivafiles/posts/2010-01/1263246364_corylus_avellana_l_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903551" y="3137473"/>
            <a:ext cx="2038995" cy="2132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http://img-fotki.yandex.ru/get/2713/rimrad.4/0_20eb0_64459e5a_-1-L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46102" y="3137473"/>
            <a:ext cx="1857946" cy="24772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1492250" y="5426075"/>
            <a:ext cx="7953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 i="1" dirty="0">
                <a:latin typeface="+mn-lt"/>
              </a:rPr>
              <a:t>Ліщина</a:t>
            </a:r>
            <a:endParaRPr lang="uk-UA" sz="1400" i="1" dirty="0">
              <a:latin typeface="+mn-lt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3773488" y="5715000"/>
            <a:ext cx="596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 i="1">
                <a:latin typeface="+mn-lt"/>
              </a:rPr>
              <a:t>Липа</a:t>
            </a:r>
            <a:endParaRPr lang="uk-UA" sz="1400" i="1">
              <a:latin typeface="+mn-lt"/>
            </a:endParaRPr>
          </a:p>
        </p:txBody>
      </p:sp>
      <p:pic>
        <p:nvPicPr>
          <p:cNvPr id="1030" name="Picture 6" descr="http://content.foto.mail.ru/mail/lenzel_78/_answers/i-1733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236277" y="3137473"/>
            <a:ext cx="3011115" cy="21503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6450013" y="5426075"/>
            <a:ext cx="482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400" b="1" i="1">
                <a:latin typeface="+mn-lt"/>
              </a:rPr>
              <a:t>Дуб</a:t>
            </a:r>
            <a:endParaRPr lang="uk-UA" sz="1400" i="1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6" grpId="0"/>
      <p:bldP spid="17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27584" y="188640"/>
            <a:ext cx="7416824" cy="1196752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5" name="Скругленный прямоугольник 5"/>
          <p:cNvSpPr/>
          <p:nvPr/>
        </p:nvSpPr>
        <p:spPr>
          <a:xfrm>
            <a:off x="611560" y="1605684"/>
            <a:ext cx="7927112" cy="4836222"/>
          </a:xfrm>
          <a:custGeom>
            <a:avLst/>
            <a:gdLst>
              <a:gd name="connsiteX0" fmla="*/ 0 w 7920880"/>
              <a:gd name="connsiteY0" fmla="*/ 804105 h 4824536"/>
              <a:gd name="connsiteX1" fmla="*/ 804105 w 7920880"/>
              <a:gd name="connsiteY1" fmla="*/ 0 h 4824536"/>
              <a:gd name="connsiteX2" fmla="*/ 7116775 w 7920880"/>
              <a:gd name="connsiteY2" fmla="*/ 0 h 4824536"/>
              <a:gd name="connsiteX3" fmla="*/ 7920880 w 7920880"/>
              <a:gd name="connsiteY3" fmla="*/ 804105 h 4824536"/>
              <a:gd name="connsiteX4" fmla="*/ 7920880 w 7920880"/>
              <a:gd name="connsiteY4" fmla="*/ 4020431 h 4824536"/>
              <a:gd name="connsiteX5" fmla="*/ 7116775 w 7920880"/>
              <a:gd name="connsiteY5" fmla="*/ 4824536 h 4824536"/>
              <a:gd name="connsiteX6" fmla="*/ 804105 w 7920880"/>
              <a:gd name="connsiteY6" fmla="*/ 4824536 h 4824536"/>
              <a:gd name="connsiteX7" fmla="*/ 0 w 7920880"/>
              <a:gd name="connsiteY7" fmla="*/ 4020431 h 4824536"/>
              <a:gd name="connsiteX8" fmla="*/ 0 w 7920880"/>
              <a:gd name="connsiteY8" fmla="*/ 804105 h 4824536"/>
              <a:gd name="connsiteX0" fmla="*/ 4675 w 7925555"/>
              <a:gd name="connsiteY0" fmla="*/ 804105 h 4824536"/>
              <a:gd name="connsiteX1" fmla="*/ 374440 w 7925555"/>
              <a:gd name="connsiteY1" fmla="*/ 0 h 4824536"/>
              <a:gd name="connsiteX2" fmla="*/ 7121450 w 7925555"/>
              <a:gd name="connsiteY2" fmla="*/ 0 h 4824536"/>
              <a:gd name="connsiteX3" fmla="*/ 7925555 w 7925555"/>
              <a:gd name="connsiteY3" fmla="*/ 804105 h 4824536"/>
              <a:gd name="connsiteX4" fmla="*/ 7925555 w 7925555"/>
              <a:gd name="connsiteY4" fmla="*/ 4020431 h 4824536"/>
              <a:gd name="connsiteX5" fmla="*/ 7121450 w 7925555"/>
              <a:gd name="connsiteY5" fmla="*/ 4824536 h 4824536"/>
              <a:gd name="connsiteX6" fmla="*/ 808780 w 7925555"/>
              <a:gd name="connsiteY6" fmla="*/ 4824536 h 4824536"/>
              <a:gd name="connsiteX7" fmla="*/ 4675 w 7925555"/>
              <a:gd name="connsiteY7" fmla="*/ 4020431 h 4824536"/>
              <a:gd name="connsiteX8" fmla="*/ 4675 w 7925555"/>
              <a:gd name="connsiteY8" fmla="*/ 804105 h 4824536"/>
              <a:gd name="connsiteX0" fmla="*/ 4675 w 7927112"/>
              <a:gd name="connsiteY0" fmla="*/ 804361 h 4824792"/>
              <a:gd name="connsiteX1" fmla="*/ 374440 w 7927112"/>
              <a:gd name="connsiteY1" fmla="*/ 256 h 4824792"/>
              <a:gd name="connsiteX2" fmla="*/ 7121450 w 7927112"/>
              <a:gd name="connsiteY2" fmla="*/ 256 h 4824792"/>
              <a:gd name="connsiteX3" fmla="*/ 7925555 w 7927112"/>
              <a:gd name="connsiteY3" fmla="*/ 804361 h 4824792"/>
              <a:gd name="connsiteX4" fmla="*/ 7925555 w 7927112"/>
              <a:gd name="connsiteY4" fmla="*/ 4020687 h 4824792"/>
              <a:gd name="connsiteX5" fmla="*/ 7121450 w 7927112"/>
              <a:gd name="connsiteY5" fmla="*/ 4824792 h 4824792"/>
              <a:gd name="connsiteX6" fmla="*/ 808780 w 7927112"/>
              <a:gd name="connsiteY6" fmla="*/ 4824792 h 4824792"/>
              <a:gd name="connsiteX7" fmla="*/ 4675 w 7927112"/>
              <a:gd name="connsiteY7" fmla="*/ 4020687 h 4824792"/>
              <a:gd name="connsiteX8" fmla="*/ 4675 w 7927112"/>
              <a:gd name="connsiteY8" fmla="*/ 804361 h 482479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80878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  <a:gd name="connsiteX0" fmla="*/ 4675 w 7927112"/>
              <a:gd name="connsiteY0" fmla="*/ 804361 h 4836222"/>
              <a:gd name="connsiteX1" fmla="*/ 374440 w 7927112"/>
              <a:gd name="connsiteY1" fmla="*/ 256 h 4836222"/>
              <a:gd name="connsiteX2" fmla="*/ 7121450 w 7927112"/>
              <a:gd name="connsiteY2" fmla="*/ 256 h 4836222"/>
              <a:gd name="connsiteX3" fmla="*/ 7925555 w 7927112"/>
              <a:gd name="connsiteY3" fmla="*/ 804361 h 4836222"/>
              <a:gd name="connsiteX4" fmla="*/ 7925555 w 7927112"/>
              <a:gd name="connsiteY4" fmla="*/ 4020687 h 4836222"/>
              <a:gd name="connsiteX5" fmla="*/ 7452920 w 7927112"/>
              <a:gd name="connsiteY5" fmla="*/ 4836222 h 4836222"/>
              <a:gd name="connsiteX6" fmla="*/ 545890 w 7927112"/>
              <a:gd name="connsiteY6" fmla="*/ 4824792 h 4836222"/>
              <a:gd name="connsiteX7" fmla="*/ 4675 w 7927112"/>
              <a:gd name="connsiteY7" fmla="*/ 4020687 h 4836222"/>
              <a:gd name="connsiteX8" fmla="*/ 4675 w 7927112"/>
              <a:gd name="connsiteY8" fmla="*/ 804361 h 483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27112" h="4836222">
                <a:moveTo>
                  <a:pt x="4675" y="804361"/>
                </a:moveTo>
                <a:cubicBezTo>
                  <a:pt x="4675" y="360266"/>
                  <a:pt x="-69655" y="256"/>
                  <a:pt x="374440" y="256"/>
                </a:cubicBezTo>
                <a:lnTo>
                  <a:pt x="7121450" y="256"/>
                </a:lnTo>
                <a:cubicBezTo>
                  <a:pt x="7999885" y="-11174"/>
                  <a:pt x="7925555" y="360266"/>
                  <a:pt x="7925555" y="804361"/>
                </a:cubicBezTo>
                <a:lnTo>
                  <a:pt x="7925555" y="4020687"/>
                </a:lnTo>
                <a:cubicBezTo>
                  <a:pt x="7925555" y="4464782"/>
                  <a:pt x="7897015" y="4836222"/>
                  <a:pt x="7452920" y="4836222"/>
                </a:cubicBezTo>
                <a:lnTo>
                  <a:pt x="545890" y="4824792"/>
                </a:lnTo>
                <a:cubicBezTo>
                  <a:pt x="101795" y="4824792"/>
                  <a:pt x="4675" y="4464782"/>
                  <a:pt x="4675" y="4020687"/>
                </a:cubicBezTo>
                <a:lnTo>
                  <a:pt x="4675" y="804361"/>
                </a:lnTo>
                <a:close/>
              </a:path>
            </a:pathLst>
          </a:custGeom>
          <a:solidFill>
            <a:srgbClr val="DBEAB8">
              <a:alpha val="86667"/>
            </a:srgb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0248" name="Прямоугольник 6"/>
          <p:cNvSpPr>
            <a:spLocks noChangeArrowheads="1"/>
          </p:cNvSpPr>
          <p:nvPr/>
        </p:nvSpPr>
        <p:spPr bwMode="auto">
          <a:xfrm>
            <a:off x="1057275" y="490538"/>
            <a:ext cx="7089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latin typeface="+mj-lt"/>
              </a:rPr>
              <a:t>КЛАСИФІКАЦІЯ Й ХАРАКТЕРИСТИКА ПЛОДІВ</a:t>
            </a:r>
            <a:endParaRPr lang="uk-UA" sz="2400" b="1">
              <a:latin typeface="+mj-l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1571612"/>
            <a:ext cx="7706558" cy="571504"/>
          </a:xfrm>
          <a:prstGeom prst="roundRect">
            <a:avLst/>
          </a:prstGeom>
          <a:solidFill>
            <a:srgbClr val="CCFF9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000" b="1" dirty="0"/>
          </a:p>
        </p:txBody>
      </p:sp>
      <p:sp>
        <p:nvSpPr>
          <p:cNvPr id="10252" name="Прямоугольник 8"/>
          <p:cNvSpPr>
            <a:spLocks noChangeArrowheads="1"/>
          </p:cNvSpPr>
          <p:nvPr/>
        </p:nvSpPr>
        <p:spPr bwMode="auto">
          <a:xfrm>
            <a:off x="2379663" y="1609725"/>
            <a:ext cx="1766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b="1">
                <a:latin typeface="+mj-lt"/>
              </a:rPr>
              <a:t>СУХІ ПЛОДИ</a:t>
            </a:r>
            <a:endParaRPr lang="ru-RU" sz="2000" b="1">
              <a:latin typeface="+mj-lt"/>
            </a:endParaRPr>
          </a:p>
        </p:txBody>
      </p:sp>
      <p:sp>
        <p:nvSpPr>
          <p:cNvPr id="10253" name="Прямоугольник 9"/>
          <p:cNvSpPr>
            <a:spLocks noChangeArrowheads="1"/>
          </p:cNvSpPr>
          <p:nvPr/>
        </p:nvSpPr>
        <p:spPr bwMode="auto">
          <a:xfrm>
            <a:off x="4929188" y="1643063"/>
            <a:ext cx="15478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>
                <a:latin typeface="+mj-lt"/>
              </a:rPr>
              <a:t>Односім’яні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065338" y="2205038"/>
            <a:ext cx="1785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 err="1">
                <a:latin typeface="+mj-lt"/>
              </a:rPr>
              <a:t>Крилатка</a:t>
            </a:r>
            <a:endParaRPr lang="ru-RU" sz="1400" b="1" dirty="0">
              <a:latin typeface="+mj-lt"/>
            </a:endParaRPr>
          </a:p>
          <a:p>
            <a:pPr algn="ctr">
              <a:defRPr/>
            </a:pPr>
            <a:r>
              <a:rPr lang="ru-RU" sz="1400" b="1" dirty="0">
                <a:latin typeface="+mj-lt"/>
              </a:rPr>
              <a:t>(</a:t>
            </a:r>
            <a:r>
              <a:rPr lang="ru-RU" sz="1400" b="1" dirty="0" err="1">
                <a:latin typeface="+mj-lt"/>
              </a:rPr>
              <a:t>двокрилатка</a:t>
            </a:r>
            <a:r>
              <a:rPr lang="ru-RU" sz="1400" b="1" dirty="0">
                <a:latin typeface="+mj-lt"/>
              </a:rPr>
              <a:t>)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940425" y="2205038"/>
            <a:ext cx="1431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>
                <a:latin typeface="+mj-lt"/>
              </a:rPr>
              <a:t>Вислоплідник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1773" y="1911264"/>
            <a:ext cx="706870" cy="10310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8138" y="2060848"/>
            <a:ext cx="977998" cy="8246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img-fotki.yandex.ru/get/3800/lyubovmonakova.15/0_3dfda_5c82e0ca_L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7238" y="3088915"/>
            <a:ext cx="2493012" cy="1869759"/>
          </a:xfrm>
          <a:prstGeom prst="rect">
            <a:avLst/>
          </a:prstGeom>
          <a:ln w="38100" cap="rnd">
            <a:solidFill>
              <a:srgbClr val="99FF33"/>
            </a:solidFill>
            <a:beve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amlib.ru/img/k/kulanowskaja_e_w/zasuha/img_580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45006" y="3088915"/>
            <a:ext cx="2049622" cy="27385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252538" y="5103813"/>
            <a:ext cx="4683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 dirty="0">
                <a:latin typeface="+mn-lt"/>
              </a:rPr>
              <a:t>В'яз</a:t>
            </a:r>
            <a:endParaRPr lang="uk-UA" sz="1200" i="1" dirty="0">
              <a:latin typeface="+mn-lt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3563938" y="5949950"/>
            <a:ext cx="5207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>
                <a:latin typeface="+mn-lt"/>
              </a:rPr>
              <a:t>Клен</a:t>
            </a:r>
            <a:endParaRPr lang="uk-UA" sz="1200" i="1">
              <a:latin typeface="+mn-lt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01324" y="2615426"/>
            <a:ext cx="2252121" cy="16890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7661275" y="4365625"/>
            <a:ext cx="4937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>
                <a:latin typeface="+mn-lt"/>
              </a:rPr>
              <a:t>Кріп</a:t>
            </a:r>
            <a:endParaRPr lang="uk-UA" sz="1200" i="1">
              <a:latin typeface="+mn-lt"/>
            </a:endParaRPr>
          </a:p>
        </p:txBody>
      </p:sp>
      <p:pic>
        <p:nvPicPr>
          <p:cNvPr id="2056" name="Picture 8" descr="http://img0.liveinternet.ru/images/attach/c/3/77/10/77010084_borschevik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07137" y="4414266"/>
            <a:ext cx="2275923" cy="16653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9FF33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5964238" y="6103938"/>
            <a:ext cx="925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1200" b="1" i="1">
                <a:latin typeface="+mn-lt"/>
              </a:rPr>
              <a:t>Борщівник</a:t>
            </a:r>
            <a:endParaRPr lang="uk-UA" sz="1200" i="1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  <p:bldP spid="19" grpId="0"/>
      <p:bldP spid="21" grpId="0"/>
      <p:bldP spid="2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352</Words>
  <Application>Microsoft Office PowerPoint</Application>
  <PresentationFormat>Экран (4:3)</PresentationFormat>
  <Paragraphs>155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РІЗНОМАНІТНІСТЬ ПЛОДІВ, ЇХНЯ БУДОВА  Й ЗНАЧЕННЯ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XXX</dc:creator>
  <cp:lastModifiedBy>ЗЛАТУСЬКА</cp:lastModifiedBy>
  <cp:revision>88</cp:revision>
  <dcterms:created xsi:type="dcterms:W3CDTF">2012-07-20T13:54:18Z</dcterms:created>
  <dcterms:modified xsi:type="dcterms:W3CDTF">2014-11-01T00:01:53Z</dcterms:modified>
</cp:coreProperties>
</file>