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7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80" r:id="rId16"/>
    <p:sldId id="279" r:id="rId17"/>
    <p:sldId id="276" r:id="rId18"/>
    <p:sldId id="277" r:id="rId19"/>
    <p:sldId id="284" r:id="rId20"/>
    <p:sldId id="283" r:id="rId21"/>
    <p:sldId id="282" r:id="rId22"/>
    <p:sldId id="281" r:id="rId23"/>
    <p:sldId id="278" r:id="rId24"/>
    <p:sldId id="287" r:id="rId25"/>
    <p:sldId id="288" r:id="rId26"/>
    <p:sldId id="289" r:id="rId27"/>
    <p:sldId id="262" r:id="rId28"/>
    <p:sldId id="290" r:id="rId29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99FF33"/>
    <a:srgbClr val="CCECFF"/>
    <a:srgbClr val="003399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8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CD91-1CA6-4F03-B75E-97F8C485BD3C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95D89-C401-42FB-BDD5-A6DE882A72C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FA0C9-3F3E-4441-84EC-E7CFAD1A309D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51B75-3B0F-4A8E-BC56-51A4DDD27E0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5ED01-92EB-4DD8-A693-C720F7A631D4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90767-5E39-48A1-8DB2-B0CC81E2327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C1813-8C39-4A68-B49E-4ECF171A8BC3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9A475-8582-42C1-B1B0-ACFFAA50B3B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33E84-08F0-4404-B5A8-60C3076C375C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1F34D-96C8-4782-ADE5-F107AECE744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E7068-6646-427B-BFD8-1A36F9666802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BC84E-3D55-4781-A596-F8648AFA4F0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F1223-B58B-4518-9BA9-E6B9B8732E62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C45DF-4C35-4722-9A9B-E044DD348CF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C2A92-8925-4507-A0F4-6BC57D48991D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D34E7-937C-44AC-97AD-4CF35C357CF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21043-8DA5-4445-8B07-636EFF836C97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D083E-4961-46EA-B32B-78697A643E6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12F53-E091-4305-A0D2-BC995E5E36F9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2B0D1-3C60-4847-8161-F5E175A132D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BE1C5-241D-4D96-957E-6A701FD2FB9D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D824E-D297-4A98-915A-0D03DA40F66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81801A-0243-4136-891D-4D7EF0000F56}" type="datetimeFigureOut">
              <a:rPr lang="uk-UA"/>
              <a:pPr>
                <a:defRPr/>
              </a:pPr>
              <a:t>10.01.2018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AFE8ED-2DF9-489E-AE94-DEC0C5E3413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47537799e06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1403350" y="765175"/>
            <a:ext cx="3455988" cy="158591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3399"/>
                </a:solidFill>
                <a:latin typeface="Vladimir Script" pitchFamily="66" charset="0"/>
              </a:rPr>
              <a:t>            </a:t>
            </a:r>
            <a:r>
              <a:rPr lang="ru-RU" b="1">
                <a:solidFill>
                  <a:srgbClr val="003399"/>
                </a:solidFill>
                <a:latin typeface="Vladimir Script" pitchFamily="66" charset="0"/>
              </a:rPr>
              <a:t>Девіз уроку:</a:t>
            </a:r>
            <a:endParaRPr lang="ru-RU">
              <a:solidFill>
                <a:srgbClr val="003399"/>
              </a:solidFill>
              <a:latin typeface="Vladimir Script" pitchFamily="66" charset="0"/>
            </a:endParaRPr>
          </a:p>
          <a:p>
            <a:r>
              <a:rPr lang="ru-RU" sz="2000">
                <a:solidFill>
                  <a:srgbClr val="003399"/>
                </a:solidFill>
                <a:latin typeface="Vladimir Script" pitchFamily="66" charset="0"/>
              </a:rPr>
              <a:t>Думай,обчислюй, твори</a:t>
            </a:r>
            <a:br>
              <a:rPr lang="ru-RU" sz="2000">
                <a:solidFill>
                  <a:srgbClr val="003399"/>
                </a:solidFill>
                <a:latin typeface="Vladimir Script" pitchFamily="66" charset="0"/>
              </a:rPr>
            </a:br>
            <a:r>
              <a:rPr lang="ru-RU" sz="2000">
                <a:solidFill>
                  <a:srgbClr val="003399"/>
                </a:solidFill>
                <a:latin typeface="Vladimir Script" pitchFamily="66" charset="0"/>
              </a:rPr>
              <a:t>Розум, фантазію прояви</a:t>
            </a:r>
            <a:r>
              <a:rPr lang="en-US" sz="2000">
                <a:solidFill>
                  <a:srgbClr val="003399"/>
                </a:solidFill>
                <a:latin typeface="Vladimir Script" pitchFamily="66" charset="0"/>
              </a:rPr>
              <a:t>. </a:t>
            </a:r>
            <a:r>
              <a:rPr lang="ru-RU" sz="2000">
                <a:solidFill>
                  <a:srgbClr val="003399"/>
                </a:solidFill>
                <a:latin typeface="Vladimir Script" pitchFamily="66" charset="0"/>
              </a:rPr>
              <a:t>Активним і уважним будь,</a:t>
            </a:r>
            <a:br>
              <a:rPr lang="ru-RU" sz="2000">
                <a:solidFill>
                  <a:srgbClr val="003399"/>
                </a:solidFill>
                <a:latin typeface="Vladimir Script" pitchFamily="66" charset="0"/>
              </a:rPr>
            </a:br>
            <a:r>
              <a:rPr lang="ru-RU" sz="2000">
                <a:solidFill>
                  <a:srgbClr val="003399"/>
                </a:solidFill>
                <a:latin typeface="Vladimir Script" pitchFamily="66" charset="0"/>
              </a:rPr>
              <a:t>І про кмітливість не забудь</a:t>
            </a:r>
            <a:r>
              <a:rPr lang="en-US" sz="2000">
                <a:solidFill>
                  <a:srgbClr val="003399"/>
                </a:solidFill>
                <a:latin typeface="Vladimir Script" pitchFamily="66" charset="0"/>
              </a:rPr>
              <a:t>.</a:t>
            </a:r>
            <a:endParaRPr lang="ru-RU" sz="2000">
              <a:solidFill>
                <a:srgbClr val="003399"/>
              </a:solidFill>
              <a:latin typeface="Vladimir Scrip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547813" y="1700213"/>
            <a:ext cx="615632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/>
          </a:p>
          <a:p>
            <a:pPr algn="ctr"/>
            <a:r>
              <a:rPr lang="uk-UA" b="1"/>
              <a:t> .</a:t>
            </a:r>
            <a:r>
              <a:rPr lang="uk-UA"/>
              <a:t> 7 збільшити на 4                                7+4=11                                                                                    </a:t>
            </a:r>
            <a:r>
              <a:rPr lang="uk-UA" b="1"/>
              <a:t>. </a:t>
            </a:r>
            <a:r>
              <a:rPr lang="uk-UA"/>
              <a:t>від 14 відняти 8                                 14-8=6</a:t>
            </a:r>
            <a:endParaRPr lang="ru-RU"/>
          </a:p>
          <a:p>
            <a:pPr algn="ctr"/>
            <a:r>
              <a:rPr lang="uk-UA" b="1"/>
              <a:t>.</a:t>
            </a:r>
            <a:r>
              <a:rPr lang="uk-UA"/>
              <a:t> знайти суму чисел 2 і 9                     2+9=11</a:t>
            </a:r>
            <a:endParaRPr lang="ru-RU"/>
          </a:p>
          <a:p>
            <a:pPr algn="ctr"/>
            <a:r>
              <a:rPr lang="uk-UA" b="1"/>
              <a:t>.</a:t>
            </a:r>
            <a:r>
              <a:rPr lang="uk-UA"/>
              <a:t> знайти різницю чисел 13 і 6             13-6=7</a:t>
            </a:r>
            <a:endParaRPr lang="ru-RU"/>
          </a:p>
          <a:p>
            <a:pPr algn="ctr"/>
            <a:r>
              <a:rPr lang="uk-UA" b="1"/>
              <a:t>  12</a:t>
            </a:r>
            <a:r>
              <a:rPr lang="uk-UA"/>
              <a:t> збільшити на 3                              12+3=15</a:t>
            </a:r>
            <a:endParaRPr lang="ru-RU"/>
          </a:p>
          <a:p>
            <a:pPr algn="ctr"/>
            <a:r>
              <a:rPr lang="uk-UA"/>
              <a:t>20 зменшити на 8                                  20-8=12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763713" y="404813"/>
            <a:ext cx="56403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3200">
                <a:solidFill>
                  <a:schemeClr val="bg1"/>
                </a:solidFill>
              </a:rPr>
              <a:t> </a:t>
            </a:r>
            <a:r>
              <a:rPr lang="ru-RU" sz="3200">
                <a:solidFill>
                  <a:schemeClr val="bg1"/>
                </a:solidFill>
              </a:rPr>
              <a:t>Надай допомогу тваринам</a:t>
            </a:r>
            <a:r>
              <a:rPr lang="en-US" sz="3200">
                <a:solidFill>
                  <a:schemeClr val="bg1"/>
                </a:solidFill>
              </a:rPr>
              <a:t> </a:t>
            </a:r>
            <a:r>
              <a:rPr lang="uk-UA" sz="3200">
                <a:solidFill>
                  <a:schemeClr val="bg1"/>
                </a:solidFill>
              </a:rPr>
              <a:t>,</a:t>
            </a:r>
            <a:r>
              <a:rPr lang="ru-RU" sz="3200">
                <a:solidFill>
                  <a:schemeClr val="bg1"/>
                </a:solidFill>
              </a:rPr>
              <a:t> </a:t>
            </a:r>
          </a:p>
          <a:p>
            <a:r>
              <a:rPr lang="ru-RU" sz="3200">
                <a:solidFill>
                  <a:schemeClr val="bg1"/>
                </a:solidFill>
              </a:rPr>
              <a:t>що потрапили в біду</a:t>
            </a:r>
          </a:p>
        </p:txBody>
      </p:sp>
      <p:pic>
        <p:nvPicPr>
          <p:cNvPr id="23555" name="Picture 4" descr="14520267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557338"/>
            <a:ext cx="416877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27784f04b9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4292600"/>
            <a:ext cx="44989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5dd6924f-be30-0000-1111-261eab846de2_s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557338"/>
            <a:ext cx="3960812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5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5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5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1116013" y="0"/>
            <a:ext cx="5800725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3200" i="1"/>
              <a:t>Задачі – вірші</a:t>
            </a:r>
            <a:r>
              <a:rPr lang="uk-UA" sz="3200"/>
              <a:t>.</a:t>
            </a:r>
          </a:p>
          <a:p>
            <a:pPr algn="ctr"/>
            <a:endParaRPr lang="uk-UA" sz="3200"/>
          </a:p>
          <a:p>
            <a:pPr algn="ctr"/>
            <a:endParaRPr lang="ru-RU" sz="3200"/>
          </a:p>
          <a:p>
            <a:pPr algn="ctr"/>
            <a:r>
              <a:rPr lang="uk-UA" sz="3200"/>
              <a:t>Заєць вуха насторожив –</a:t>
            </a:r>
            <a:endParaRPr lang="ru-RU" sz="3200"/>
          </a:p>
          <a:p>
            <a:pPr algn="ctr"/>
            <a:r>
              <a:rPr lang="uk-UA" sz="3200"/>
              <a:t>В нього дуже добрий слух.</a:t>
            </a:r>
            <a:endParaRPr lang="ru-RU" sz="3200"/>
          </a:p>
          <a:p>
            <a:pPr algn="ctr"/>
            <a:r>
              <a:rPr lang="uk-UA" sz="3200"/>
              <a:t>Хто ж тепер нам скаже точно:</a:t>
            </a:r>
            <a:endParaRPr lang="ru-RU" sz="3200"/>
          </a:p>
          <a:p>
            <a:pPr algn="ctr"/>
            <a:r>
              <a:rPr lang="uk-UA" sz="3200"/>
              <a:t>В двох зайців є скільки вух?</a:t>
            </a:r>
          </a:p>
        </p:txBody>
      </p:sp>
      <p:pic>
        <p:nvPicPr>
          <p:cNvPr id="24579" name="Picture 4" descr="depositphotos_91567618-stock-photo-bunny-wearing-warm-winter-clothes"/>
          <p:cNvPicPr>
            <a:picLocks noChangeAspect="1" noChangeArrowheads="1"/>
          </p:cNvPicPr>
          <p:nvPr/>
        </p:nvPicPr>
        <p:blipFill>
          <a:blip r:embed="rId3"/>
          <a:srcRect l="56895" r="11084"/>
          <a:stretch>
            <a:fillRect/>
          </a:stretch>
        </p:blipFill>
        <p:spPr bwMode="auto">
          <a:xfrm>
            <a:off x="6588125" y="3789363"/>
            <a:ext cx="1438275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depositphotos_91567618-stock-photo-bunny-wearing-warm-winter-clothes"/>
          <p:cNvPicPr>
            <a:picLocks noChangeAspect="1" noChangeArrowheads="1"/>
          </p:cNvPicPr>
          <p:nvPr/>
        </p:nvPicPr>
        <p:blipFill>
          <a:blip r:embed="rId3"/>
          <a:srcRect l="56895" r="11084"/>
          <a:stretch>
            <a:fillRect/>
          </a:stretch>
        </p:blipFill>
        <p:spPr bwMode="auto">
          <a:xfrm>
            <a:off x="4859338" y="3860800"/>
            <a:ext cx="1438275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5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468313" y="765175"/>
            <a:ext cx="747553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>
                <a:solidFill>
                  <a:schemeClr val="bg1"/>
                </a:solidFill>
              </a:rPr>
              <a:t>  </a:t>
            </a:r>
            <a:r>
              <a:rPr lang="uk-UA" sz="3200">
                <a:solidFill>
                  <a:schemeClr val="bg1"/>
                </a:solidFill>
              </a:rPr>
              <a:t>Три лисички, три сестрички.</a:t>
            </a:r>
            <a:endParaRPr lang="ru-RU" sz="3200">
              <a:solidFill>
                <a:schemeClr val="bg1"/>
              </a:solidFill>
            </a:endParaRPr>
          </a:p>
          <a:p>
            <a:pPr algn="ctr"/>
            <a:r>
              <a:rPr lang="uk-UA" sz="3200">
                <a:solidFill>
                  <a:schemeClr val="bg1"/>
                </a:solidFill>
              </a:rPr>
              <a:t>Заплели по дві косички.</a:t>
            </a:r>
            <a:endParaRPr lang="ru-RU" sz="3200">
              <a:solidFill>
                <a:schemeClr val="bg1"/>
              </a:solidFill>
            </a:endParaRPr>
          </a:p>
          <a:p>
            <a:pPr algn="ctr"/>
            <a:r>
              <a:rPr lang="uk-UA" sz="3200">
                <a:solidFill>
                  <a:schemeClr val="bg1"/>
                </a:solidFill>
              </a:rPr>
              <a:t>Скільки разом у лисичок</a:t>
            </a:r>
            <a:endParaRPr lang="ru-RU" sz="3200">
              <a:solidFill>
                <a:schemeClr val="bg1"/>
              </a:solidFill>
            </a:endParaRPr>
          </a:p>
          <a:p>
            <a:pPr algn="ctr"/>
            <a:r>
              <a:rPr lang="uk-UA" sz="3200">
                <a:solidFill>
                  <a:schemeClr val="bg1"/>
                </a:solidFill>
              </a:rPr>
              <a:t> Є заплетених косичок?</a:t>
            </a:r>
          </a:p>
        </p:txBody>
      </p:sp>
      <p:pic>
        <p:nvPicPr>
          <p:cNvPr id="25603" name="Picture 7" descr="Картинки по запросу лисичка з  косичками малюн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2997200"/>
            <a:ext cx="2665412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7" descr="Картинки по запросу лисичка з  косичками малюн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997200"/>
            <a:ext cx="2665413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7" descr="Картинки по запросу лисичка з  косичками малюн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2997200"/>
            <a:ext cx="2665412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5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2411413" y="692150"/>
            <a:ext cx="300513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/>
              <a:t>Встала вранці миша- мати</a:t>
            </a:r>
            <a:endParaRPr lang="ru-RU"/>
          </a:p>
          <a:p>
            <a:pPr algn="ctr"/>
            <a:r>
              <a:rPr lang="uk-UA"/>
              <a:t>Дітям зерна роздавати.</a:t>
            </a:r>
            <a:endParaRPr lang="ru-RU"/>
          </a:p>
          <a:p>
            <a:pPr algn="ctr"/>
            <a:r>
              <a:rPr lang="uk-UA"/>
              <a:t>6 дітей і всім вона,</a:t>
            </a:r>
            <a:endParaRPr lang="ru-RU"/>
          </a:p>
          <a:p>
            <a:pPr algn="ctr"/>
            <a:r>
              <a:rPr lang="uk-UA"/>
              <a:t>Роздала по два зерна.</a:t>
            </a:r>
            <a:endParaRPr lang="ru-RU"/>
          </a:p>
          <a:p>
            <a:pPr algn="ctr"/>
            <a:r>
              <a:rPr lang="uk-UA"/>
              <a:t>Скільки, вас питаю я,</a:t>
            </a:r>
            <a:endParaRPr lang="ru-RU"/>
          </a:p>
          <a:p>
            <a:pPr algn="ctr"/>
            <a:r>
              <a:rPr lang="uk-UA"/>
              <a:t>З</a:t>
            </a:r>
            <a:r>
              <a:rPr lang="ru-RU"/>
              <a:t>’</a:t>
            </a:r>
            <a:r>
              <a:rPr lang="uk-UA"/>
              <a:t>їла зернят вся сім</a:t>
            </a:r>
            <a:r>
              <a:rPr lang="ru-RU"/>
              <a:t>’</a:t>
            </a:r>
            <a:r>
              <a:rPr lang="uk-UA"/>
              <a:t>я?</a:t>
            </a:r>
          </a:p>
        </p:txBody>
      </p:sp>
      <p:pic>
        <p:nvPicPr>
          <p:cNvPr id="26627" name="Picture 4" descr="giphy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3850" y="3716338"/>
            <a:ext cx="190817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 descr="source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3357563"/>
            <a:ext cx="2411413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7" descr="AnimClap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350" y="3644900"/>
            <a:ext cx="18557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8" descr="28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5516563"/>
            <a:ext cx="10048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9" descr="28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10048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0" descr="28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5516563"/>
            <a:ext cx="10048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1" descr="28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5589588"/>
            <a:ext cx="10048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2" descr="28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5113" y="5516563"/>
            <a:ext cx="10048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3" descr="28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5516563"/>
            <a:ext cx="10048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18" descr="giphy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3789363"/>
            <a:ext cx="18732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20" descr="AnimClap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3860800"/>
            <a:ext cx="164941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21" descr="giphy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3789363"/>
            <a:ext cx="18732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5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5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900"/>
                            </p:stCondLst>
                            <p:childTnLst>
                              <p:par>
                                <p:cTn id="3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1042988" y="981075"/>
            <a:ext cx="7097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• Не губи дерева</a:t>
            </a:r>
            <a:r>
              <a:rPr lang="uk-UA">
                <a:solidFill>
                  <a:schemeClr val="bg1"/>
                </a:solidFill>
              </a:rPr>
              <a:t> і квіти </a:t>
            </a:r>
            <a:r>
              <a:rPr lang="ru-RU">
                <a:solidFill>
                  <a:schemeClr val="bg1"/>
                </a:solidFill>
              </a:rPr>
              <a:t>(не ламай, не роби написів, не ріж кору). </a:t>
            </a:r>
          </a:p>
        </p:txBody>
      </p:sp>
      <p:pic>
        <p:nvPicPr>
          <p:cNvPr id="27651" name="Picture 4" descr="Без названия (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484313"/>
            <a:ext cx="392430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AutoShape 6" descr="Картинки по запросу не рви кві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3" name="AutoShape 8" descr="Картинки по запросу не рви кві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4" name="Picture 9" descr="59c0e4ea1a2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1412875"/>
            <a:ext cx="3313113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0" descr="0008-022-Ne-rvite-redkie-tsvet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3983038"/>
            <a:ext cx="4319587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1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1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1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3492500" y="1052513"/>
            <a:ext cx="1773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i="1"/>
              <a:t>Силові вправи</a:t>
            </a:r>
            <a:r>
              <a:rPr lang="ru-RU"/>
              <a:t> </a:t>
            </a:r>
          </a:p>
        </p:txBody>
      </p:sp>
      <p:sp>
        <p:nvSpPr>
          <p:cNvPr id="28675" name="AutoShape 8" descr="Картинки по запросу дитячий малюнок силові вправ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6" name="AutoShape 10" descr="Картинки по запросу дитячий малюнок силові вправ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7" name="AutoShape 12" descr="Картинки по запросу дитячий малюнок силові вправ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78" name="Picture 14" descr="Картинки по запросу дитячий малюнок Нахиліться влів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2205038"/>
            <a:ext cx="6838950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611188" y="1125538"/>
            <a:ext cx="7929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Не вбивай звірів і птахів, зберігай життя всім, хто трапляється в природі </a:t>
            </a:r>
          </a:p>
        </p:txBody>
      </p:sp>
      <p:pic>
        <p:nvPicPr>
          <p:cNvPr id="29699" name="Picture 5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3357563"/>
            <a:ext cx="32416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7" descr="Картинки по запросу не рви квіт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700213"/>
            <a:ext cx="3948112" cy="296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9" descr="Картинки по запросу не рви квіт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2133600"/>
            <a:ext cx="4392613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5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2051050" y="1052513"/>
            <a:ext cx="4864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b="1" u="sng">
                <a:solidFill>
                  <a:schemeClr val="bg1"/>
                </a:solidFill>
              </a:rPr>
              <a:t>8 </a:t>
            </a:r>
            <a:r>
              <a:rPr lang="ru-RU" b="1" u="sng">
                <a:solidFill>
                  <a:schemeClr val="bg1"/>
                </a:solidFill>
              </a:rPr>
              <a:t>Робота з підручником</a:t>
            </a:r>
            <a:endParaRPr lang="ru-RU">
              <a:solidFill>
                <a:schemeClr val="bg1"/>
              </a:solidFill>
            </a:endParaRPr>
          </a:p>
          <a:p>
            <a:pPr algn="ctr"/>
            <a:r>
              <a:rPr lang="uk-UA" b="1" u="sng">
                <a:solidFill>
                  <a:schemeClr val="bg1"/>
                </a:solidFill>
              </a:rPr>
              <a:t>Обчислити приклади № 454 (самостійно)</a:t>
            </a:r>
          </a:p>
        </p:txBody>
      </p:sp>
      <p:pic>
        <p:nvPicPr>
          <p:cNvPr id="30723" name="Picture 6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2276475"/>
            <a:ext cx="3578225" cy="322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395288" y="692150"/>
            <a:ext cx="857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Не лякай тварин не, підходь близько до гнізд, не бери яєць чи пташеня: до рук</a:t>
            </a:r>
          </a:p>
        </p:txBody>
      </p:sp>
      <p:pic>
        <p:nvPicPr>
          <p:cNvPr id="31747" name="Picture 4" descr="depositphotos_117082090-stock-photo-little-nestling-swallows-river-swif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916113"/>
            <a:ext cx="4200525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7" descr="Картинки по запросу не рви квіт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1557338"/>
            <a:ext cx="389096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6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6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47537799e06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J:\emblema.jpg"/>
          <p:cNvPicPr>
            <a:picLocks noChangeAspect="1" noChangeArrowheads="1"/>
          </p:cNvPicPr>
          <p:nvPr/>
        </p:nvPicPr>
        <p:blipFill>
          <a:blip r:embed="rId3" cstate="print"/>
          <a:srcRect l="3913" t="2244" r="4374" b="-11642"/>
          <a:stretch>
            <a:fillRect/>
          </a:stretch>
        </p:blipFill>
        <p:spPr bwMode="auto">
          <a:xfrm>
            <a:off x="6365766" y="3972391"/>
            <a:ext cx="2770652" cy="2881709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1403350" y="1628775"/>
            <a:ext cx="66976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/>
              <a:t> </a:t>
            </a:r>
            <a:r>
              <a:rPr lang="uk-UA" sz="2800" b="1">
                <a:solidFill>
                  <a:srgbClr val="0000FF"/>
                </a:solidFill>
              </a:rPr>
              <a:t>Закріплення таблиці множення числа 2. Розв’язування вправ і задач на дві дії різного ступе</a:t>
            </a:r>
            <a:r>
              <a:rPr lang="ru-RU" sz="2800" b="1">
                <a:solidFill>
                  <a:srgbClr val="0000FF"/>
                </a:solidFill>
              </a:rPr>
              <a:t>ня</a:t>
            </a:r>
            <a:endParaRPr lang="uk-UA" sz="2800" b="1">
              <a:solidFill>
                <a:srgbClr val="0000FF"/>
              </a:solidFill>
            </a:endParaRPr>
          </a:p>
          <a:p>
            <a:r>
              <a:rPr lang="uk-UA" sz="2800" b="1">
                <a:solidFill>
                  <a:srgbClr val="0000FF"/>
                </a:solidFill>
              </a:rPr>
              <a:t>Збереження природи.</a:t>
            </a:r>
            <a:endParaRPr lang="ru-RU" sz="2800" b="1">
              <a:solidFill>
                <a:srgbClr val="0000FF"/>
              </a:solidFill>
            </a:endParaRPr>
          </a:p>
        </p:txBody>
      </p:sp>
      <p:sp>
        <p:nvSpPr>
          <p:cNvPr id="3" name="Прямоугольник 1"/>
          <p:cNvSpPr/>
          <p:nvPr/>
        </p:nvSpPr>
        <p:spPr>
          <a:xfrm>
            <a:off x="1597112" y="12090"/>
            <a:ext cx="5883342" cy="1323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ТЕМА УРОКУ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2484438" y="1125538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Розв'язування </a:t>
            </a:r>
            <a:r>
              <a:rPr lang="ru-RU" b="1"/>
              <a:t>задачі № </a:t>
            </a:r>
            <a:r>
              <a:rPr lang="uk-UA" b="1"/>
              <a:t>455</a:t>
            </a:r>
          </a:p>
        </p:txBody>
      </p:sp>
      <p:pic>
        <p:nvPicPr>
          <p:cNvPr id="32771" name="Picture 3" descr="\\Solnce\D\ДОКУМЕНТАЦИЯ\ПРЕЗЕНТАЦІЇ\шаблоны\анимация\рослини\дерева\b7431054f65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2492375"/>
            <a:ext cx="40386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6" descr="Картинки по запросу 2 літрові банки з соком картин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916113"/>
            <a:ext cx="755967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468313" y="765175"/>
            <a:ext cx="794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Не поспішай підбирати в лісі пташенят, їжаченя: та малят інших тварин. </a:t>
            </a:r>
          </a:p>
        </p:txBody>
      </p:sp>
      <p:pic>
        <p:nvPicPr>
          <p:cNvPr id="33795" name="Picture 4" descr="0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41438"/>
            <a:ext cx="51816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6" descr="Картинки по запросу не рви квіт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644900"/>
            <a:ext cx="38163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4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4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1835150" y="765175"/>
            <a:ext cx="4484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1400" b="1" u="sng">
                <a:latin typeface="Calibri" pitchFamily="34" charset="0"/>
                <a:cs typeface="Times New Roman" pitchFamily="18" charset="0"/>
              </a:rPr>
              <a:t>Задача № 456</a:t>
            </a:r>
            <a:r>
              <a:rPr lang="uk-UA" sz="1400" u="sng">
                <a:latin typeface="Calibri" pitchFamily="34" charset="0"/>
                <a:cs typeface="Times New Roman" pitchFamily="18" charset="0"/>
              </a:rPr>
              <a:t> </a:t>
            </a:r>
            <a:r>
              <a:rPr lang="uk-UA" sz="1400">
                <a:latin typeface="Calibri" pitchFamily="34" charset="0"/>
                <a:cs typeface="Times New Roman" pitchFamily="18" charset="0"/>
              </a:rPr>
              <a:t> - скорочений запис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20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ru-RU">
              <a:latin typeface="Calibri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051050" y="1700213"/>
            <a:ext cx="2230438" cy="9048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400">
                <a:latin typeface="Calibri" pitchFamily="34" charset="0"/>
                <a:cs typeface="Times New Roman" pitchFamily="18" charset="0"/>
              </a:rPr>
              <a:t>Було - ?                                                                                                                                                                  Відрізали – 4п., по 2 м                                                                                                                                                                  Залишилося – 24м</a:t>
            </a:r>
            <a:endParaRPr lang="ru-RU" sz="120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ru-RU">
              <a:latin typeface="Calibri" pitchFamily="34" charset="0"/>
            </a:endParaRP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-1522413" y="3136900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4821" name="Picture 3" descr="\\Solnce\D\ДОКУМЕНТАЦИЯ\ПРЕЗЕНТАЦІЇ\шаблоны\анимация\рослини\дерева\b7431054f65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2565400"/>
            <a:ext cx="40386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1619250" y="836613"/>
            <a:ext cx="55483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Не розпалюй вогнищ у лісі, не роби нових вогнищ </a:t>
            </a:r>
          </a:p>
        </p:txBody>
      </p:sp>
      <p:pic>
        <p:nvPicPr>
          <p:cNvPr id="35843" name="Picture 5" descr="1372425169_les_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3141663"/>
            <a:ext cx="5008562" cy="324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6" descr="1346624575_og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412875"/>
            <a:ext cx="38354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6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2627313" y="981075"/>
            <a:ext cx="305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>
                <a:solidFill>
                  <a:schemeClr val="bg1"/>
                </a:solidFill>
              </a:rPr>
              <a:t>Не зрубуй ялини та сосни.</a:t>
            </a:r>
            <a:r>
              <a:rPr lang="ru-RU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6867" name="Picture 5" descr="Картинки по запросу не рубай ялинк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3876675"/>
            <a:ext cx="69850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7" descr="Картинки по запросу не рубай ялинк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73238"/>
            <a:ext cx="4168775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8" descr="2199318_800x600_IMG_338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1773238"/>
            <a:ext cx="4164012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8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8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1116013" y="692150"/>
            <a:ext cx="7321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Що б ти не робив, спочатку подумай, чи не зашкодиш цим природі.</a:t>
            </a:r>
          </a:p>
          <a:p>
            <a:r>
              <a:rPr lang="ru-RU">
                <a:solidFill>
                  <a:schemeClr val="bg1"/>
                </a:solidFill>
              </a:rPr>
              <a:t> Дбайливо стався до природи сам і нагадуй про це старшим </a:t>
            </a:r>
          </a:p>
        </p:txBody>
      </p:sp>
      <p:pic>
        <p:nvPicPr>
          <p:cNvPr id="37891" name="Picture 4" descr="Картинки по запросу не рви кві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844675"/>
            <a:ext cx="4392612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4238625" y="2470150"/>
            <a:ext cx="490537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/>
              <a:t>           </a:t>
            </a:r>
            <a:r>
              <a:rPr lang="ru-RU" b="1" i="1">
                <a:solidFill>
                  <a:srgbClr val="99FF33"/>
                </a:solidFill>
              </a:rPr>
              <a:t>БЕРЕЖИ ПРИРОДУ!</a:t>
            </a:r>
            <a:endParaRPr lang="ru-RU">
              <a:solidFill>
                <a:srgbClr val="99FF33"/>
              </a:solidFill>
            </a:endParaRPr>
          </a:p>
          <a:p>
            <a:pPr algn="ctr"/>
            <a:r>
              <a:rPr lang="ru-RU" b="1" i="1">
                <a:solidFill>
                  <a:srgbClr val="99FF33"/>
                </a:solidFill>
              </a:rPr>
              <a:t>Різноманітна матінка – природа:   </a:t>
            </a:r>
            <a:endParaRPr lang="ru-RU">
              <a:solidFill>
                <a:srgbClr val="99FF33"/>
              </a:solidFill>
            </a:endParaRPr>
          </a:p>
          <a:p>
            <a:pPr algn="ctr"/>
            <a:r>
              <a:rPr lang="ru-RU" b="1" i="1">
                <a:solidFill>
                  <a:srgbClr val="99FF33"/>
                </a:solidFill>
              </a:rPr>
              <a:t>Блакитні ріки, квіти і ліси, </a:t>
            </a:r>
            <a:endParaRPr lang="ru-RU">
              <a:solidFill>
                <a:srgbClr val="99FF33"/>
              </a:solidFill>
            </a:endParaRPr>
          </a:p>
          <a:p>
            <a:pPr algn="ctr"/>
            <a:r>
              <a:rPr lang="ru-RU" b="1" i="1">
                <a:solidFill>
                  <a:srgbClr val="99FF33"/>
                </a:solidFill>
              </a:rPr>
              <a:t>Та, щоб не втратила вона своєї вроди, </a:t>
            </a:r>
            <a:endParaRPr lang="ru-RU">
              <a:solidFill>
                <a:srgbClr val="99FF33"/>
              </a:solidFill>
            </a:endParaRPr>
          </a:p>
          <a:p>
            <a:pPr algn="ctr"/>
            <a:r>
              <a:rPr lang="ru-RU" b="1" i="1">
                <a:solidFill>
                  <a:srgbClr val="99FF33"/>
                </a:solidFill>
              </a:rPr>
              <a:t>Ти часточку душі в її збереження  внеси.</a:t>
            </a:r>
            <a:endParaRPr lang="ru-RU">
              <a:solidFill>
                <a:srgbClr val="99FF33"/>
              </a:solidFill>
            </a:endParaRPr>
          </a:p>
          <a:p>
            <a:pPr algn="ctr"/>
            <a:r>
              <a:rPr lang="ru-RU" b="1" i="1">
                <a:solidFill>
                  <a:srgbClr val="99FF33"/>
                </a:solidFill>
              </a:rPr>
              <a:t>Саджай квітник, дерева не ламай,</a:t>
            </a:r>
            <a:endParaRPr lang="ru-RU">
              <a:solidFill>
                <a:srgbClr val="99FF33"/>
              </a:solidFill>
            </a:endParaRPr>
          </a:p>
          <a:p>
            <a:pPr algn="ctr"/>
            <a:r>
              <a:rPr lang="ru-RU" b="1" i="1">
                <a:solidFill>
                  <a:srgbClr val="99FF33"/>
                </a:solidFill>
              </a:rPr>
              <a:t>Оберігай тварин, пташок, комах</a:t>
            </a:r>
            <a:endParaRPr lang="ru-RU">
              <a:solidFill>
                <a:srgbClr val="99FF33"/>
              </a:solidFill>
            </a:endParaRPr>
          </a:p>
          <a:p>
            <a:pPr algn="ctr"/>
            <a:r>
              <a:rPr lang="ru-RU" b="1" i="1">
                <a:solidFill>
                  <a:srgbClr val="99FF33"/>
                </a:solidFill>
              </a:rPr>
              <a:t>І біля річки сміття не лишай. </a:t>
            </a:r>
            <a:endParaRPr lang="ru-RU">
              <a:solidFill>
                <a:srgbClr val="99FF33"/>
              </a:solidFill>
            </a:endParaRPr>
          </a:p>
          <a:p>
            <a:pPr algn="ctr"/>
            <a:r>
              <a:rPr lang="ru-RU" b="1" i="1">
                <a:solidFill>
                  <a:srgbClr val="99FF33"/>
                </a:solidFill>
              </a:rPr>
              <a:t>Краса настане у твоїх краях!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96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9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1763713" y="1125538"/>
            <a:ext cx="67087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/>
              <a:t>V</a:t>
            </a:r>
            <a:r>
              <a:rPr lang="uk-UA" b="1"/>
              <a:t>. Підсумок уроку. </a:t>
            </a:r>
          </a:p>
          <a:p>
            <a:pPr algn="ctr"/>
            <a:r>
              <a:rPr lang="uk-UA"/>
              <a:t>                                                                                                                                                                            </a:t>
            </a:r>
            <a:br>
              <a:rPr lang="uk-UA"/>
            </a:br>
            <a:endParaRPr lang="ru-RU"/>
          </a:p>
          <a:p>
            <a:pPr algn="ctr"/>
            <a:r>
              <a:rPr lang="uk-UA"/>
              <a:t>Чи цікаво вам було сьогодні на уроці?</a:t>
            </a:r>
            <a:endParaRPr lang="ru-RU"/>
          </a:p>
          <a:p>
            <a:pPr algn="ctr"/>
            <a:r>
              <a:rPr lang="uk-UA"/>
              <a:t>Що найбільше запам’яталось на уроці?</a:t>
            </a:r>
            <a:endParaRPr lang="ru-RU"/>
          </a:p>
          <a:p>
            <a:pPr algn="ctr"/>
            <a:r>
              <a:rPr lang="uk-UA"/>
              <a:t>Що навчилися робити?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99482" y="2817812"/>
            <a:ext cx="75533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+mn-lt"/>
                <a:cs typeface="+mn-cs"/>
              </a:rPr>
              <a:t>?</a:t>
            </a:r>
          </a:p>
        </p:txBody>
      </p:sp>
      <p:pic>
        <p:nvPicPr>
          <p:cNvPr id="38916" name="Picture 3" descr="\\Solnce\D\ДОКУМЕНТАЦИЯ\ПРЕЗЕНТАЦІЇ\шаблоны\анимация\Школа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8313" y="2765425"/>
            <a:ext cx="3263901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4"/>
          <p:cNvSpPr/>
          <p:nvPr/>
        </p:nvSpPr>
        <p:spPr>
          <a:xfrm>
            <a:off x="1543720" y="1017587"/>
            <a:ext cx="75533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+mn-lt"/>
                <a:cs typeface="+mn-cs"/>
              </a:rPr>
              <a:t>?</a:t>
            </a:r>
          </a:p>
        </p:txBody>
      </p:sp>
      <p:sp>
        <p:nvSpPr>
          <p:cNvPr id="3" name="Прямоугольник 14"/>
          <p:cNvSpPr/>
          <p:nvPr/>
        </p:nvSpPr>
        <p:spPr>
          <a:xfrm>
            <a:off x="2912145" y="4618037"/>
            <a:ext cx="75533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+mn-lt"/>
                <a:cs typeface="+mn-cs"/>
              </a:rPr>
              <a:t>?</a:t>
            </a:r>
          </a:p>
        </p:txBody>
      </p:sp>
      <p:pic>
        <p:nvPicPr>
          <p:cNvPr id="38919" name="Picture 3" descr="\\Solnce\D\ДОКУМЕНТАЦИЯ\ПРЕЗЕНТАЦІЇ\шаблоны\анимация\рослини\дерева\b7431054f65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2565400"/>
            <a:ext cx="40386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3" descr="\\Solnce\D\ДОКУМЕНТАЦИЯ\ПРЕЗЕНТАЦІЇ\шаблоны\анимация\Школа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0938"/>
            <a:ext cx="3263900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\\Solnce\D\ДОКУМЕНТАЦИЯ\ПРЕЗЕНТАЦІЇ\шаблоны\анимация\рослини\дерева\b7431054f65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2192338"/>
            <a:ext cx="4038600" cy="466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13"/>
          <p:cNvSpPr>
            <a:spLocks noChangeArrowheads="1"/>
          </p:cNvSpPr>
          <p:nvPr/>
        </p:nvSpPr>
        <p:spPr bwMode="auto">
          <a:xfrm>
            <a:off x="2771775" y="1557338"/>
            <a:ext cx="24939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 u="sng"/>
              <a:t>Домашнє завдання</a:t>
            </a:r>
            <a:r>
              <a:rPr lang="uk-UA"/>
              <a:t>  </a:t>
            </a:r>
          </a:p>
          <a:p>
            <a:r>
              <a:rPr lang="uk-UA"/>
              <a:t>   </a:t>
            </a:r>
          </a:p>
          <a:p>
            <a:r>
              <a:rPr lang="uk-UA"/>
              <a:t>   № 459,№460     </a:t>
            </a:r>
          </a:p>
        </p:txBody>
      </p:sp>
      <p:pic>
        <p:nvPicPr>
          <p:cNvPr id="39941" name="Picture 4" descr="\\Solnce\D\ДОКУМЕНТАЦИЯ\ПРЕЗЕНТАЦІЇ\шаблоны\анимация\Школа\post-393134-134176919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86350" y="2565400"/>
            <a:ext cx="4057650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 descr="\\Solnce\D\ДОКУМЕНТАЦИЯ\ПРЕЗЕНТАЦІЇ\шаблоны\анимация\Школа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0938"/>
            <a:ext cx="3263900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1331913" y="1484313"/>
            <a:ext cx="6769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600">
                <a:latin typeface="Times New Roman" pitchFamily="18" charset="0"/>
              </a:rPr>
              <a:t>Використано інтернет ресурси</a:t>
            </a:r>
            <a:endParaRPr lang="ru-RU" sz="36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\\Solnce\D\ДОКУМЕНТАЦИЯ\ПРЕЗЕНТАЦІЇ\шаблоны\анимация\рослини\дерева\_23876243_129_326464_zi9b45rwm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5175" y="2840038"/>
            <a:ext cx="3298825" cy="401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9"/>
          <p:cNvSpPr>
            <a:spLocks noChangeArrowheads="1"/>
          </p:cNvSpPr>
          <p:nvPr/>
        </p:nvSpPr>
        <p:spPr bwMode="auto">
          <a:xfrm>
            <a:off x="1187450" y="476250"/>
            <a:ext cx="6192838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400"/>
              <a:t>  </a:t>
            </a:r>
            <a:r>
              <a:rPr lang="uk-UA" sz="2400" b="1" u="sng"/>
              <a:t>1 завдання:  «Мозковий штум»</a:t>
            </a:r>
          </a:p>
          <a:p>
            <a:pPr algn="ctr"/>
            <a:endParaRPr lang="uk-UA" sz="2400" b="1" u="sng"/>
          </a:p>
          <a:p>
            <a:pPr algn="ctr"/>
            <a:endParaRPr lang="uk-UA" sz="2400" b="1" u="sng"/>
          </a:p>
          <a:p>
            <a:pPr algn="ctr"/>
            <a:endParaRPr lang="ru-RU" sz="2400"/>
          </a:p>
          <a:p>
            <a:pPr algn="ctr"/>
            <a:r>
              <a:rPr lang="uk-UA" sz="2400" b="1"/>
              <a:t>   </a:t>
            </a:r>
            <a:r>
              <a:rPr lang="uk-UA" sz="2400"/>
              <a:t>– Які  арифметичні дії ви знаєте…</a:t>
            </a:r>
            <a:r>
              <a:rPr lang="uk-UA" sz="2400" i="1"/>
              <a:t>).</a:t>
            </a:r>
            <a:r>
              <a:rPr lang="uk-UA" sz="2400" b="1"/>
              <a:t>                        </a:t>
            </a:r>
          </a:p>
          <a:p>
            <a:pPr algn="ctr"/>
            <a:r>
              <a:rPr lang="uk-UA" sz="2400" b="1"/>
              <a:t> </a:t>
            </a:r>
            <a:r>
              <a:rPr lang="uk-UA" sz="2400"/>
              <a:t>Як називаються числа при додаванні?                                                                                                                           - Як називаються числа при відніманні?                                                                                                         – Що ми називаємо  множенням ?</a:t>
            </a:r>
          </a:p>
          <a:p>
            <a:pPr algn="ctr"/>
            <a:r>
              <a:rPr lang="uk-UA" sz="2400"/>
              <a:t>Як називаються числа при множенні?…</a:t>
            </a:r>
            <a:endParaRPr lang="ru-RU" sz="2400"/>
          </a:p>
          <a:p>
            <a:pPr algn="ctr"/>
            <a:r>
              <a:rPr lang="uk-UA" sz="2400" b="1"/>
              <a:t>     </a:t>
            </a:r>
            <a:r>
              <a:rPr lang="uk-UA" sz="2400"/>
              <a:t>Які  числа називаються множниками?</a:t>
            </a:r>
            <a:r>
              <a:rPr lang="uk-UA" sz="2400" b="1"/>
              <a:t>     </a:t>
            </a:r>
          </a:p>
          <a:p>
            <a:pPr algn="ctr"/>
            <a:r>
              <a:rPr lang="uk-UA" sz="2400" b="1"/>
              <a:t> Що таке добуток?                                           </a:t>
            </a:r>
            <a:r>
              <a:rPr lang="uk-UA" sz="2400"/>
              <a:t>                                                                                                                                        – Якщо в виразі є дія додавання  і множення, то …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6"/>
          <p:cNvSpPr>
            <a:spLocks noChangeArrowheads="1"/>
          </p:cNvSpPr>
          <p:nvPr/>
        </p:nvSpPr>
        <p:spPr bwMode="auto">
          <a:xfrm>
            <a:off x="1187450" y="404813"/>
            <a:ext cx="70754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скида</a:t>
            </a:r>
            <a:r>
              <a:rPr lang="uk-UA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йте</a:t>
            </a:r>
            <a:r>
              <a:rPr 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 водойми сміття і відходи</a:t>
            </a:r>
            <a:endParaRPr lang="ru-RU" sz="3200">
              <a:solidFill>
                <a:schemeClr val="bg1"/>
              </a:solidFill>
            </a:endParaRPr>
          </a:p>
          <a:p>
            <a:pPr eaLnBrk="0" hangingPunct="0"/>
            <a:endParaRPr lang="ru-RU" sz="3200">
              <a:latin typeface="Calibri" pitchFamily="34" charset="0"/>
            </a:endParaRPr>
          </a:p>
        </p:txBody>
      </p:sp>
      <p:pic>
        <p:nvPicPr>
          <p:cNvPr id="16388" name="Picture 8" descr="річка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96975"/>
            <a:ext cx="4679950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9" descr="1342165891-random6228-13_07_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3213100"/>
            <a:ext cx="4046537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5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5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6"/>
          <p:cNvSpPr>
            <a:spLocks noChangeArrowheads="1"/>
          </p:cNvSpPr>
          <p:nvPr/>
        </p:nvSpPr>
        <p:spPr bwMode="auto">
          <a:xfrm>
            <a:off x="2843213" y="981075"/>
            <a:ext cx="3495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 u="sng"/>
              <a:t>2 завдання: гра « Мовчанка».</a:t>
            </a:r>
          </a:p>
        </p:txBody>
      </p:sp>
      <p:pic>
        <p:nvPicPr>
          <p:cNvPr id="17411" name="Picture 8" descr="Картинки по запросу рот на замок картинки ді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205038"/>
            <a:ext cx="655161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331913" y="692150"/>
            <a:ext cx="6648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>
                <a:solidFill>
                  <a:schemeClr val="bg1"/>
                </a:solidFill>
              </a:rPr>
              <a:t>Не сміти на місці свого відпочинку</a:t>
            </a:r>
          </a:p>
        </p:txBody>
      </p:sp>
      <p:pic>
        <p:nvPicPr>
          <p:cNvPr id="18435" name="Picture 6" descr="big-d001575595aad9a0218f91b641354ee4807c1f7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284538"/>
            <a:ext cx="4932362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7" descr="unnamed-5-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1700213"/>
            <a:ext cx="5014912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2241550" y="3246438"/>
            <a:ext cx="4660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 u="sng"/>
              <a:t>3.Хвилинка  каліграфії із завданням </a:t>
            </a:r>
            <a:r>
              <a:rPr lang="uk-UA"/>
              <a:t>.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619250" y="658813"/>
            <a:ext cx="6769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>
                <a:solidFill>
                  <a:schemeClr val="bg1"/>
                </a:solidFill>
              </a:rPr>
              <a:t>   </a:t>
            </a:r>
            <a:r>
              <a:rPr lang="uk-UA" sz="3200">
                <a:solidFill>
                  <a:schemeClr val="bg1"/>
                </a:solidFill>
              </a:rPr>
              <a:t>Підгодовуй звірів і птахів узимку</a:t>
            </a:r>
          </a:p>
        </p:txBody>
      </p:sp>
      <p:pic>
        <p:nvPicPr>
          <p:cNvPr id="20483" name="Picture 6" descr="587820_wAEPh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41438"/>
            <a:ext cx="46910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7" descr="Без назван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4508500"/>
            <a:ext cx="24384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8" descr="x_4d20b28a__lar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0863" y="3665538"/>
            <a:ext cx="4783137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Admin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547813" y="1125538"/>
            <a:ext cx="5903912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3200">
                <a:solidFill>
                  <a:schemeClr val="bg1"/>
                </a:solidFill>
              </a:rPr>
              <a:t>5.Математичний диктант</a:t>
            </a:r>
          </a:p>
          <a:p>
            <a:pPr algn="ctr"/>
            <a:endParaRPr lang="uk-UA"/>
          </a:p>
          <a:p>
            <a:pPr algn="ctr"/>
            <a:endParaRPr lang="uk-UA"/>
          </a:p>
          <a:p>
            <a:pPr algn="ctr"/>
            <a:endParaRPr lang="ru-RU"/>
          </a:p>
          <a:p>
            <a:pPr algn="ctr"/>
            <a:r>
              <a:rPr lang="uk-UA" b="1"/>
              <a:t> .</a:t>
            </a:r>
            <a:r>
              <a:rPr lang="uk-UA"/>
              <a:t> 7 збільшити на 4                                                                                                                  </a:t>
            </a:r>
            <a:r>
              <a:rPr lang="uk-UA" b="1"/>
              <a:t>. </a:t>
            </a:r>
            <a:r>
              <a:rPr lang="uk-UA"/>
              <a:t>від 14 відняти 8                                 </a:t>
            </a:r>
            <a:endParaRPr lang="ru-RU"/>
          </a:p>
          <a:p>
            <a:pPr algn="ctr"/>
            <a:r>
              <a:rPr lang="uk-UA" b="1"/>
              <a:t>.</a:t>
            </a:r>
            <a:r>
              <a:rPr lang="uk-UA"/>
              <a:t> знайти суму чисел 2 і 9                     </a:t>
            </a:r>
            <a:endParaRPr lang="ru-RU"/>
          </a:p>
          <a:p>
            <a:pPr algn="ctr"/>
            <a:r>
              <a:rPr lang="uk-UA" b="1"/>
              <a:t>.</a:t>
            </a:r>
            <a:r>
              <a:rPr lang="uk-UA"/>
              <a:t> знайти різницю чисел 13 і 6             </a:t>
            </a:r>
            <a:endParaRPr lang="ru-RU"/>
          </a:p>
          <a:p>
            <a:pPr algn="ctr"/>
            <a:r>
              <a:rPr lang="uk-UA" b="1"/>
              <a:t>  12</a:t>
            </a:r>
            <a:r>
              <a:rPr lang="uk-UA"/>
              <a:t> збільшити на 3                              </a:t>
            </a:r>
            <a:endParaRPr lang="ru-RU"/>
          </a:p>
          <a:p>
            <a:pPr algn="ctr"/>
            <a:r>
              <a:rPr lang="uk-UA"/>
              <a:t>20 зменшити на 8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421</Words>
  <Application>Microsoft Office PowerPoint</Application>
  <PresentationFormat>Экран (4:3)</PresentationFormat>
  <Paragraphs>84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Vladimir Script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Славон</dc:creator>
  <cp:lastModifiedBy>1</cp:lastModifiedBy>
  <cp:revision>37</cp:revision>
  <dcterms:created xsi:type="dcterms:W3CDTF">2013-07-02T14:00:53Z</dcterms:created>
  <dcterms:modified xsi:type="dcterms:W3CDTF">2018-01-10T15:41:13Z</dcterms:modified>
</cp:coreProperties>
</file>