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9" r:id="rId3"/>
    <p:sldId id="257" r:id="rId4"/>
    <p:sldId id="260" r:id="rId5"/>
    <p:sldId id="261" r:id="rId6"/>
    <p:sldId id="264" r:id="rId7"/>
    <p:sldId id="265" r:id="rId8"/>
    <p:sldId id="266" r:id="rId9"/>
    <p:sldId id="267" r:id="rId10"/>
  </p:sldIdLst>
  <p:sldSz cx="9144000" cy="6858000" type="screen4x3"/>
  <p:notesSz cx="6757988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846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7963" y="0"/>
            <a:ext cx="292846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92BC9-68D2-454E-9C1C-AE99BC60B24F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799" y="4686499"/>
            <a:ext cx="540639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2846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7963" y="9371285"/>
            <a:ext cx="292846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65FE5-ECDE-4AB4-B8FA-A53E648CC4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ADFB64-CEF2-4528-8CE7-72CEEC65B42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jpeg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кмітливих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3786214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200000"/>
              </a:lnSpc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Побудувати графік функції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y=x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+2|x+1|-x-2.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lnSpc>
                <a:spcPct val="200000"/>
              </a:lnSpc>
              <a:buNone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61950" lvl="0" indent="-36195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Побудувати схематично графік функції 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 відомо, що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a&lt;0, b&gt;0, c&lt;0, D&gt;0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дискримінант квадратного тричлена).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9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71570"/>
          </a:xfrm>
        </p:spPr>
        <p:txBody>
          <a:bodyPr>
            <a:normAutofit/>
          </a:bodyPr>
          <a:lstStyle/>
          <a:p>
            <a:pPr marL="271463" indent="-271463"/>
            <a:r>
              <a:rPr lang="uk-UA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3100" b="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Серед наведених рівнянь укажіть рівняння, що задають квадратичну функцію: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2000240"/>
            <a:ext cx="8183880" cy="3786214"/>
          </a:xfrm>
        </p:spPr>
        <p:txBody>
          <a:bodyPr>
            <a:normAutofit fontScale="85000" lnSpcReduction="10000"/>
          </a:bodyPr>
          <a:lstStyle/>
          <a:p>
            <a:pPr marL="514350" indent="26988">
              <a:lnSpc>
                <a:spcPct val="150000"/>
              </a:lnSpc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 + х –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1;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 = х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+ 1;</a:t>
            </a:r>
          </a:p>
          <a:p>
            <a:pPr marL="514350" indent="26988">
              <a:lnSpc>
                <a:spcPct val="150000"/>
              </a:lnSpc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 = х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– 1;				4)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 = -х – х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6988">
              <a:lnSpc>
                <a:spcPct val="150000"/>
              </a:lnSpc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 = х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у = -х</a:t>
            </a:r>
            <a:r>
              <a:rPr lang="uk-UA" sz="3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850">
              <a:lnSpc>
                <a:spcPct val="150000"/>
              </a:lnSpc>
              <a:buNone/>
            </a:pPr>
            <a:endParaRPr lang="uk-UA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lnSpc>
                <a:spcPct val="150000"/>
              </a:lnSpc>
              <a:buNone/>
            </a:pPr>
            <a:r>
              <a:rPr lang="uk-UA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вказаних функцій назвіть коефіцієнти квадратного тричлена (у формулі у = ах</a:t>
            </a:r>
            <a:r>
              <a:rPr lang="uk-UA" sz="3000" i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+ с).</a:t>
            </a:r>
            <a:endParaRPr lang="ru-RU" sz="3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lnSpc>
                <a:spcPct val="150000"/>
              </a:lnSpc>
              <a:buNone/>
            </a:pPr>
            <a:endParaRPr lang="ru-RU" dirty="0" smtClean="0"/>
          </a:p>
          <a:p>
            <a:pPr marL="514350" indent="-514350">
              <a:lnSpc>
                <a:spcPct val="150000"/>
              </a:lnSpc>
              <a:buNone/>
            </a:pPr>
            <a:endParaRPr lang="ru-RU" dirty="0" smtClean="0"/>
          </a:p>
          <a:p>
            <a:pPr marL="514350" lvl="0" indent="-514350">
              <a:lnSpc>
                <a:spcPct val="20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6386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idx="1"/>
          </p:nvPr>
        </p:nvSpPr>
        <p:spPr>
          <a:xfrm>
            <a:off x="357159" y="500042"/>
            <a:ext cx="8358246" cy="1071563"/>
          </a:xfrm>
        </p:spPr>
        <p:txBody>
          <a:bodyPr/>
          <a:lstStyle/>
          <a:p>
            <a:pPr marL="631825" indent="-631825"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sz="2400" dirty="0" smtClean="0">
                <a:solidFill>
                  <a:srgbClr val="C00000"/>
                </a:solidFill>
              </a:rPr>
              <a:t>2.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Назвіть проміжки знакосталості функції  у =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ах²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bх</a:t>
            </a:r>
            <a:r>
              <a:rPr lang="uk-UA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+с,  якщо її графік розташований наступним чином:</a:t>
            </a:r>
          </a:p>
        </p:txBody>
      </p:sp>
      <p:pic>
        <p:nvPicPr>
          <p:cNvPr id="12293" name="Picture 5" descr="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391025" cy="4162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2294" name="Freeform 6"/>
          <p:cNvSpPr>
            <a:spLocks/>
          </p:cNvSpPr>
          <p:nvPr/>
        </p:nvSpPr>
        <p:spPr bwMode="auto">
          <a:xfrm rot="10800000" flipV="1">
            <a:off x="2928926" y="3214686"/>
            <a:ext cx="1800225" cy="1873250"/>
          </a:xfrm>
          <a:custGeom>
            <a:avLst/>
            <a:gdLst>
              <a:gd name="T0" fmla="*/ 0 w 759"/>
              <a:gd name="T1" fmla="*/ 1873250 h 1701"/>
              <a:gd name="T2" fmla="*/ 327314 w 759"/>
              <a:gd name="T3" fmla="*/ 544024 h 1701"/>
              <a:gd name="T4" fmla="*/ 889439 w 759"/>
              <a:gd name="T5" fmla="*/ 0 h 1701"/>
              <a:gd name="T6" fmla="*/ 1496630 w 759"/>
              <a:gd name="T7" fmla="*/ 544024 h 1701"/>
              <a:gd name="T8" fmla="*/ 1800225 w 759"/>
              <a:gd name="T9" fmla="*/ 1873250 h 17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9"/>
              <a:gd name="T16" fmla="*/ 0 h 1701"/>
              <a:gd name="T17" fmla="*/ 759 w 759"/>
              <a:gd name="T18" fmla="*/ 1701 h 17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9" h="1701">
                <a:moveTo>
                  <a:pt x="0" y="1701"/>
                </a:moveTo>
                <a:cubicBezTo>
                  <a:pt x="38" y="1239"/>
                  <a:pt x="76" y="777"/>
                  <a:pt x="138" y="494"/>
                </a:cubicBezTo>
                <a:cubicBezTo>
                  <a:pt x="200" y="211"/>
                  <a:pt x="293" y="0"/>
                  <a:pt x="375" y="0"/>
                </a:cubicBezTo>
                <a:cubicBezTo>
                  <a:pt x="457" y="0"/>
                  <a:pt x="567" y="211"/>
                  <a:pt x="631" y="494"/>
                </a:cubicBezTo>
                <a:cubicBezTo>
                  <a:pt x="695" y="777"/>
                  <a:pt x="727" y="1239"/>
                  <a:pt x="759" y="1701"/>
                </a:cubicBezTo>
              </a:path>
            </a:pathLst>
          </a:custGeom>
          <a:noFill/>
          <a:ln w="38100" cmpd="sng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Freeform 7"/>
          <p:cNvSpPr>
            <a:spLocks/>
          </p:cNvSpPr>
          <p:nvPr/>
        </p:nvSpPr>
        <p:spPr bwMode="auto">
          <a:xfrm flipV="1">
            <a:off x="4449921" y="2647935"/>
            <a:ext cx="1079500" cy="1214446"/>
          </a:xfrm>
          <a:custGeom>
            <a:avLst/>
            <a:gdLst>
              <a:gd name="T0" fmla="*/ 0 w 759"/>
              <a:gd name="T1" fmla="*/ 1225550 h 1701"/>
              <a:gd name="T2" fmla="*/ 196273 w 759"/>
              <a:gd name="T3" fmla="*/ 355921 h 1701"/>
              <a:gd name="T4" fmla="*/ 533350 w 759"/>
              <a:gd name="T5" fmla="*/ 0 h 1701"/>
              <a:gd name="T6" fmla="*/ 897450 w 759"/>
              <a:gd name="T7" fmla="*/ 355921 h 1701"/>
              <a:gd name="T8" fmla="*/ 1079500 w 759"/>
              <a:gd name="T9" fmla="*/ 1225550 h 17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9"/>
              <a:gd name="T16" fmla="*/ 0 h 1701"/>
              <a:gd name="T17" fmla="*/ 759 w 759"/>
              <a:gd name="T18" fmla="*/ 1701 h 17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9" h="1701">
                <a:moveTo>
                  <a:pt x="0" y="1701"/>
                </a:moveTo>
                <a:cubicBezTo>
                  <a:pt x="38" y="1239"/>
                  <a:pt x="76" y="777"/>
                  <a:pt x="138" y="494"/>
                </a:cubicBezTo>
                <a:cubicBezTo>
                  <a:pt x="200" y="211"/>
                  <a:pt x="293" y="0"/>
                  <a:pt x="375" y="0"/>
                </a:cubicBezTo>
                <a:cubicBezTo>
                  <a:pt x="457" y="0"/>
                  <a:pt x="567" y="211"/>
                  <a:pt x="631" y="494"/>
                </a:cubicBezTo>
                <a:cubicBezTo>
                  <a:pt x="695" y="777"/>
                  <a:pt x="727" y="1239"/>
                  <a:pt x="759" y="1701"/>
                </a:cubicBezTo>
              </a:path>
            </a:pathLst>
          </a:custGeom>
          <a:noFill/>
          <a:ln w="38100" cmpd="sng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rot="10800000" flipV="1">
            <a:off x="5107988" y="3725318"/>
            <a:ext cx="935038" cy="1279525"/>
          </a:xfrm>
          <a:custGeom>
            <a:avLst/>
            <a:gdLst>
              <a:gd name="T0" fmla="*/ 0 w 759"/>
              <a:gd name="T1" fmla="*/ 1279525 h 1701"/>
              <a:gd name="T2" fmla="*/ 170007 w 759"/>
              <a:gd name="T3" fmla="*/ 371596 h 1701"/>
              <a:gd name="T4" fmla="*/ 461975 w 759"/>
              <a:gd name="T5" fmla="*/ 0 h 1701"/>
              <a:gd name="T6" fmla="*/ 777350 w 759"/>
              <a:gd name="T7" fmla="*/ 371596 h 1701"/>
              <a:gd name="T8" fmla="*/ 935038 w 759"/>
              <a:gd name="T9" fmla="*/ 1279525 h 17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9"/>
              <a:gd name="T16" fmla="*/ 0 h 1701"/>
              <a:gd name="T17" fmla="*/ 759 w 759"/>
              <a:gd name="T18" fmla="*/ 1701 h 17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9" h="1701">
                <a:moveTo>
                  <a:pt x="0" y="1701"/>
                </a:moveTo>
                <a:cubicBezTo>
                  <a:pt x="38" y="1239"/>
                  <a:pt x="76" y="777"/>
                  <a:pt x="138" y="494"/>
                </a:cubicBezTo>
                <a:cubicBezTo>
                  <a:pt x="200" y="211"/>
                  <a:pt x="293" y="0"/>
                  <a:pt x="375" y="0"/>
                </a:cubicBezTo>
                <a:cubicBezTo>
                  <a:pt x="457" y="0"/>
                  <a:pt x="567" y="211"/>
                  <a:pt x="631" y="494"/>
                </a:cubicBezTo>
                <a:cubicBezTo>
                  <a:pt x="695" y="777"/>
                  <a:pt x="727" y="1239"/>
                  <a:pt x="759" y="1701"/>
                </a:cubicBezTo>
              </a:path>
            </a:pathLst>
          </a:custGeom>
          <a:noFill/>
          <a:ln w="38100" cmpd="sng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4" grpId="1" animBg="1"/>
      <p:bldP spid="12295" grpId="0" animBg="1"/>
      <p:bldP spid="12295" grpId="1" animBg="1"/>
      <p:bldP spid="122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1071546"/>
            <a:ext cx="8183880" cy="4714908"/>
          </a:xfrm>
        </p:spPr>
        <p:txBody>
          <a:bodyPr>
            <a:normAutofit/>
          </a:bodyPr>
          <a:lstStyle/>
          <a:p>
            <a:pPr marL="265113" indent="6350">
              <a:lnSpc>
                <a:spcPct val="150000"/>
              </a:lnSpc>
              <a:spcBef>
                <a:spcPts val="120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Нерівності виду 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uk-UA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&gt;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(&lt;0;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0;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0) називаються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квадратними,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≠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uk-UA" i="1" u="sng" dirty="0" smtClean="0">
                <a:latin typeface="Times New Roman" pitchFamily="18" charset="0"/>
                <a:cs typeface="Times New Roman" pitchFamily="18" charset="0"/>
              </a:rPr>
              <a:t>Приклади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3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1 &gt; 0 			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9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≥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0 </a:t>
            </a:r>
          </a:p>
          <a:p>
            <a:pPr>
              <a:lnSpc>
                <a:spcPct val="150000"/>
              </a:lnSpc>
              <a:spcAft>
                <a:spcPts val="1200"/>
              </a:spcAft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		х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				-х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&lt; 0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0850">
              <a:lnSpc>
                <a:spcPct val="150000"/>
              </a:lnSpc>
              <a:buNone/>
            </a:pPr>
            <a:endParaRPr lang="ru-RU" dirty="0" smtClean="0"/>
          </a:p>
          <a:p>
            <a:pPr marL="514350" indent="-514350">
              <a:lnSpc>
                <a:spcPct val="150000"/>
              </a:lnSpc>
              <a:buNone/>
            </a:pPr>
            <a:endParaRPr lang="ru-RU" dirty="0" smtClean="0"/>
          </a:p>
          <a:p>
            <a:pPr marL="514350" lvl="0" indent="-514350">
              <a:lnSpc>
                <a:spcPct val="20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8434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idx="1"/>
          </p:nvPr>
        </p:nvSpPr>
        <p:spPr>
          <a:xfrm>
            <a:off x="357159" y="500042"/>
            <a:ext cx="8358246" cy="5429287"/>
          </a:xfrm>
        </p:spPr>
        <p:txBody>
          <a:bodyPr>
            <a:normAutofit fontScale="85000" lnSpcReduction="20000"/>
          </a:bodyPr>
          <a:lstStyle/>
          <a:p>
            <a:pPr marL="631825" indent="-631825" algn="ctr">
              <a:spcAft>
                <a:spcPts val="12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розв'язування квадратних нерівностей</a:t>
            </a:r>
          </a:p>
          <a:p>
            <a:pPr algn="just">
              <a:spcAft>
                <a:spcPts val="1200"/>
              </a:spcAft>
              <a:buNone/>
            </a:pP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Розглянути функцію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uk-UA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None/>
            </a:pP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Визначити напрямок віток параболи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None/>
            </a:pP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Знайти нулі функції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(значення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при яких у=0) або визначити, що їх немає.</a:t>
            </a:r>
          </a:p>
          <a:p>
            <a:pPr algn="just">
              <a:spcAft>
                <a:spcPts val="1200"/>
              </a:spcAft>
              <a:buNone/>
            </a:pP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Побудувати ескіз графіка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квадратичної функції 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ах</a:t>
            </a:r>
            <a:r>
              <a:rPr lang="uk-UA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+ 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  <a:buNone/>
            </a:pP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За графіком визначити проміжки знакосталості функції та вибрати потрібні</a:t>
            </a:r>
          </a:p>
          <a:p>
            <a:pPr marL="0" indent="541338" algn="just">
              <a:spcAft>
                <a:spcPts val="1200"/>
              </a:spcAft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випадку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 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відповідно отримаємо проміжок (проміжки), для якого точки параболи лежать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вище осі </a:t>
            </a: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Ох,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випадку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 0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відпо­відно отримаємо проміжки (проміжок), для яких точки параболи лежать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нижче осі </a:t>
            </a:r>
            <a:r>
              <a:rPr lang="uk-UA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1825" indent="-631825" eaLnBrk="1" hangingPunct="1"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rot="5400000">
            <a:off x="-2930524" y="3429000"/>
            <a:ext cx="64309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latin typeface="Calibri" pitchFamily="34" charset="0"/>
            </a:endParaRPr>
          </a:p>
        </p:txBody>
      </p:sp>
      <p:sp>
        <p:nvSpPr>
          <p:cNvPr id="104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6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4" name="Object 9"/>
          <p:cNvGraphicFramePr>
            <a:graphicFrameLocks noChangeAspect="1"/>
          </p:cNvGraphicFramePr>
          <p:nvPr/>
        </p:nvGraphicFramePr>
        <p:xfrm>
          <a:off x="928662" y="3643314"/>
          <a:ext cx="1643062" cy="415925"/>
        </p:xfrm>
        <a:graphic>
          <a:graphicData uri="http://schemas.openxmlformats.org/presentationml/2006/ole">
            <p:oleObj spid="_x0000_s20483" name="Equation" r:id="rId4" imgW="901440" imgH="228600" progId="">
              <p:embed/>
            </p:oleObj>
          </a:graphicData>
        </a:graphic>
      </p:graphicFrame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00034" y="1714488"/>
            <a:ext cx="4286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1.Розглянемо функцію у=-х</a:t>
            </a:r>
            <a:r>
              <a:rPr lang="uk-UA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+8х-12.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00034" y="3143248"/>
            <a:ext cx="4000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Нулі функції: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+8х-12=0</a:t>
            </a:r>
          </a:p>
        </p:txBody>
      </p:sp>
      <p:sp>
        <p:nvSpPr>
          <p:cNvPr id="37" name="Freeform 15"/>
          <p:cNvSpPr>
            <a:spLocks/>
          </p:cNvSpPr>
          <p:nvPr/>
        </p:nvSpPr>
        <p:spPr bwMode="auto">
          <a:xfrm>
            <a:off x="5929322" y="3143248"/>
            <a:ext cx="1428760" cy="2357438"/>
          </a:xfrm>
          <a:custGeom>
            <a:avLst/>
            <a:gdLst/>
            <a:ahLst/>
            <a:cxnLst>
              <a:cxn ang="0">
                <a:pos x="0" y="1701"/>
              </a:cxn>
              <a:cxn ang="0">
                <a:pos x="138" y="494"/>
              </a:cxn>
              <a:cxn ang="0">
                <a:pos x="375" y="0"/>
              </a:cxn>
              <a:cxn ang="0">
                <a:pos x="631" y="494"/>
              </a:cxn>
              <a:cxn ang="0">
                <a:pos x="759" y="1701"/>
              </a:cxn>
            </a:cxnLst>
            <a:rect l="0" t="0" r="r" b="b"/>
            <a:pathLst>
              <a:path w="759" h="1701">
                <a:moveTo>
                  <a:pt x="0" y="1701"/>
                </a:moveTo>
                <a:cubicBezTo>
                  <a:pt x="38" y="1239"/>
                  <a:pt x="76" y="777"/>
                  <a:pt x="138" y="494"/>
                </a:cubicBezTo>
                <a:cubicBezTo>
                  <a:pt x="200" y="211"/>
                  <a:pt x="293" y="0"/>
                  <a:pt x="375" y="0"/>
                </a:cubicBezTo>
                <a:cubicBezTo>
                  <a:pt x="457" y="0"/>
                  <a:pt x="567" y="211"/>
                  <a:pt x="631" y="494"/>
                </a:cubicBezTo>
                <a:cubicBezTo>
                  <a:pt x="695" y="777"/>
                  <a:pt x="727" y="1239"/>
                  <a:pt x="759" y="1701"/>
                </a:cubicBezTo>
              </a:path>
            </a:pathLst>
          </a:custGeom>
          <a:noFill/>
          <a:ln w="38100" cmpd="sng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7072330" y="3286124"/>
          <a:ext cx="1143000" cy="244475"/>
        </p:xfrm>
        <a:graphic>
          <a:graphicData uri="http://schemas.openxmlformats.org/presentationml/2006/ole">
            <p:oleObj spid="_x0000_s20484" name="Equation" r:id="rId5" imgW="1066680" imgH="228600" progId="">
              <p:embed/>
            </p:oleObj>
          </a:graphicData>
        </a:graphic>
      </p:graphicFrame>
      <p:sp>
        <p:nvSpPr>
          <p:cNvPr id="35" name="Овал 34"/>
          <p:cNvSpPr/>
          <p:nvPr/>
        </p:nvSpPr>
        <p:spPr>
          <a:xfrm>
            <a:off x="6039556" y="4323644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199513" y="4317817"/>
            <a:ext cx="71438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214414" y="5143512"/>
          <a:ext cx="1066800" cy="387350"/>
        </p:xfrm>
        <a:graphic>
          <a:graphicData uri="http://schemas.openxmlformats.org/presentationml/2006/ole">
            <p:oleObj spid="_x0000_s20485" name="Equation" r:id="rId6" imgW="558720" imgH="203040" progId="">
              <p:embed/>
            </p:oleObj>
          </a:graphicData>
        </a:graphic>
      </p:graphicFrame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71472" y="5715016"/>
            <a:ext cx="13573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Monotype Corsiva" pitchFamily="66" charset="0"/>
              </a:rPr>
              <a:t>Відповідь</a:t>
            </a:r>
            <a:r>
              <a:rPr lang="ru-RU" sz="2400" dirty="0" smtClean="0">
                <a:latin typeface="Monotype Corsiva" pitchFamily="66" charset="0"/>
              </a:rPr>
              <a:t>: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71472" y="4071942"/>
            <a:ext cx="3143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Ескіз графіка функції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042004" y="4135080"/>
            <a:ext cx="13875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alibri" pitchFamily="34" charset="0"/>
              </a:rPr>
              <a:t>////////////</a:t>
            </a:r>
            <a:r>
              <a:rPr lang="en-US" sz="1200" dirty="0" smtClean="0">
                <a:latin typeface="Calibri" pitchFamily="34" charset="0"/>
              </a:rPr>
              <a:t>///////</a:t>
            </a:r>
            <a:endParaRPr lang="ru-RU" sz="1200" dirty="0">
              <a:latin typeface="Calibri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00034" y="2214554"/>
            <a:ext cx="68580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1463" indent="-271463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2. Графіком  функції є парабола, вітки якої напрямлені вниз, </a:t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оскільки а=-1, -1&lt;0.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71472" y="4572008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y≥0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якщо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Corbel" pitchFamily="34" charset="0"/>
                <a:cs typeface="Latha" pitchFamily="2"/>
              </a:rPr>
              <a:t>Є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[2;6]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857752" y="4357694"/>
            <a:ext cx="350046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143900" y="4429132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5008" y="442913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7286644" y="442913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000232" y="5715016"/>
            <a:ext cx="857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[2;6]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857356" y="571480"/>
            <a:ext cx="60722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Розв'язати нерівність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x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+8x-12</a:t>
            </a:r>
            <a:r>
              <a:rPr lang="uk-UA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143240" y="1142984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latin typeface="Monotype Corsiva" pitchFamily="66" charset="0"/>
                <a:cs typeface="Times New Roman" pitchFamily="18" charset="0"/>
              </a:rPr>
              <a:t>Розв'язання</a:t>
            </a:r>
            <a:r>
              <a:rPr lang="uk-UA" sz="2400" dirty="0" smtClean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subSp spid="_x0000_s2048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54">
                                            <p:subSp spid="_x0000_s2048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>
                                            <p:subSp spid="_x0000_s2048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subSp spid="_x0000_s2048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56">
                                            <p:subSp spid="_x0000_s2048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utoUpdateAnimBg="0"/>
      <p:bldP spid="34" grpId="0" autoUpdateAnimBg="0"/>
      <p:bldP spid="37" grpId="0" animBg="1" autoUpdateAnimBg="0"/>
      <p:bldP spid="35" grpId="0" animBg="1" autoUpdateAnimBg="0"/>
      <p:bldP spid="36" grpId="0" animBg="1" autoUpdateAnimBg="0"/>
      <p:bldP spid="45" grpId="0" autoUpdateAnimBg="0"/>
      <p:bldP spid="46" grpId="0" autoUpdateAnimBg="0"/>
      <p:bldP spid="38" grpId="0" autoUpdateAnimBg="0"/>
      <p:bldP spid="41" grpId="0" autoUpdateAnimBg="0"/>
      <p:bldP spid="42" grpId="0" autoUpdateAnimBg="0"/>
      <p:bldP spid="30" grpId="0"/>
      <p:bldP spid="31" grpId="0"/>
      <p:bldP spid="39" grpId="0"/>
      <p:bldP spid="44" grpId="0" autoUpdateAnimBg="0"/>
      <p:bldP spid="47" grpId="0" autoUpdateAnimBg="0"/>
      <p:bldP spid="4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1071546"/>
            <a:ext cx="8183880" cy="47149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uk-UA" b="1" dirty="0" smtClean="0">
                <a:solidFill>
                  <a:srgbClr val="C00000"/>
                </a:solidFill>
              </a:rPr>
              <a:t>Домашнє завдання</a:t>
            </a:r>
            <a:endParaRPr lang="ru-RU" dirty="0" smtClean="0">
              <a:solidFill>
                <a:srgbClr val="C00000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uk-UA" sz="2000" dirty="0" smtClean="0"/>
              <a:t>1. Вивчити означення квадратної нерівності, схему її розв'язування (§2 п.12).</a:t>
            </a:r>
          </a:p>
          <a:p>
            <a:pPr marL="0" lv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uk-UA" sz="2000" dirty="0" smtClean="0"/>
              <a:t>2. Повторити </a:t>
            </a:r>
            <a:r>
              <a:rPr lang="uk-UA" sz="2000" i="1" dirty="0" smtClean="0"/>
              <a:t> </a:t>
            </a:r>
            <a:r>
              <a:rPr lang="uk-UA" sz="2000" dirty="0" smtClean="0"/>
              <a:t>теорему про розкладання квадратного тричлена на лінійні множники (с. 290).</a:t>
            </a:r>
            <a:endParaRPr lang="ru-RU" sz="2000" dirty="0" smtClean="0"/>
          </a:p>
          <a:p>
            <a:pPr marL="0" lv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uk-UA" sz="2000" dirty="0" smtClean="0"/>
              <a:t>3. Розв'язати вправи №400 1-6)</a:t>
            </a:r>
            <a:endParaRPr lang="ru-RU" sz="2000" dirty="0" smtClean="0"/>
          </a:p>
          <a:p>
            <a:pPr marL="0" indent="450850">
              <a:lnSpc>
                <a:spcPct val="150000"/>
              </a:lnSpc>
              <a:buNone/>
            </a:pPr>
            <a:endParaRPr lang="ru-RU" dirty="0" smtClean="0"/>
          </a:p>
          <a:p>
            <a:pPr marL="514350" indent="-514350">
              <a:lnSpc>
                <a:spcPct val="150000"/>
              </a:lnSpc>
              <a:buNone/>
            </a:pPr>
            <a:endParaRPr lang="ru-RU" dirty="0" smtClean="0"/>
          </a:p>
          <a:p>
            <a:pPr marL="514350" lvl="0" indent="-514350">
              <a:lnSpc>
                <a:spcPct val="20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9938" name="Формула" r:id="rId3" imgW="114120" imgH="215640" progId="Equation.3">
              <p:embed/>
            </p:oleObj>
          </a:graphicData>
        </a:graphic>
      </p:graphicFrame>
      <p:pic>
        <p:nvPicPr>
          <p:cNvPr id="6" name="Picture 7" descr="AG00218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357694"/>
            <a:ext cx="1628775" cy="1430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428604"/>
            <a:ext cx="8183880" cy="535785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uk-UA" sz="3200" dirty="0" smtClean="0">
                <a:solidFill>
                  <a:srgbClr val="005DA2"/>
                </a:solidFill>
                <a:latin typeface="Times New Roman" pitchFamily="18" charset="0"/>
                <a:cs typeface="Times New Roman" pitchFamily="18" charset="0"/>
              </a:rPr>
              <a:t>РЕФЛЕКСІЯ</a:t>
            </a:r>
            <a:endParaRPr lang="en-US" sz="3200" dirty="0" smtClean="0">
              <a:solidFill>
                <a:srgbClr val="005DA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 уроці я працював			</a:t>
            </a:r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пасивно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Своєю роботою на уроці я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задоволений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 / не задоволений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Урок мені здався	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коротким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 / довгим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За урок я		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втомився 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uk-UA" sz="1800" i="1" dirty="0" err="1" smtClean="0">
                <a:latin typeface="Times New Roman" pitchFamily="18" charset="0"/>
                <a:cs typeface="Times New Roman" pitchFamily="18" charset="0"/>
              </a:rPr>
              <a:t>втомився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Матеріал уроку мені був	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зрозумілим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 / не зрозумілим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цікавим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 / не цікавим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Домашнє завдання мені здається		</a:t>
            </a: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легким 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/ важким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				цікавим</a:t>
            </a: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 / не цікавим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Blip>
                <a:blip r:embed="rId3"/>
              </a:buBlip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Мій настрій	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uk-UA" sz="1800" i="1" dirty="0" smtClean="0">
                <a:latin typeface="Times New Roman" pitchFamily="18" charset="0"/>
                <a:cs typeface="Times New Roman" pitchFamily="18" charset="0"/>
              </a:rPr>
              <a:t>						</a:t>
            </a:r>
          </a:p>
          <a:p>
            <a:pPr>
              <a:lnSpc>
                <a:spcPct val="150000"/>
              </a:lnSpc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lnSpc>
                <a:spcPct val="20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62" name="Формула" r:id="rId4" imgW="114120" imgH="215640" progId="Equation.3">
              <p:embed/>
            </p:oleObj>
          </a:graphicData>
        </a:graphic>
      </p:graphicFrame>
      <p:pic>
        <p:nvPicPr>
          <p:cNvPr id="15" name="Picture 4" descr="C:\Documents and Settings\Администратор\Рабочий стол\926abe15eb.jpg"/>
          <p:cNvPicPr>
            <a:picLocks noChangeAspect="1" noChangeArrowheads="1"/>
          </p:cNvPicPr>
          <p:nvPr/>
        </p:nvPicPr>
        <p:blipFill>
          <a:blip r:embed="rId5"/>
          <a:srcRect l="8750" t="10372" r="6250" b="27984"/>
          <a:stretch>
            <a:fillRect/>
          </a:stretch>
        </p:blipFill>
        <p:spPr bwMode="auto">
          <a:xfrm>
            <a:off x="3000364" y="3929066"/>
            <a:ext cx="3286148" cy="202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15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986" name="Формула" r:id="rId3" imgW="114120" imgH="215640" progId="Equation.3">
              <p:embed/>
            </p:oleObj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71538" y="1000108"/>
            <a:ext cx="68580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  <a:latin typeface="Monotype Corsiva" pitchFamily="66" charset="0"/>
              </a:rPr>
              <a:t>ДЯКУЮ    ЗА    УВАГУ!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34" y="3357562"/>
            <a:ext cx="32861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6666FF"/>
                </a:solidFill>
                <a:latin typeface="Monotype Corsiva" pitchFamily="66" charset="0"/>
              </a:rPr>
              <a:t>БАЖАЮ УСПІХІВ!</a:t>
            </a:r>
            <a:endParaRPr lang="ru-RU" sz="4800" b="1" dirty="0">
              <a:solidFill>
                <a:srgbClr val="6666FF"/>
              </a:solidFill>
              <a:latin typeface="Monotype Corsiva" pitchFamily="66" charset="0"/>
            </a:endParaRPr>
          </a:p>
        </p:txBody>
      </p:sp>
      <p:pic>
        <p:nvPicPr>
          <p:cNvPr id="14" name="Picture 3" descr="C:\Documents and Settings\Администратор\Рабочий стол\dbf4092add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428868"/>
            <a:ext cx="4000528" cy="3000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249</Words>
  <PresentationFormat>Экран (4:3)</PresentationFormat>
  <Paragraphs>56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Аспект</vt:lpstr>
      <vt:lpstr>Формула</vt:lpstr>
      <vt:lpstr>Equation</vt:lpstr>
      <vt:lpstr>Для кмітливих</vt:lpstr>
      <vt:lpstr>1. Серед наведених рівнянь укажіть рівняння, що задають квадратичну функцію: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51</cp:revision>
  <dcterms:modified xsi:type="dcterms:W3CDTF">2013-03-02T18:31:31Z</dcterms:modified>
</cp:coreProperties>
</file>