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81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8" r:id="rId12"/>
    <p:sldId id="269" r:id="rId13"/>
    <p:sldId id="284" r:id="rId14"/>
    <p:sldId id="287" r:id="rId15"/>
    <p:sldId id="286" r:id="rId16"/>
    <p:sldId id="288" r:id="rId17"/>
    <p:sldId id="270" r:id="rId18"/>
    <p:sldId id="290" r:id="rId19"/>
    <p:sldId id="265" r:id="rId20"/>
    <p:sldId id="271" r:id="rId21"/>
    <p:sldId id="282" r:id="rId22"/>
    <p:sldId id="272" r:id="rId23"/>
    <p:sldId id="273" r:id="rId24"/>
    <p:sldId id="275" r:id="rId25"/>
    <p:sldId id="274" r:id="rId26"/>
    <p:sldId id="276" r:id="rId27"/>
    <p:sldId id="277" r:id="rId28"/>
    <p:sldId id="278" r:id="rId29"/>
    <p:sldId id="289" r:id="rId30"/>
    <p:sldId id="279" r:id="rId31"/>
    <p:sldId id="280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60" autoAdjust="0"/>
    <p:restoredTop sz="94660"/>
  </p:normalViewPr>
  <p:slideViewPr>
    <p:cSldViewPr>
      <p:cViewPr varScale="1">
        <p:scale>
          <a:sx n="73" d="100"/>
          <a:sy n="73" d="100"/>
        </p:scale>
        <p:origin x="-129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94D0B-6FB7-4556-81C8-A209A8DB3B26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A87DB-2B7E-44DB-8DCC-ED875EBDCA8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94D0B-6FB7-4556-81C8-A209A8DB3B26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A87DB-2B7E-44DB-8DCC-ED875EBDCA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94D0B-6FB7-4556-81C8-A209A8DB3B26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A87DB-2B7E-44DB-8DCC-ED875EBDCA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94D0B-6FB7-4556-81C8-A209A8DB3B26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A87DB-2B7E-44DB-8DCC-ED875EBDCA8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94D0B-6FB7-4556-81C8-A209A8DB3B26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A87DB-2B7E-44DB-8DCC-ED875EBDCA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94D0B-6FB7-4556-81C8-A209A8DB3B26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A87DB-2B7E-44DB-8DCC-ED875EBDCA8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94D0B-6FB7-4556-81C8-A209A8DB3B26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A87DB-2B7E-44DB-8DCC-ED875EBDCA8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94D0B-6FB7-4556-81C8-A209A8DB3B26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A87DB-2B7E-44DB-8DCC-ED875EBDCA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94D0B-6FB7-4556-81C8-A209A8DB3B26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A87DB-2B7E-44DB-8DCC-ED875EBDCA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94D0B-6FB7-4556-81C8-A209A8DB3B26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A87DB-2B7E-44DB-8DCC-ED875EBDCA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94D0B-6FB7-4556-81C8-A209A8DB3B26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A87DB-2B7E-44DB-8DCC-ED875EBDCA8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B94D0B-6FB7-4556-81C8-A209A8DB3B26}" type="datetimeFigureOut">
              <a:rPr lang="ru-RU" smtClean="0"/>
              <a:pPr/>
              <a:t>19.02.2015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6CA87DB-2B7E-44DB-8DCC-ED875EBDCA8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916832"/>
            <a:ext cx="7772400" cy="1829761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182880" indent="0" algn="ctr">
              <a:buNone/>
            </a:pPr>
            <a:r>
              <a:rPr lang="ru-RU" sz="32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ВЫ НИЧЕМУ НЕ МОЖЕТЕ НАУЧИТЬ ЧЕЛОВЕКА.</a:t>
            </a:r>
            <a:br>
              <a:rPr lang="ru-RU" sz="32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32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ВЫ МОЖЕТЕ ТОЛЬКО ПОМОЧЬ ЕМУ </a:t>
            </a:r>
            <a:br>
              <a:rPr lang="ru-RU" sz="32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32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ОТКРЫТЬ ЭТО В СЕБЕ</a:t>
            </a:r>
            <a:r>
              <a:rPr lang="ru-RU" sz="28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28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8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28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8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                             ГАЛИЛЕО ГАЛИЛЕЙ</a:t>
            </a:r>
            <a:endParaRPr lang="ru-RU" sz="28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204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143000"/>
          </a:xfrm>
        </p:spPr>
        <p:txBody>
          <a:bodyPr>
            <a:normAutofit fontScale="90000"/>
          </a:bodyPr>
          <a:lstStyle/>
          <a:p>
            <a:pPr marL="0" indent="0" algn="l">
              <a:buNone/>
            </a:pPr>
            <a:r>
              <a:rPr lang="uk-UA" dirty="0" smtClean="0"/>
              <a:t>Методичні розробки, які зібрані для роботи</a:t>
            </a:r>
            <a:r>
              <a:rPr lang="ru-RU" dirty="0" smtClean="0"/>
              <a:t>: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749139"/>
            <a:ext cx="4476839" cy="29640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3526709"/>
            <a:ext cx="4542447" cy="331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353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716136" cy="1143000"/>
          </a:xfrm>
        </p:spPr>
        <p:txBody>
          <a:bodyPr>
            <a:normAutofit fontScale="90000"/>
          </a:bodyPr>
          <a:lstStyle/>
          <a:p>
            <a:pPr marL="0" indent="0" algn="l">
              <a:buNone/>
            </a:pPr>
            <a:r>
              <a:rPr lang="uk-UA" dirty="0" smtClean="0"/>
              <a:t>Науково-методична діяльність вчителя:</a:t>
            </a:r>
            <a:endParaRPr lang="uk-UA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71467"/>
            <a:ext cx="4702530" cy="305367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3709377"/>
            <a:ext cx="4499991" cy="314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591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1143000"/>
          </a:xfrm>
        </p:spPr>
        <p:txBody>
          <a:bodyPr>
            <a:normAutofit fontScale="90000"/>
          </a:bodyPr>
          <a:lstStyle/>
          <a:p>
            <a:pPr marL="0" indent="0" algn="l">
              <a:buNone/>
            </a:pPr>
            <a:r>
              <a:rPr lang="uk-U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Використання інформаційно-комунікаційних технологій в навчальному процесі потребує самоосвіти: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761" r="8275" b="50423"/>
          <a:stretch/>
        </p:blipFill>
        <p:spPr>
          <a:xfrm>
            <a:off x="5220072" y="1502351"/>
            <a:ext cx="3672410" cy="26267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959" y="1561699"/>
            <a:ext cx="3746631" cy="258388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293" y="4144143"/>
            <a:ext cx="3595643" cy="2667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0901" y="4186568"/>
            <a:ext cx="3411581" cy="268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294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621350" cy="1143000"/>
          </a:xfrm>
        </p:spPr>
        <p:txBody>
          <a:bodyPr>
            <a:normAutofit fontScale="90000"/>
          </a:bodyPr>
          <a:lstStyle/>
          <a:p>
            <a:pPr marL="0" indent="0" algn="l">
              <a:buNone/>
            </a:pPr>
            <a:r>
              <a:rPr lang="uk-UA" dirty="0"/>
              <a:t>Д</a:t>
            </a:r>
            <a:r>
              <a:rPr lang="ru-RU" dirty="0" smtClean="0"/>
              <a:t>о</a:t>
            </a:r>
            <a:r>
              <a:rPr lang="uk-UA" dirty="0" smtClean="0"/>
              <a:t> чергової атестації, маю такі публікації: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51384" y="2708920"/>
            <a:ext cx="2808312" cy="39453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4022" y="1592127"/>
            <a:ext cx="2933215" cy="41490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7310" y="1628800"/>
            <a:ext cx="2949576" cy="417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33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704" y="459186"/>
            <a:ext cx="3003128" cy="424728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9832" y="1513048"/>
            <a:ext cx="2983500" cy="42202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43332" y="2348880"/>
            <a:ext cx="2921066" cy="413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391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3847" y="1065009"/>
            <a:ext cx="3097121" cy="4380215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01"/>
            <a:ext cx="3275856" cy="4560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579791"/>
            <a:ext cx="2885511" cy="427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5480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71600" y="548680"/>
            <a:ext cx="6512511" cy="1143000"/>
          </a:xfrm>
        </p:spPr>
        <p:txBody>
          <a:bodyPr/>
          <a:lstStyle/>
          <a:p>
            <a:pPr>
              <a:buNone/>
            </a:pPr>
            <a:r>
              <a:rPr lang="uk-UA" dirty="0" smtClean="0"/>
              <a:t>Відкрито свої персональні сайти: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2276872"/>
            <a:ext cx="2787650" cy="394176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2492896"/>
            <a:ext cx="2787650" cy="3941763"/>
          </a:xfrm>
        </p:spPr>
      </p:pic>
    </p:spTree>
    <p:extLst>
      <p:ext uri="{BB962C8B-B14F-4D97-AF65-F5344CB8AC3E}">
        <p14:creationId xmlns:p14="http://schemas.microsoft.com/office/powerpoint/2010/main" xmlns="" val="67844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52535"/>
            <a:ext cx="8496944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uk-UA" dirty="0" smtClean="0"/>
              <a:t>Муріна Т. І. - завідувач кабінету математики №30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4305" y="3444908"/>
            <a:ext cx="4545073" cy="33123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174" y="1747096"/>
            <a:ext cx="4511063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930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9832" y="454135"/>
            <a:ext cx="2928783" cy="21630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120" y="556583"/>
            <a:ext cx="2945079" cy="19581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8586" y="2899564"/>
            <a:ext cx="5226494" cy="37190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14465" y="713727"/>
            <a:ext cx="2756153" cy="380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253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967"/>
          <a:stretch/>
        </p:blipFill>
        <p:spPr>
          <a:xfrm>
            <a:off x="-66026" y="271166"/>
            <a:ext cx="4761129" cy="29034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258" b="4226"/>
          <a:stretch/>
        </p:blipFill>
        <p:spPr>
          <a:xfrm>
            <a:off x="4695747" y="170968"/>
            <a:ext cx="4313035" cy="310380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1662"/>
          <a:stretch/>
        </p:blipFill>
        <p:spPr>
          <a:xfrm>
            <a:off x="539552" y="3501008"/>
            <a:ext cx="8028384" cy="318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544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1052736"/>
            <a:ext cx="8964488" cy="4536504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uk-UA" sz="4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Портфоліо</a:t>
            </a:r>
            <a:endParaRPr lang="uk-UA" sz="40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 algn="ctr">
              <a:buNone/>
            </a:pPr>
            <a:r>
              <a:rPr lang="uk-UA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Вчителя математики</a:t>
            </a:r>
          </a:p>
          <a:p>
            <a:pPr marL="0" indent="0" algn="ctr">
              <a:buNone/>
            </a:pPr>
            <a:r>
              <a:rPr lang="uk-UA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СШ №</a:t>
            </a:r>
            <a:r>
              <a:rPr lang="en-US" sz="4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  <a:endParaRPr lang="uk-UA" sz="40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 algn="ctr">
              <a:buNone/>
            </a:pPr>
            <a:r>
              <a:rPr lang="uk-UA" sz="4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м</a:t>
            </a:r>
            <a:r>
              <a:rPr lang="uk-UA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 Дніпропетровська</a:t>
            </a:r>
          </a:p>
          <a:p>
            <a:pPr marL="0" indent="0" algn="ctr">
              <a:buNone/>
            </a:pPr>
            <a:r>
              <a:rPr lang="uk-UA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Муріно</a:t>
            </a:r>
            <a:r>
              <a:rPr lang="uk-UA" sz="4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ї</a:t>
            </a:r>
            <a:r>
              <a:rPr lang="uk-UA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Тетяни Іванівни</a:t>
            </a:r>
          </a:p>
        </p:txBody>
      </p:sp>
    </p:spTree>
    <p:extLst>
      <p:ext uri="{BB962C8B-B14F-4D97-AF65-F5344CB8AC3E}">
        <p14:creationId xmlns:p14="http://schemas.microsoft.com/office/powerpoint/2010/main" xmlns="" val="267538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7250" y="28828"/>
            <a:ext cx="8229600" cy="936104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Маю такі подяки: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12732" y="1700808"/>
            <a:ext cx="2878637" cy="41706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5543" y="2420888"/>
            <a:ext cx="3052430" cy="43204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2961" y="1124744"/>
            <a:ext cx="2823826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972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4201" y="260648"/>
            <a:ext cx="4445141" cy="62495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7124" y="260648"/>
            <a:ext cx="4187364" cy="624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497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uk-UA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Досягнення моїх учнів: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268760"/>
            <a:ext cx="8363272" cy="3672408"/>
          </a:xfrm>
        </p:spPr>
        <p:txBody>
          <a:bodyPr>
            <a:normAutofit/>
          </a:bodyPr>
          <a:lstStyle/>
          <a:p>
            <a:r>
              <a:rPr lang="ru-RU" sz="4400" dirty="0" smtClean="0"/>
              <a:t>Бобко Ганна –</a:t>
            </a:r>
            <a:r>
              <a:rPr lang="uk-UA" sz="4400" dirty="0" smtClean="0"/>
              <a:t>призер районної, міської</a:t>
            </a:r>
            <a:r>
              <a:rPr lang="uk-UA" sz="4400" dirty="0"/>
              <a:t>, ІІІ етапу </a:t>
            </a:r>
            <a:r>
              <a:rPr lang="uk-UA" sz="4400" dirty="0" smtClean="0"/>
              <a:t>Всеукраїнських олімпіад з математики</a:t>
            </a:r>
            <a:r>
              <a:rPr lang="en-US" sz="4400" dirty="0" smtClean="0"/>
              <a:t> </a:t>
            </a:r>
            <a:endParaRPr lang="ru-RU" sz="4400" dirty="0" smtClean="0"/>
          </a:p>
        </p:txBody>
      </p:sp>
    </p:spTree>
    <p:extLst>
      <p:ext uri="{BB962C8B-B14F-4D97-AF65-F5344CB8AC3E}">
        <p14:creationId xmlns:p14="http://schemas.microsoft.com/office/powerpoint/2010/main" xmlns="" val="348374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72819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4400" dirty="0" smtClean="0"/>
              <a:t>Використовую у своїй роботі достатньо нетрадиційні типи уроків: уроки-мандрівки, заліки, семінари, уроки перевірки знань, урок-проект, урок-презентація</a:t>
            </a:r>
            <a:br>
              <a:rPr lang="uk-UA" sz="4400" dirty="0" smtClean="0"/>
            </a:br>
            <a:r>
              <a:rPr lang="uk-UA" sz="4400" dirty="0" smtClean="0"/>
              <a:t>та ін</a:t>
            </a:r>
            <a:r>
              <a:rPr lang="uk-UA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3085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712968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uk-UA" sz="3600" dirty="0" smtClean="0"/>
              <a:t>Керівник шкільного методичного об’єднання вчителів математики та інформатики.</a:t>
            </a:r>
            <a:endParaRPr lang="uk-UA" sz="3600" dirty="0"/>
          </a:p>
        </p:txBody>
      </p:sp>
      <p:pic>
        <p:nvPicPr>
          <p:cNvPr id="1027" name="Picture 3" descr="H:\Открытый урок (11.02.2015)\d3200 110 (1)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/>
        </p:blipFill>
        <p:spPr bwMode="auto">
          <a:xfrm>
            <a:off x="971600" y="1916832"/>
            <a:ext cx="7200800" cy="475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9543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5085184"/>
            <a:ext cx="8856984" cy="158417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2800" dirty="0" smtClean="0"/>
              <a:t>Присвячувати себе дітям, розуміти їх, знаходити радість у спілкуванні, вірити в те, що кожен з них-особистість, індивідуальна, неповторима.</a:t>
            </a: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260648"/>
            <a:ext cx="6624736" cy="464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818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784976" cy="1143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Свою роботу, як класного керівника виконую за такими принципами:</a:t>
            </a:r>
            <a:b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uk-UA" sz="3200" dirty="0" smtClean="0"/>
              <a:t>-головне-не виховувати дітей, а жити з ними у спільній діяльності</a:t>
            </a:r>
            <a:r>
              <a:rPr lang="ru-RU" sz="3200" dirty="0" smtClean="0"/>
              <a:t>.</a:t>
            </a:r>
            <a:br>
              <a:rPr lang="ru-RU" sz="3200" dirty="0" smtClean="0"/>
            </a:br>
            <a:r>
              <a:rPr lang="ru-RU" sz="3200" dirty="0" smtClean="0"/>
              <a:t>–</a:t>
            </a:r>
            <a:r>
              <a:rPr lang="uk-UA" sz="3200" dirty="0" smtClean="0"/>
              <a:t>пам'ятай</a:t>
            </a:r>
            <a:r>
              <a:rPr lang="ru-RU" sz="3200" dirty="0" smtClean="0"/>
              <a:t>: </a:t>
            </a:r>
            <a:r>
              <a:rPr lang="uk-UA" sz="3200" dirty="0" smtClean="0"/>
              <a:t>сили та час, витраченні на насичене життя класу, ніколи не будуть марними.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– </a:t>
            </a:r>
            <a:r>
              <a:rPr lang="uk-UA" sz="3200" dirty="0" smtClean="0"/>
              <a:t>діти в класі-твоє відображення-вдосконялюй себе.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xmlns="" val="26327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424936" cy="1143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3200" dirty="0"/>
              <a:t>За роки роботи </a:t>
            </a:r>
            <a:r>
              <a:rPr lang="uk-UA" sz="3200" dirty="0" smtClean="0"/>
              <a:t>Муріна Т.І</a:t>
            </a:r>
            <a:r>
              <a:rPr lang="uk-UA" sz="3200" dirty="0"/>
              <a:t>. в ЗСШ</a:t>
            </a:r>
            <a:r>
              <a:rPr lang="uk-UA" sz="3200" dirty="0" smtClean="0"/>
              <a:t>№2 </a:t>
            </a:r>
            <a:r>
              <a:rPr lang="uk-UA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виховала 24</a:t>
            </a:r>
            <a:r>
              <a:rPr lang="uk-UA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7</a:t>
            </a:r>
            <a:r>
              <a:rPr lang="uk-UA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випускників</a:t>
            </a:r>
            <a:r>
              <a:rPr lang="uk-UA" sz="3200" dirty="0" smtClean="0"/>
              <a:t>, серед </a:t>
            </a:r>
            <a:r>
              <a:rPr lang="uk-UA" sz="3200" dirty="0"/>
              <a:t>яких: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700808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uk-UA" sz="2300" dirty="0" err="1" smtClean="0">
                <a:solidFill>
                  <a:srgbClr val="54229E"/>
                </a:solidFill>
              </a:rPr>
              <a:t>Горностаєв</a:t>
            </a:r>
            <a:r>
              <a:rPr lang="uk-UA" sz="2300" dirty="0" smtClean="0">
                <a:solidFill>
                  <a:srgbClr val="54229E"/>
                </a:solidFill>
              </a:rPr>
              <a:t> Олексій </a:t>
            </a:r>
            <a:r>
              <a:rPr lang="uk-UA" sz="2300" dirty="0"/>
              <a:t>– прокурор відділу </a:t>
            </a:r>
            <a:r>
              <a:rPr lang="uk-UA" sz="2300" dirty="0" smtClean="0"/>
              <a:t>міської прокуратури </a:t>
            </a:r>
            <a:r>
              <a:rPr lang="uk-UA" sz="2300" dirty="0" err="1" smtClean="0"/>
              <a:t>м.Київа</a:t>
            </a:r>
            <a:endParaRPr lang="uk-UA" sz="2300" dirty="0"/>
          </a:p>
          <a:p>
            <a:r>
              <a:rPr lang="uk-UA" sz="2300" dirty="0" smtClean="0">
                <a:solidFill>
                  <a:srgbClr val="54229E"/>
                </a:solidFill>
              </a:rPr>
              <a:t>Шаров </a:t>
            </a:r>
            <a:r>
              <a:rPr lang="uk-UA" sz="2300" dirty="0" err="1" smtClean="0">
                <a:solidFill>
                  <a:srgbClr val="54229E"/>
                </a:solidFill>
              </a:rPr>
              <a:t>Павел</a:t>
            </a:r>
            <a:r>
              <a:rPr lang="uk-UA" sz="2300" dirty="0" smtClean="0">
                <a:solidFill>
                  <a:srgbClr val="54229E"/>
                </a:solidFill>
              </a:rPr>
              <a:t> </a:t>
            </a:r>
            <a:r>
              <a:rPr lang="uk-UA" sz="2300" dirty="0"/>
              <a:t>– </a:t>
            </a:r>
            <a:r>
              <a:rPr lang="uk-UA" sz="2300" dirty="0" smtClean="0"/>
              <a:t> </a:t>
            </a:r>
            <a:r>
              <a:rPr lang="uk-UA" sz="2300" dirty="0"/>
              <a:t>кандидат економічних </a:t>
            </a:r>
            <a:r>
              <a:rPr lang="uk-UA" sz="2300" dirty="0" smtClean="0"/>
              <a:t>наук</a:t>
            </a:r>
          </a:p>
          <a:p>
            <a:r>
              <a:rPr lang="uk-UA" sz="2300" dirty="0" smtClean="0">
                <a:solidFill>
                  <a:srgbClr val="7030A0"/>
                </a:solidFill>
              </a:rPr>
              <a:t>Самара Галина </a:t>
            </a:r>
            <a:r>
              <a:rPr lang="uk-UA" sz="2300" dirty="0" smtClean="0"/>
              <a:t>– актриса </a:t>
            </a:r>
            <a:r>
              <a:rPr lang="uk-UA" sz="2300" dirty="0" err="1" smtClean="0"/>
              <a:t>театра</a:t>
            </a:r>
            <a:r>
              <a:rPr lang="uk-UA" sz="2300" dirty="0" smtClean="0"/>
              <a:t> ім. Т.Шевченка</a:t>
            </a:r>
            <a:endParaRPr lang="uk-UA" sz="2300" dirty="0"/>
          </a:p>
          <a:p>
            <a:r>
              <a:rPr lang="uk-UA" sz="2300" dirty="0" smtClean="0">
                <a:solidFill>
                  <a:srgbClr val="54229E"/>
                </a:solidFill>
              </a:rPr>
              <a:t>Тараненко Артем </a:t>
            </a:r>
            <a:r>
              <a:rPr lang="uk-UA" sz="2300" dirty="0"/>
              <a:t>– юрист обласної податкової інспекції</a:t>
            </a:r>
          </a:p>
          <a:p>
            <a:r>
              <a:rPr lang="uk-UA" sz="2300" dirty="0" err="1" smtClean="0">
                <a:solidFill>
                  <a:srgbClr val="54229E"/>
                </a:solidFill>
              </a:rPr>
              <a:t>Микитась</a:t>
            </a:r>
            <a:r>
              <a:rPr lang="uk-UA" sz="2300" dirty="0" smtClean="0">
                <a:solidFill>
                  <a:srgbClr val="54229E"/>
                </a:solidFill>
              </a:rPr>
              <a:t> Євген </a:t>
            </a:r>
            <a:r>
              <a:rPr lang="uk-UA" sz="2300" dirty="0"/>
              <a:t>– співробітник Міністерства внутрішніх справ України у </a:t>
            </a:r>
            <a:r>
              <a:rPr lang="uk-UA" sz="2300" dirty="0" err="1" smtClean="0"/>
              <a:t>м.Дніпропетровську</a:t>
            </a:r>
            <a:endParaRPr lang="uk-UA" sz="2300" dirty="0"/>
          </a:p>
          <a:p>
            <a:r>
              <a:rPr lang="uk-UA" sz="2300" dirty="0" err="1" smtClean="0">
                <a:solidFill>
                  <a:srgbClr val="54229E"/>
                </a:solidFill>
              </a:rPr>
              <a:t>Цибульник</a:t>
            </a:r>
            <a:r>
              <a:rPr lang="uk-UA" sz="2300" dirty="0" smtClean="0">
                <a:solidFill>
                  <a:srgbClr val="54229E"/>
                </a:solidFill>
              </a:rPr>
              <a:t> </a:t>
            </a:r>
            <a:r>
              <a:rPr lang="uk-UA" sz="2300" dirty="0" err="1" smtClean="0">
                <a:solidFill>
                  <a:srgbClr val="54229E"/>
                </a:solidFill>
              </a:rPr>
              <a:t>Світлана</a:t>
            </a:r>
            <a:r>
              <a:rPr lang="uk-UA" sz="2300" dirty="0" err="1" smtClean="0"/>
              <a:t>–</a:t>
            </a:r>
            <a:r>
              <a:rPr lang="uk-UA" sz="2300" dirty="0" smtClean="0"/>
              <a:t> </a:t>
            </a:r>
            <a:r>
              <a:rPr lang="uk-UA" sz="2300" dirty="0"/>
              <a:t>викладач </a:t>
            </a:r>
            <a:r>
              <a:rPr lang="uk-UA" sz="2300" dirty="0" smtClean="0"/>
              <a:t>математики</a:t>
            </a:r>
            <a:endParaRPr lang="uk-UA" sz="2300" dirty="0"/>
          </a:p>
          <a:p>
            <a:r>
              <a:rPr lang="uk-UA" sz="2300" dirty="0" err="1" smtClean="0">
                <a:solidFill>
                  <a:srgbClr val="54229E"/>
                </a:solidFill>
              </a:rPr>
              <a:t>Стасюк</a:t>
            </a:r>
            <a:r>
              <a:rPr lang="uk-UA" sz="2300" dirty="0" smtClean="0">
                <a:solidFill>
                  <a:srgbClr val="54229E"/>
                </a:solidFill>
              </a:rPr>
              <a:t> Олена </a:t>
            </a:r>
            <a:r>
              <a:rPr lang="uk-UA" sz="2300" dirty="0"/>
              <a:t>– журналіст</a:t>
            </a:r>
          </a:p>
          <a:p>
            <a:r>
              <a:rPr lang="uk-UA" sz="2300" dirty="0" err="1" smtClean="0">
                <a:solidFill>
                  <a:srgbClr val="54229E"/>
                </a:solidFill>
              </a:rPr>
              <a:t>Кіньшаков</a:t>
            </a:r>
            <a:r>
              <a:rPr lang="uk-UA" sz="2300" dirty="0" smtClean="0">
                <a:solidFill>
                  <a:srgbClr val="54229E"/>
                </a:solidFill>
              </a:rPr>
              <a:t> </a:t>
            </a:r>
            <a:r>
              <a:rPr lang="uk-UA" sz="2300" dirty="0" err="1" smtClean="0">
                <a:solidFill>
                  <a:srgbClr val="54229E"/>
                </a:solidFill>
              </a:rPr>
              <a:t>Глеб</a:t>
            </a:r>
            <a:r>
              <a:rPr lang="uk-UA" sz="2300" dirty="0" smtClean="0">
                <a:solidFill>
                  <a:srgbClr val="54229E"/>
                </a:solidFill>
              </a:rPr>
              <a:t> </a:t>
            </a:r>
            <a:r>
              <a:rPr lang="uk-UA" sz="2300" dirty="0"/>
              <a:t>– співробітник антимонопольного комітету України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463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0836"/>
            <a:ext cx="8568952" cy="1143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dirty="0" smtClean="0"/>
              <a:t>«</a:t>
            </a:r>
            <a:r>
              <a:rPr lang="ru-RU" sz="3600" dirty="0" err="1" smtClean="0"/>
              <a:t>Усі</a:t>
            </a:r>
            <a:r>
              <a:rPr lang="ru-RU" sz="3600" dirty="0" smtClean="0"/>
              <a:t> ми родом з </a:t>
            </a:r>
            <a:r>
              <a:rPr lang="ru-RU" sz="3600" dirty="0" err="1" smtClean="0"/>
              <a:t>дитинства</a:t>
            </a:r>
            <a:r>
              <a:rPr lang="ru-RU" sz="3600" dirty="0" smtClean="0"/>
              <a:t>»</a:t>
            </a:r>
            <a:br>
              <a:rPr lang="ru-RU" sz="3600" dirty="0" smtClean="0"/>
            </a:br>
            <a:r>
              <a:rPr lang="ru-RU" sz="3600" dirty="0" smtClean="0"/>
              <a:t>               Антуан де </a:t>
            </a:r>
            <a:r>
              <a:rPr lang="ru-RU" sz="3600" dirty="0" err="1" smtClean="0"/>
              <a:t>Сент-Екзюпері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557" y="1449675"/>
            <a:ext cx="3865442" cy="25125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9270" y="1435406"/>
            <a:ext cx="3489113" cy="25382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557" y="3973688"/>
            <a:ext cx="3865442" cy="28990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1999" y="3962212"/>
            <a:ext cx="3865443" cy="289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453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476672"/>
            <a:ext cx="4682418" cy="311673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4701"/>
          <a:stretch/>
        </p:blipFill>
        <p:spPr>
          <a:xfrm>
            <a:off x="1907704" y="3645024"/>
            <a:ext cx="5334558" cy="30126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120" y="404664"/>
            <a:ext cx="3091844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459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959"/>
          <a:stretch/>
        </p:blipFill>
        <p:spPr>
          <a:xfrm>
            <a:off x="4283968" y="260648"/>
            <a:ext cx="4536504" cy="6398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0"/>
            <a:ext cx="3888432" cy="547260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uk-UA" sz="2400" dirty="0" smtClean="0"/>
              <a:t>Муріна Тетяна Іванівна народилась у 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uk-UA" sz="2400" dirty="0" smtClean="0"/>
              <a:t>Полтавській області, </a:t>
            </a:r>
            <a:r>
              <a:rPr lang="uk-UA" sz="2400" dirty="0" smtClean="0"/>
              <a:t>закінчила середню школу №37 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uk-UA" sz="2400" dirty="0" smtClean="0"/>
              <a:t>м. Дніпропетровська в 1975 році. В 1981році закінчила Дніпропетровський державний університет, механіко-математичний факультет. Спеціальність за дипломом</a:t>
            </a:r>
            <a:r>
              <a:rPr lang="en-US" sz="2400" dirty="0" smtClean="0"/>
              <a:t>-</a:t>
            </a:r>
            <a:r>
              <a:rPr lang="uk-UA" sz="2400" dirty="0" smtClean="0"/>
              <a:t>математик, викладач. З 1981 року  до теперішнього часу працюю в СШ №2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uk-UA" sz="2400" dirty="0" smtClean="0"/>
              <a:t>м. Дніпропетровська.</a:t>
            </a: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xmlns="" val="88118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941568" cy="980728"/>
          </a:xfrm>
        </p:spPr>
        <p:txBody>
          <a:bodyPr/>
          <a:lstStyle/>
          <a:p>
            <a:r>
              <a:rPr lang="uk-UA" dirty="0" smtClean="0"/>
              <a:t>Моє хобі </a:t>
            </a:r>
            <a:endParaRPr lang="uk-UA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594" y="534032"/>
            <a:ext cx="4243536" cy="31826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813"/>
          <a:stretch/>
        </p:blipFill>
        <p:spPr>
          <a:xfrm>
            <a:off x="4592567" y="4063235"/>
            <a:ext cx="4403978" cy="2714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2567" y="741171"/>
            <a:ext cx="4387552" cy="32906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299"/>
          <a:stretch/>
        </p:blipFill>
        <p:spPr>
          <a:xfrm>
            <a:off x="0" y="3789040"/>
            <a:ext cx="4560725" cy="293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636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260648"/>
            <a:ext cx="4824536" cy="60486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 smtClean="0"/>
              <a:t>Учитель я! Моя задача – </a:t>
            </a:r>
          </a:p>
          <a:p>
            <a:pPr marL="0" indent="0">
              <a:buNone/>
            </a:pPr>
            <a:r>
              <a:rPr lang="ru-RU" sz="2400" dirty="0" smtClean="0"/>
              <a:t>Решить вопрос и дать ответ</a:t>
            </a:r>
          </a:p>
          <a:p>
            <a:pPr marL="0" indent="0">
              <a:buNone/>
            </a:pPr>
            <a:r>
              <a:rPr lang="ru-RU" sz="2400" dirty="0" smtClean="0"/>
              <a:t>И детям посулить удачу,</a:t>
            </a:r>
          </a:p>
          <a:p>
            <a:pPr marL="0" indent="0">
              <a:buNone/>
            </a:pPr>
            <a:r>
              <a:rPr lang="ru-RU" sz="2400" dirty="0" smtClean="0"/>
              <a:t>Познания раскрыть секрет.</a:t>
            </a:r>
          </a:p>
          <a:p>
            <a:pPr marL="0" indent="0">
              <a:buNone/>
            </a:pPr>
            <a:r>
              <a:rPr lang="ru-RU" sz="2400" dirty="0" smtClean="0"/>
              <a:t>Вхожу я в класс, и сердце бьётся;</a:t>
            </a:r>
          </a:p>
          <a:p>
            <a:pPr marL="0" indent="0">
              <a:buNone/>
            </a:pPr>
            <a:r>
              <a:rPr lang="ru-RU" sz="2400" dirty="0" smtClean="0"/>
              <a:t>«Надеюсь, верю и люблю!»</a:t>
            </a:r>
          </a:p>
          <a:p>
            <a:pPr marL="0" indent="0">
              <a:buNone/>
            </a:pPr>
            <a:r>
              <a:rPr lang="ru-RU" sz="2400" dirty="0" smtClean="0"/>
              <a:t>И эти три святые слова</a:t>
            </a:r>
          </a:p>
          <a:p>
            <a:pPr marL="0" indent="0">
              <a:buNone/>
            </a:pPr>
            <a:r>
              <a:rPr lang="ru-RU" sz="2400" dirty="0" smtClean="0"/>
              <a:t>Душе ребенка отдаю.</a:t>
            </a:r>
          </a:p>
          <a:p>
            <a:pPr marL="0" indent="0">
              <a:buNone/>
            </a:pPr>
            <a:r>
              <a:rPr lang="ru-RU" sz="2400" dirty="0" smtClean="0"/>
              <a:t>Учитель я! И званье это – </a:t>
            </a:r>
          </a:p>
          <a:p>
            <a:pPr marL="0" indent="0">
              <a:buNone/>
            </a:pPr>
            <a:r>
              <a:rPr lang="ru-RU" sz="2400" dirty="0" smtClean="0"/>
              <a:t>Предназначение судьбы,</a:t>
            </a:r>
          </a:p>
          <a:p>
            <a:pPr marL="0" indent="0">
              <a:buNone/>
            </a:pPr>
            <a:r>
              <a:rPr lang="ru-RU" sz="2400" dirty="0" smtClean="0"/>
              <a:t>Великий дар, сиянье света,</a:t>
            </a:r>
          </a:p>
          <a:p>
            <a:pPr marL="0" indent="0">
              <a:buNone/>
            </a:pPr>
            <a:r>
              <a:rPr lang="ru-RU" sz="2400" dirty="0" smtClean="0"/>
              <a:t>Осуществление мечты!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7530" y="332656"/>
            <a:ext cx="4143548" cy="6313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047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908720"/>
            <a:ext cx="8445624" cy="4525963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 smtClean="0"/>
              <a:t>Педагогічний стаж 34 роки.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 smtClean="0"/>
              <a:t>За результатами атестації 2010 року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 smtClean="0"/>
              <a:t>підтверджена кваліфікаційна категорія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«Спеціаліст вищої категорії»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 smtClean="0"/>
              <a:t> та звання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i="1" dirty="0" smtClean="0"/>
              <a:t> </a:t>
            </a:r>
            <a:r>
              <a:rPr lang="uk-UA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«Вчитель-методист</a:t>
            </a:r>
            <a:r>
              <a:rPr lang="uk-UA" sz="4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uk-UA" sz="4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334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7067128" cy="1282154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Моє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педагогічне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кредо: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99592" y="2204864"/>
            <a:ext cx="7704856" cy="20196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 smtClean="0"/>
              <a:t>Многому я научилась у своих наставников,</a:t>
            </a:r>
          </a:p>
          <a:p>
            <a:pPr marL="0" indent="0">
              <a:buNone/>
            </a:pPr>
            <a:r>
              <a:rPr lang="ru-RU" sz="2800" dirty="0" smtClean="0"/>
              <a:t>Еще больше – у своих товарищей, </a:t>
            </a:r>
          </a:p>
          <a:p>
            <a:pPr marL="0" indent="0">
              <a:buNone/>
            </a:pPr>
            <a:r>
              <a:rPr lang="ru-RU" sz="2800" dirty="0" smtClean="0"/>
              <a:t>Еще более всего – у своих учеников.</a:t>
            </a:r>
          </a:p>
          <a:p>
            <a:pPr marL="0" indent="0">
              <a:buNone/>
            </a:pPr>
            <a:r>
              <a:rPr lang="ru-RU" sz="2800" dirty="0"/>
              <a:t> </a:t>
            </a:r>
            <a:r>
              <a:rPr lang="ru-RU" sz="2800" dirty="0" smtClean="0"/>
              <a:t>                                                 Талмуд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71249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706090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uk-U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Педагогічні задачі, які я ставлю перед собою протягом своєї роботи:</a:t>
            </a:r>
            <a:endParaRPr lang="uk-UA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200" y="1600200"/>
            <a:ext cx="8507288" cy="4925144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AutoNum type="arabicPeriod"/>
            </a:pPr>
            <a:r>
              <a:rPr lang="uk-UA" dirty="0" smtClean="0"/>
              <a:t>Навчити школярів буди незалежними. Чим більше ми робимо для них, тим менше вони вчаться робити для себе самостійно, бо за прислів'ям: «Голодній людині знайдіть не смажену рибу, а невід».</a:t>
            </a:r>
          </a:p>
          <a:p>
            <a:pPr marL="514350" indent="-514350">
              <a:buAutoNum type="arabicPeriod"/>
            </a:pPr>
            <a:r>
              <a:rPr lang="uk-UA" dirty="0" smtClean="0"/>
              <a:t>Необхідно надихати учнів максимально бути самими собою, підбадьорювати кожного, щоб він пишався своїми досягненнями.  </a:t>
            </a:r>
            <a:endParaRPr lang="ru-RU" dirty="0" smtClean="0"/>
          </a:p>
          <a:p>
            <a:pPr marL="514350" indent="-514350">
              <a:buAutoNum type="arabicPeriod"/>
            </a:pPr>
            <a:r>
              <a:rPr lang="uk-UA" dirty="0" smtClean="0"/>
              <a:t>Створити умови для вибору кожного з учнів власного шляху освіти, розвитку школяра згідно з його індивідуальними особливостями. </a:t>
            </a:r>
            <a:endParaRPr lang="ru-RU" dirty="0" smtClean="0"/>
          </a:p>
          <a:p>
            <a:pPr marL="514350" indent="-514350">
              <a:buAutoNum type="arabicPeriod"/>
            </a:pPr>
            <a:r>
              <a:rPr lang="uk-UA" dirty="0" smtClean="0"/>
              <a:t>Переконати учня у тому, що він є джерелом можливостей, змусити його повірити у себе, у свої сили, надати можливість отримувати задоволення та радість від праці. </a:t>
            </a:r>
            <a:endParaRPr lang="ru-RU" dirty="0" smtClean="0"/>
          </a:p>
          <a:p>
            <a:pPr marL="514350" indent="-514350">
              <a:buAutoNum type="arabicPeriod"/>
            </a:pPr>
            <a:r>
              <a:rPr lang="uk-UA" dirty="0" smtClean="0"/>
              <a:t>Моє завдання протягом роботи-довести відносини учня з математикою до щасливого кінця.</a:t>
            </a:r>
          </a:p>
          <a:p>
            <a:pPr marL="514350" indent="-514350">
              <a:buAutoNum type="arabicPeriod"/>
            </a:pPr>
            <a:r>
              <a:rPr lang="uk-UA" dirty="0" smtClean="0"/>
              <a:t>Підготувати випускників шкіл, які мають глибокі знання, широкий кругозір та вміння зорієнтуватися у житті на самостійне працевлаштування.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8242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29208" y="260648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 п</a:t>
            </a:r>
            <a:r>
              <a:rPr lang="uk-UA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овинен</a:t>
            </a:r>
            <a: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вірити, що усі діти талановиті та успішні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Kate\Desktop\дет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2816"/>
            <a:ext cx="6768752" cy="450122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09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476672"/>
            <a:ext cx="8352928" cy="57214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4000" dirty="0" smtClean="0"/>
              <a:t>На уроках використовую прийоми та методи розвиваючого навчання, які не залишають байдужими жодного учня на уроці, втягуючи дітей у пізнавальну діяльність, змушую їх думати, аналізувати, робити самостійні висновки.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xmlns="" val="180309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692696"/>
            <a:ext cx="8229600" cy="48245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4000" dirty="0" smtClean="0"/>
              <a:t>Протягом підготовки до уроку формую особистий стиль викладання предмета, спираючись на впровадження сучасних розвиваючих активних та інтерактивних педагогічних технологій.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xmlns="" val="286775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0</TotalTime>
  <Words>617</Words>
  <Application>Microsoft Office PowerPoint</Application>
  <PresentationFormat>Экран (4:3)</PresentationFormat>
  <Paragraphs>67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Воздушный поток</vt:lpstr>
      <vt:lpstr>ВЫ НИЧЕМУ НЕ МОЖЕТЕ НАУЧИТЬ ЧЕЛОВЕКА. ВЫ МОЖЕТЕ ТОЛЬКО ПОМОЧЬ ЕМУ  ОТКРЫТЬ ЭТО В СЕБЕ                                ГАЛИЛЕО ГАЛИЛЕЙ</vt:lpstr>
      <vt:lpstr>Слайд 2</vt:lpstr>
      <vt:lpstr>Слайд 3</vt:lpstr>
      <vt:lpstr>Слайд 4</vt:lpstr>
      <vt:lpstr>Моє педагогічне кредо:</vt:lpstr>
      <vt:lpstr>Педагогічні задачі, які я ставлю перед собою протягом своєї роботи:</vt:lpstr>
      <vt:lpstr>Слайд 7</vt:lpstr>
      <vt:lpstr>Слайд 8</vt:lpstr>
      <vt:lpstr>Слайд 9</vt:lpstr>
      <vt:lpstr>Методичні розробки, які зібрані для роботи:</vt:lpstr>
      <vt:lpstr>Науково-методична діяльність вчителя:</vt:lpstr>
      <vt:lpstr>Використання інформаційно-комунікаційних технологій в навчальному процесі потребує самоосвіти:</vt:lpstr>
      <vt:lpstr>До чергової атестації, маю такі публікації:</vt:lpstr>
      <vt:lpstr>Слайд 14</vt:lpstr>
      <vt:lpstr>Слайд 15</vt:lpstr>
      <vt:lpstr>Відкрито свої персональні сайти:</vt:lpstr>
      <vt:lpstr>Муріна Т. І. - завідувач кабінету математики №30</vt:lpstr>
      <vt:lpstr>Слайд 18</vt:lpstr>
      <vt:lpstr>Слайд 19</vt:lpstr>
      <vt:lpstr>Маю такі подяки:</vt:lpstr>
      <vt:lpstr>Слайд 21</vt:lpstr>
      <vt:lpstr>Досягнення моїх учнів:</vt:lpstr>
      <vt:lpstr>Використовую у своїй роботі достатньо нетрадиційні типи уроків: уроки-мандрівки, заліки, семінари, уроки перевірки знань, урок-проект, урок-презентація та ін.</vt:lpstr>
      <vt:lpstr>Керівник шкільного методичного об’єднання вчителів математики та інформатики.</vt:lpstr>
      <vt:lpstr>Слайд 25</vt:lpstr>
      <vt:lpstr>Свою роботу, як класного керівника виконую за такими принципами:  -головне-не виховувати дітей, а жити з ними у спільній діяльності. –пам'ятай: сили та час, витраченні на насичене життя класу, ніколи не будуть марними.  – діти в класі-твоє відображення-вдосконялюй себе.</vt:lpstr>
      <vt:lpstr>За роки роботи Муріна Т.І. в ЗСШ№2 виховала 247 випускників, серед яких:</vt:lpstr>
      <vt:lpstr>«Усі ми родом з дитинства»                Антуан де Сент-Екзюпері</vt:lpstr>
      <vt:lpstr>Слайд 29</vt:lpstr>
      <vt:lpstr>Моє хобі </vt:lpstr>
      <vt:lpstr>Слайд 31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 НИЧЕМУ НЕ МОЖЕТЕ НАУЧИТЬ ЧЕЛОВЕКА ВЫ МОЖЕТЕ ТОЛЬКО ПОМОЧЬ ЕМУ  ОТКРЫТЬ ЭТО В СЕБЕ                                ГАЛИЛЕО ГАЛИЛЕЙ</dc:title>
  <dc:creator>Kate</dc:creator>
  <cp:lastModifiedBy>RePack by SPecialiST</cp:lastModifiedBy>
  <cp:revision>85</cp:revision>
  <dcterms:created xsi:type="dcterms:W3CDTF">2013-02-15T11:43:02Z</dcterms:created>
  <dcterms:modified xsi:type="dcterms:W3CDTF">2015-02-19T08:12:41Z</dcterms:modified>
</cp:coreProperties>
</file>