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0" r:id="rId2"/>
    <p:sldId id="256" r:id="rId3"/>
    <p:sldId id="257" r:id="rId4"/>
    <p:sldId id="258" r:id="rId5"/>
    <p:sldId id="259" r:id="rId6"/>
    <p:sldId id="261" r:id="rId7"/>
    <p:sldId id="270" r:id="rId8"/>
    <p:sldId id="262" r:id="rId9"/>
    <p:sldId id="274" r:id="rId10"/>
    <p:sldId id="263" r:id="rId11"/>
    <p:sldId id="289" r:id="rId12"/>
    <p:sldId id="264" r:id="rId13"/>
    <p:sldId id="265" r:id="rId14"/>
    <p:sldId id="266" r:id="rId15"/>
    <p:sldId id="276" r:id="rId16"/>
    <p:sldId id="267" r:id="rId17"/>
    <p:sldId id="277" r:id="rId18"/>
    <p:sldId id="268" r:id="rId19"/>
    <p:sldId id="275" r:id="rId20"/>
    <p:sldId id="269" r:id="rId21"/>
    <p:sldId id="279" r:id="rId22"/>
    <p:sldId id="271" r:id="rId23"/>
    <p:sldId id="278" r:id="rId24"/>
    <p:sldId id="272" r:id="rId25"/>
    <p:sldId id="288" r:id="rId26"/>
    <p:sldId id="281" r:id="rId27"/>
    <p:sldId id="287" r:id="rId28"/>
    <p:sldId id="283" r:id="rId29"/>
    <p:sldId id="285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4FF9"/>
    <a:srgbClr val="0080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66" d="100"/>
          <a:sy n="66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92"/>
    </p:cViewPr>
  </p:sorter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C96DBC-CD82-4C9D-924D-52ACAC2D267C}" type="doc">
      <dgm:prSet loTypeId="urn:diagrams.loki3.com/VaryingWidthList+Icon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32FDFDD-2BE6-4467-AD06-B7D4D3BCE8B9}">
      <dgm:prSet phldrT="[Текст]"/>
      <dgm:spPr/>
      <dgm:t>
        <a:bodyPr/>
        <a:lstStyle/>
        <a:p>
          <a:pPr algn="l"/>
          <a:r>
            <a:rPr lang="uk-UA" dirty="0" smtClean="0">
              <a:latin typeface="Times New Roman" pitchFamily="18" charset="0"/>
              <a:cs typeface="Times New Roman" pitchFamily="18" charset="0"/>
            </a:rPr>
            <a:t>Сьогодні йтиме мова про…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B145771-FE1B-42B3-8A9C-1B9CC6D46E2D}" type="parTrans" cxnId="{E0704989-C8C4-4421-9FA9-BD3D3F38513C}">
      <dgm:prSet/>
      <dgm:spPr/>
      <dgm:t>
        <a:bodyPr/>
        <a:lstStyle/>
        <a:p>
          <a:endParaRPr lang="ru-RU"/>
        </a:p>
      </dgm:t>
    </dgm:pt>
    <dgm:pt modelId="{1753C4DA-5EF9-4812-85DF-8C2F9CCBA65F}" type="sibTrans" cxnId="{E0704989-C8C4-4421-9FA9-BD3D3F38513C}">
      <dgm:prSet/>
      <dgm:spPr/>
      <dgm:t>
        <a:bodyPr/>
        <a:lstStyle/>
        <a:p>
          <a:endParaRPr lang="ru-RU"/>
        </a:p>
      </dgm:t>
    </dgm:pt>
    <dgm:pt modelId="{F36E3231-1036-450C-9C5F-72AD99B1EC2C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Я вважаю, що на уроці ми навчимося…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0874CB0-3A04-4B1D-A11B-3C1B30A62179}" type="parTrans" cxnId="{C72F3C88-97B6-46D1-90A3-E8F38D3A6C85}">
      <dgm:prSet/>
      <dgm:spPr/>
      <dgm:t>
        <a:bodyPr/>
        <a:lstStyle/>
        <a:p>
          <a:endParaRPr lang="ru-RU"/>
        </a:p>
      </dgm:t>
    </dgm:pt>
    <dgm:pt modelId="{685E88E9-731D-4732-9327-BF9376B379F5}" type="sibTrans" cxnId="{C72F3C88-97B6-46D1-90A3-E8F38D3A6C85}">
      <dgm:prSet/>
      <dgm:spPr/>
      <dgm:t>
        <a:bodyPr/>
        <a:lstStyle/>
        <a:p>
          <a:endParaRPr lang="ru-RU"/>
        </a:p>
      </dgm:t>
    </dgm:pt>
    <dgm:pt modelId="{B2B31B0D-3A91-4C2A-9388-C8723C876DB4}">
      <dgm:prSet phldrT="[Текст]"/>
      <dgm:spPr/>
      <dgm:t>
        <a:bodyPr/>
        <a:lstStyle/>
        <a:p>
          <a:pPr algn="l"/>
          <a:r>
            <a:rPr lang="uk-UA" dirty="0" smtClean="0">
              <a:latin typeface="Times New Roman" pitchFamily="18" charset="0"/>
              <a:cs typeface="Times New Roman" pitchFamily="18" charset="0"/>
            </a:rPr>
            <a:t>Будемо розвивати…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9147D08-F72B-4B02-A0D3-BF615AFD71BC}" type="parTrans" cxnId="{843C0FED-4B2C-40AC-B8E8-BC4142877C4C}">
      <dgm:prSet/>
      <dgm:spPr/>
      <dgm:t>
        <a:bodyPr/>
        <a:lstStyle/>
        <a:p>
          <a:endParaRPr lang="ru-RU"/>
        </a:p>
      </dgm:t>
    </dgm:pt>
    <dgm:pt modelId="{C364F7E4-81C8-4769-B9D1-4AED170DC823}" type="sibTrans" cxnId="{843C0FED-4B2C-40AC-B8E8-BC4142877C4C}">
      <dgm:prSet/>
      <dgm:spPr/>
      <dgm:t>
        <a:bodyPr/>
        <a:lstStyle/>
        <a:p>
          <a:endParaRPr lang="ru-RU"/>
        </a:p>
      </dgm:t>
    </dgm:pt>
    <dgm:pt modelId="{7E8B9EFD-B8A9-4900-AC7C-6A3E006B77A9}" type="pres">
      <dgm:prSet presAssocID="{54C96DBC-CD82-4C9D-924D-52ACAC2D267C}" presName="Name0" presStyleCnt="0">
        <dgm:presLayoutVars>
          <dgm:resizeHandles/>
        </dgm:presLayoutVars>
      </dgm:prSet>
      <dgm:spPr/>
      <dgm:t>
        <a:bodyPr/>
        <a:lstStyle/>
        <a:p>
          <a:endParaRPr lang="ru-RU"/>
        </a:p>
      </dgm:t>
    </dgm:pt>
    <dgm:pt modelId="{E36FE99C-E33F-41D3-B5AB-CD1C77D90618}" type="pres">
      <dgm:prSet presAssocID="{232FDFDD-2BE6-4467-AD06-B7D4D3BCE8B9}" presName="text" presStyleLbl="node1" presStyleIdx="0" presStyleCnt="3" custScaleX="1966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4B160-C557-44B4-9CA3-FF033F635030}" type="pres">
      <dgm:prSet presAssocID="{1753C4DA-5EF9-4812-85DF-8C2F9CCBA65F}" presName="space" presStyleCnt="0"/>
      <dgm:spPr/>
    </dgm:pt>
    <dgm:pt modelId="{26D3C763-B1C6-4A69-ABE1-2ADB8AC4680D}" type="pres">
      <dgm:prSet presAssocID="{F36E3231-1036-450C-9C5F-72AD99B1EC2C}" presName="text" presStyleLbl="node1" presStyleIdx="1" presStyleCnt="3" custScaleX="143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2F7713-542E-42F3-867A-04722241328D}" type="pres">
      <dgm:prSet presAssocID="{685E88E9-731D-4732-9327-BF9376B379F5}" presName="space" presStyleCnt="0"/>
      <dgm:spPr/>
    </dgm:pt>
    <dgm:pt modelId="{25EFAF9A-17F7-4CC8-9CB3-4CF6C965E9F8}" type="pres">
      <dgm:prSet presAssocID="{B2B31B0D-3A91-4C2A-9388-C8723C876DB4}" presName="text" presStyleLbl="node1" presStyleIdx="2" presStyleCnt="3" custScaleX="2502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2F3C88-97B6-46D1-90A3-E8F38D3A6C85}" srcId="{54C96DBC-CD82-4C9D-924D-52ACAC2D267C}" destId="{F36E3231-1036-450C-9C5F-72AD99B1EC2C}" srcOrd="1" destOrd="0" parTransId="{30874CB0-3A04-4B1D-A11B-3C1B30A62179}" sibTransId="{685E88E9-731D-4732-9327-BF9376B379F5}"/>
    <dgm:cxn modelId="{E0704989-C8C4-4421-9FA9-BD3D3F38513C}" srcId="{54C96DBC-CD82-4C9D-924D-52ACAC2D267C}" destId="{232FDFDD-2BE6-4467-AD06-B7D4D3BCE8B9}" srcOrd="0" destOrd="0" parTransId="{8B145771-FE1B-42B3-8A9C-1B9CC6D46E2D}" sibTransId="{1753C4DA-5EF9-4812-85DF-8C2F9CCBA65F}"/>
    <dgm:cxn modelId="{843C0FED-4B2C-40AC-B8E8-BC4142877C4C}" srcId="{54C96DBC-CD82-4C9D-924D-52ACAC2D267C}" destId="{B2B31B0D-3A91-4C2A-9388-C8723C876DB4}" srcOrd="2" destOrd="0" parTransId="{09147D08-F72B-4B02-A0D3-BF615AFD71BC}" sibTransId="{C364F7E4-81C8-4769-B9D1-4AED170DC823}"/>
    <dgm:cxn modelId="{20F47491-8FF9-4316-800A-0E3E0693F58A}" type="presOf" srcId="{232FDFDD-2BE6-4467-AD06-B7D4D3BCE8B9}" destId="{E36FE99C-E33F-41D3-B5AB-CD1C77D90618}" srcOrd="0" destOrd="0" presId="urn:diagrams.loki3.com/VaryingWidthList+Icon"/>
    <dgm:cxn modelId="{2DAC460D-6510-475F-8131-A78619CB4025}" type="presOf" srcId="{54C96DBC-CD82-4C9D-924D-52ACAC2D267C}" destId="{7E8B9EFD-B8A9-4900-AC7C-6A3E006B77A9}" srcOrd="0" destOrd="0" presId="urn:diagrams.loki3.com/VaryingWidthList+Icon"/>
    <dgm:cxn modelId="{93823253-915E-4C64-84DA-6C9ED81D8AF5}" type="presOf" srcId="{F36E3231-1036-450C-9C5F-72AD99B1EC2C}" destId="{26D3C763-B1C6-4A69-ABE1-2ADB8AC4680D}" srcOrd="0" destOrd="0" presId="urn:diagrams.loki3.com/VaryingWidthList+Icon"/>
    <dgm:cxn modelId="{53FD92E0-CB74-467D-8898-D799AEAC9D2B}" type="presOf" srcId="{B2B31B0D-3A91-4C2A-9388-C8723C876DB4}" destId="{25EFAF9A-17F7-4CC8-9CB3-4CF6C965E9F8}" srcOrd="0" destOrd="0" presId="urn:diagrams.loki3.com/VaryingWidthList+Icon"/>
    <dgm:cxn modelId="{4D7EAC2A-DE93-466E-AB3A-3DE5E366C28C}" type="presParOf" srcId="{7E8B9EFD-B8A9-4900-AC7C-6A3E006B77A9}" destId="{E36FE99C-E33F-41D3-B5AB-CD1C77D90618}" srcOrd="0" destOrd="0" presId="urn:diagrams.loki3.com/VaryingWidthList+Icon"/>
    <dgm:cxn modelId="{15F2A0EF-0F03-4298-8596-67E60D6CEC71}" type="presParOf" srcId="{7E8B9EFD-B8A9-4900-AC7C-6A3E006B77A9}" destId="{4474B160-C557-44B4-9CA3-FF033F635030}" srcOrd="1" destOrd="0" presId="urn:diagrams.loki3.com/VaryingWidthList+Icon"/>
    <dgm:cxn modelId="{4060AE18-E25D-48D8-A93D-8E397B6AFEB3}" type="presParOf" srcId="{7E8B9EFD-B8A9-4900-AC7C-6A3E006B77A9}" destId="{26D3C763-B1C6-4A69-ABE1-2ADB8AC4680D}" srcOrd="2" destOrd="0" presId="urn:diagrams.loki3.com/VaryingWidthList+Icon"/>
    <dgm:cxn modelId="{37B6D386-F714-4200-AAFF-EC0318B2BAD1}" type="presParOf" srcId="{7E8B9EFD-B8A9-4900-AC7C-6A3E006B77A9}" destId="{152F7713-542E-42F3-867A-04722241328D}" srcOrd="3" destOrd="0" presId="urn:diagrams.loki3.com/VaryingWidthList+Icon"/>
    <dgm:cxn modelId="{D16FD521-963B-4FA8-BCA0-744D2785C780}" type="presParOf" srcId="{7E8B9EFD-B8A9-4900-AC7C-6A3E006B77A9}" destId="{25EFAF9A-17F7-4CC8-9CB3-4CF6C965E9F8}" srcOrd="4" destOrd="0" presId="urn:diagrams.loki3.com/VaryingWidthLis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6FE99C-E33F-41D3-B5AB-CD1C77D90618}">
      <dsp:nvSpPr>
        <dsp:cNvPr id="0" name=""/>
        <dsp:cNvSpPr/>
      </dsp:nvSpPr>
      <dsp:spPr>
        <a:xfrm>
          <a:off x="0" y="1476"/>
          <a:ext cx="7057354" cy="97463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latin typeface="Times New Roman" pitchFamily="18" charset="0"/>
              <a:cs typeface="Times New Roman" pitchFamily="18" charset="0"/>
            </a:rPr>
            <a:t>Сьогодні йтиме мова про… 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476"/>
        <a:ext cx="7057354" cy="974639"/>
      </dsp:txXfrm>
    </dsp:sp>
    <dsp:sp modelId="{26D3C763-B1C6-4A69-ABE1-2ADB8AC4680D}">
      <dsp:nvSpPr>
        <dsp:cNvPr id="0" name=""/>
        <dsp:cNvSpPr/>
      </dsp:nvSpPr>
      <dsp:spPr>
        <a:xfrm>
          <a:off x="0" y="1024848"/>
          <a:ext cx="7057354" cy="974639"/>
        </a:xfrm>
        <a:prstGeom prst="rect">
          <a:avLst/>
        </a:prstGeom>
        <a:gradFill rotWithShape="0">
          <a:gsLst>
            <a:gs pos="0">
              <a:schemeClr val="accent5">
                <a:hueOff val="1228607"/>
                <a:satOff val="-26981"/>
                <a:lumOff val="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228607"/>
                <a:satOff val="-26981"/>
                <a:lumOff val="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228607"/>
                <a:satOff val="-26981"/>
                <a:lumOff val="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latin typeface="Times New Roman" pitchFamily="18" charset="0"/>
              <a:cs typeface="Times New Roman" pitchFamily="18" charset="0"/>
            </a:rPr>
            <a:t>Я вважаю, що на уроці ми навчимося…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024848"/>
        <a:ext cx="7057354" cy="974639"/>
      </dsp:txXfrm>
    </dsp:sp>
    <dsp:sp modelId="{25EFAF9A-17F7-4CC8-9CB3-4CF6C965E9F8}">
      <dsp:nvSpPr>
        <dsp:cNvPr id="0" name=""/>
        <dsp:cNvSpPr/>
      </dsp:nvSpPr>
      <dsp:spPr>
        <a:xfrm>
          <a:off x="0" y="2048219"/>
          <a:ext cx="7057354" cy="974639"/>
        </a:xfrm>
        <a:prstGeom prst="rect">
          <a:avLst/>
        </a:prstGeom>
        <a:gradFill rotWithShape="0">
          <a:gsLst>
            <a:gs pos="0">
              <a:schemeClr val="accent5">
                <a:hueOff val="2457214"/>
                <a:satOff val="-53963"/>
                <a:lumOff val="13725"/>
                <a:alphaOff val="0"/>
                <a:shade val="51000"/>
                <a:satMod val="130000"/>
              </a:schemeClr>
            </a:gs>
            <a:gs pos="80000">
              <a:schemeClr val="accent5">
                <a:hueOff val="2457214"/>
                <a:satOff val="-53963"/>
                <a:lumOff val="13725"/>
                <a:alphaOff val="0"/>
                <a:shade val="93000"/>
                <a:satMod val="130000"/>
              </a:schemeClr>
            </a:gs>
            <a:gs pos="100000">
              <a:schemeClr val="accent5">
                <a:hueOff val="2457214"/>
                <a:satOff val="-53963"/>
                <a:lumOff val="137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latin typeface="Times New Roman" pitchFamily="18" charset="0"/>
              <a:cs typeface="Times New Roman" pitchFamily="18" charset="0"/>
            </a:rPr>
            <a:t>Будемо розвивати…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048219"/>
        <a:ext cx="7057354" cy="974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VaryingWidthList+Icon">
  <dgm:title val="Список переменной ширины"/>
  <dgm:desc val="Служит для акцентирования внимания на элементах различной ширины. Хорошо подходит для размещения большого количества текста уровня 1. Ширина каждой фигуры определяется независимо с учетом количества текста в ней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36571-6921-4520-9F99-1CACFF864365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D1E71-26AA-43D6-8EEF-19171E01D6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195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D1E71-26AA-43D6-8EEF-19171E01D69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716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rgbClr val="00B0F0"/>
            </a:gs>
            <a:gs pos="53000">
              <a:srgbClr val="FFFF00"/>
            </a:gs>
            <a:gs pos="97000">
              <a:srgbClr val="00800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8075" y="120103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Розробка уроку з української літератури в 9 класі «</a:t>
            </a:r>
            <a:r>
              <a:rPr lang="uk-UA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І. П. Котляревський «Наталка Полтавка». Наталка – уособлення кращих рис української 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дівчини»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0" y="-35318"/>
            <a:ext cx="683568" cy="7029400"/>
            <a:chOff x="28956" y="30560"/>
            <a:chExt cx="2094772" cy="6850601"/>
          </a:xfrm>
        </p:grpSpPr>
        <p:pic>
          <p:nvPicPr>
            <p:cNvPr id="5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309285"/>
              <a:ext cx="2094772" cy="3571876"/>
            </a:xfrm>
            <a:prstGeom prst="rect">
              <a:avLst/>
            </a:prstGeom>
            <a:noFill/>
          </p:spPr>
        </p:pic>
        <p:pic>
          <p:nvPicPr>
            <p:cNvPr id="6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0560"/>
              <a:ext cx="2094772" cy="3571876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784" y="0"/>
            <a:ext cx="8910735" cy="1143000"/>
          </a:xfrm>
        </p:spPr>
        <p:txBody>
          <a:bodyPr>
            <a:no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Ємільчинська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гімназія </a:t>
            </a:r>
            <a:r>
              <a:rPr lang="uk-UA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Ємільчинської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районної ради  Житомирської області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Картинки по запросу книжка наталка полтав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49" y="3048014"/>
            <a:ext cx="3955149" cy="29176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87824" y="5712267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err="1" smtClean="0">
                <a:solidFill>
                  <a:srgbClr val="C00000"/>
                </a:solidFill>
              </a:rPr>
              <a:t>Ємільчине</a:t>
            </a:r>
            <a:r>
              <a:rPr lang="uk-UA" sz="2400" b="1" dirty="0" smtClean="0">
                <a:solidFill>
                  <a:srgbClr val="C00000"/>
                </a:solidFill>
              </a:rPr>
              <a:t> - 2017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4088" y="3364299"/>
            <a:ext cx="35283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Вчитель української мови й літератури </a:t>
            </a:r>
          </a:p>
          <a:p>
            <a:pPr algn="ctr"/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Мельник Людмила Петрівна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717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428604"/>
            <a:ext cx="7358114" cy="5929354"/>
          </a:xfrm>
        </p:spPr>
        <p:txBody>
          <a:bodyPr>
            <a:normAutofit fontScale="92500" lnSpcReduction="10000"/>
          </a:bodyPr>
          <a:lstStyle/>
          <a:p>
            <a:r>
              <a:rPr lang="uk-UA" sz="43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Цитатний зоровий диктант з кодуванням  «Упізнай героя»</a:t>
            </a:r>
          </a:p>
          <a:p>
            <a:endParaRPr lang="uk-UA" sz="3000" b="1" i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1 - Петро</a:t>
            </a:r>
          </a:p>
          <a:p>
            <a:pPr algn="l"/>
            <a:r>
              <a:rPr lang="uk-UA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2 - </a:t>
            </a:r>
            <a:r>
              <a:rPr lang="uk-UA" sz="4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Возний</a:t>
            </a:r>
            <a:r>
              <a:rPr lang="uk-UA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uk-UA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3 - Наталка</a:t>
            </a:r>
          </a:p>
          <a:p>
            <a:pPr algn="l"/>
            <a:r>
              <a:rPr lang="uk-UA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4 - Микола </a:t>
            </a:r>
          </a:p>
          <a:p>
            <a:pPr algn="l"/>
            <a:r>
              <a:rPr lang="uk-UA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5 - Виборний </a:t>
            </a:r>
          </a:p>
          <a:p>
            <a:pPr algn="l"/>
            <a:r>
              <a:rPr lang="uk-UA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– </a:t>
            </a:r>
            <a:r>
              <a:rPr lang="uk-UA" sz="4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Терпелиха</a:t>
            </a:r>
            <a:r>
              <a:rPr lang="uk-UA" sz="2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08520" y="-3733"/>
            <a:ext cx="1656184" cy="7033133"/>
            <a:chOff x="-108520" y="-3733"/>
            <a:chExt cx="2203292" cy="6861733"/>
          </a:xfrm>
        </p:grpSpPr>
        <p:pic>
          <p:nvPicPr>
            <p:cNvPr id="1032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286124"/>
              <a:ext cx="2094772" cy="3571876"/>
            </a:xfrm>
            <a:prstGeom prst="rect">
              <a:avLst/>
            </a:prstGeom>
            <a:noFill/>
          </p:spPr>
        </p:pic>
        <p:pic>
          <p:nvPicPr>
            <p:cNvPr id="28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08520" y="-3733"/>
              <a:ext cx="2094772" cy="357187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19687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0615" y="10826"/>
            <a:ext cx="7713385" cy="6858000"/>
          </a:xfrm>
        </p:spPr>
        <p:txBody>
          <a:bodyPr>
            <a:normAutofit fontScale="92500"/>
          </a:bodyPr>
          <a:lstStyle/>
          <a:p>
            <a:r>
              <a:rPr lang="uk-UA" sz="36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Цитатний зоровий диктант з кодуванням  «Упізнай героя»</a:t>
            </a:r>
          </a:p>
          <a:p>
            <a:pPr algn="l"/>
            <a:r>
              <a:rPr lang="uk-UA" sz="2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 кого говорить Наталка: «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бідним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любив мене – і за те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потерпів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мусив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мене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оставити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 я тебе любила і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тепер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люблю»?  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«Один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живу на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билинка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полі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 сирота – без роду, без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племені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без талану і без приюту». 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.«Не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багата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я і проста, но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чесного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роду, / Не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стижуся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прясти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шити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носити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воду». 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3 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«…Живу я хоть не так, як люди, а хоть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побіля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людей,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ко­пійка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волочиться і про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чорний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день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іміється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2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2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26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6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2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характеризує</a:t>
            </a:r>
            <a:r>
              <a:rPr lang="ru-RU" sz="2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Виборного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Чоловік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добрий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так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біда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хитрий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лисиця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і на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сторони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мотається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де не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посій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там і уродиться…»? </a:t>
            </a: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-108520" y="-3733"/>
            <a:ext cx="1656184" cy="7033133"/>
            <a:chOff x="-108520" y="-3733"/>
            <a:chExt cx="2203292" cy="6861733"/>
          </a:xfrm>
        </p:grpSpPr>
        <p:pic>
          <p:nvPicPr>
            <p:cNvPr id="1032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286124"/>
              <a:ext cx="2094772" cy="3571876"/>
            </a:xfrm>
            <a:prstGeom prst="rect">
              <a:avLst/>
            </a:prstGeom>
            <a:noFill/>
          </p:spPr>
        </p:pic>
        <p:pic>
          <p:nvPicPr>
            <p:cNvPr id="28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08520" y="-3733"/>
              <a:ext cx="2094772" cy="357187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196878955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6091" y="0"/>
            <a:ext cx="7570405" cy="68580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 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Дійова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особа, яка так 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висловлює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думку про Наталку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«Золото не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дівка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 Наградив Бог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Терпилиху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дочкою…».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  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кого 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звернулась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Наталка і словами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«Я покорюсь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вашій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волі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для вас за первого жениха, вам угодного,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піду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замуж, перенесу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горе… не буду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ніколи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плакати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 Кого 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мав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увазі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Виборний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зазначаючи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«Ради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пройдисвіта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ланця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де в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острозі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сидить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умер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москалі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завербувався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!..»?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висловив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думку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Бідність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багатство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єсть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божа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воля, з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милим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ділити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єсть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щаслива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доля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»?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 себе говорить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Противні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мні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статут і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розділи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/ 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Позови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копи страх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надоїли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/ Несносен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мні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синкліт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весь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бумажний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/ Противен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тож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чин мой </a:t>
            </a:r>
            <a:r>
              <a:rPr lang="ru-RU" sz="2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преважний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»?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11.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говорить про Наталку: 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«Ай Наталка! Ай Полтавка! От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дівка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на краю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пропасті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здригнулась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но і другого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піддержує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»?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 себе говорить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«Нема у мене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кола, </a:t>
            </a:r>
            <a:r>
              <a:rPr lang="ru-RU" sz="2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двора: весь 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тут</a:t>
            </a:r>
            <a:r>
              <a:rPr lang="ru-RU" sz="2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»?</a:t>
            </a:r>
            <a:r>
              <a:rPr lang="ru-RU" sz="2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i="1" dirty="0">
              <a:solidFill>
                <a:schemeClr val="bg1"/>
              </a:solidFill>
            </a:endParaRPr>
          </a:p>
          <a:p>
            <a:pPr algn="l"/>
            <a:endParaRPr lang="ru-RU" sz="24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08520" y="-3733"/>
            <a:ext cx="1656184" cy="6961125"/>
            <a:chOff x="-108520" y="-3733"/>
            <a:chExt cx="2203292" cy="6861733"/>
          </a:xfrm>
        </p:grpSpPr>
        <p:pic>
          <p:nvPicPr>
            <p:cNvPr id="1032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286124"/>
              <a:ext cx="2094772" cy="3571876"/>
            </a:xfrm>
            <a:prstGeom prst="rect">
              <a:avLst/>
            </a:prstGeom>
            <a:noFill/>
          </p:spPr>
        </p:pic>
        <p:pic>
          <p:nvPicPr>
            <p:cNvPr id="28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08520" y="-3733"/>
              <a:ext cx="2094772" cy="357187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58060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14291"/>
            <a:ext cx="7272808" cy="694430"/>
          </a:xfrm>
        </p:spPr>
        <p:txBody>
          <a:bodyPr>
            <a:noAutofit/>
          </a:bodyPr>
          <a:lstStyle/>
          <a:p>
            <a:r>
              <a:rPr lang="uk-UA" sz="5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Відповіді: 143245613241</a:t>
            </a:r>
            <a:endParaRPr lang="ru-RU" sz="5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sp>
        <p:nvSpPr>
          <p:cNvPr id="41" name="Содержимое 40"/>
          <p:cNvSpPr>
            <a:spLocks noGrp="1"/>
          </p:cNvSpPr>
          <p:nvPr>
            <p:ph idx="1"/>
          </p:nvPr>
        </p:nvSpPr>
        <p:spPr>
          <a:xfrm>
            <a:off x="457200" y="1107278"/>
            <a:ext cx="6995120" cy="5429264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91749"/>
            <a:ext cx="2592288" cy="3044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5" y="974954"/>
            <a:ext cx="3111296" cy="22808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408" y="3453128"/>
            <a:ext cx="1993279" cy="3040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971" y="3414508"/>
            <a:ext cx="1942841" cy="3117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971" y="974954"/>
            <a:ext cx="4772769" cy="2204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72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sp>
        <p:nvSpPr>
          <p:cNvPr id="41" name="Содержимое 40"/>
          <p:cNvSpPr>
            <a:spLocks noGrp="1"/>
          </p:cNvSpPr>
          <p:nvPr>
            <p:ph idx="1"/>
          </p:nvPr>
        </p:nvSpPr>
        <p:spPr>
          <a:xfrm>
            <a:off x="0" y="188640"/>
            <a:ext cx="7452320" cy="6645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k-UA" sz="4400" b="1" dirty="0" err="1" smtClean="0">
                <a:solidFill>
                  <a:srgbClr val="574FF9"/>
                </a:solidFill>
                <a:latin typeface="Times New Roman" pitchFamily="18" charset="0"/>
                <a:cs typeface="Times New Roman" pitchFamily="18" charset="0"/>
              </a:rPr>
              <a:t>Возний</a:t>
            </a:r>
            <a:r>
              <a:rPr lang="uk-UA" sz="4400" b="1" dirty="0" smtClean="0">
                <a:solidFill>
                  <a:srgbClr val="574FF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4400" b="1" dirty="0">
              <a:solidFill>
                <a:srgbClr val="574FF9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4400" b="1" dirty="0" err="1" smtClean="0">
                <a:solidFill>
                  <a:srgbClr val="574FF9"/>
                </a:solidFill>
                <a:latin typeface="Times New Roman" pitchFamily="18" charset="0"/>
                <a:cs typeface="Times New Roman" pitchFamily="18" charset="0"/>
              </a:rPr>
              <a:t>Тетерваковський</a:t>
            </a:r>
            <a:endParaRPr lang="ru-RU" sz="4400" b="1" dirty="0">
              <a:solidFill>
                <a:srgbClr val="574FF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15308"/>
            <a:ext cx="4522020" cy="33127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509" y="3789040"/>
            <a:ext cx="6044491" cy="3068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56566"/>
            <a:ext cx="2808312" cy="3577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38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sp>
        <p:nvSpPr>
          <p:cNvPr id="41" name="Содержимое 40"/>
          <p:cNvSpPr>
            <a:spLocks noGrp="1"/>
          </p:cNvSpPr>
          <p:nvPr>
            <p:ph idx="1"/>
          </p:nvPr>
        </p:nvSpPr>
        <p:spPr>
          <a:xfrm>
            <a:off x="107504" y="116632"/>
            <a:ext cx="7560840" cy="6741368"/>
          </a:xfrm>
        </p:spPr>
        <p:txBody>
          <a:bodyPr>
            <a:normAutofit/>
          </a:bodyPr>
          <a:lstStyle/>
          <a:p>
            <a:pPr fontAlgn="base"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«…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хороша, хороша і уже в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такім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возрасті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…».</a:t>
            </a:r>
          </a:p>
          <a:p>
            <a:pPr fontAlgn="base">
              <a:buFont typeface="Wingdings" pitchFamily="2" charset="2"/>
              <a:buChar char="v"/>
            </a:pP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«Наталка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неблагорозумна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любить такого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чоловіка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которго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теє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-то як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можеть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бить, і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кістки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погнили.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Лучче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синиця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жмені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як журавель в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небі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…».</a:t>
            </a:r>
          </a:p>
          <a:p>
            <a:pPr marL="0" indent="0" fontAlgn="base">
              <a:buNone/>
            </a:pP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«..Наталки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ясний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…Утробу всю потряс…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Безмірно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ах! люблю ту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дівицю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как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жадний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волк младую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ягницю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…».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615349"/>
            <a:ext cx="1691680" cy="2209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2703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45764"/>
            <a:ext cx="6912768" cy="6480720"/>
          </a:xfrm>
        </p:spPr>
        <p:txBody>
          <a:bodyPr>
            <a:normAutofit/>
          </a:bodyPr>
          <a:lstStyle/>
          <a:p>
            <a:pPr algn="l"/>
            <a:r>
              <a:rPr lang="uk-UA" sz="5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Виборний </a:t>
            </a:r>
            <a:r>
              <a:rPr lang="uk-UA" sz="54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Макогоненко</a:t>
            </a:r>
            <a:endParaRPr lang="ru-RU" sz="54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4"/>
            <a:ext cx="2094772" cy="3571876"/>
          </a:xfrm>
          <a:prstGeom prst="rect">
            <a:avLst/>
          </a:prstGeom>
          <a:noFill/>
        </p:spPr>
      </p:pic>
      <p:pic>
        <p:nvPicPr>
          <p:cNvPr id="2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8520" y="-3733"/>
            <a:ext cx="2094772" cy="3571876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57805"/>
            <a:ext cx="3960440" cy="3628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82205"/>
            <a:ext cx="3923928" cy="5075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37" b="12063"/>
          <a:stretch/>
        </p:blipFill>
        <p:spPr bwMode="auto">
          <a:xfrm>
            <a:off x="10156" y="1678603"/>
            <a:ext cx="2630901" cy="3779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013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83518" y="116632"/>
            <a:ext cx="7160481" cy="6624736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«Золото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не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дівка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 Наградив бог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Терпилиху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дочкою.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Кромі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того,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красива,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розумна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моторна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до всякого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діла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дотепна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– яке у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добре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серце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як вона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поважає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матір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свою;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шанує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старших себе; яка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трудяща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рукодільниця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 себе і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матір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свою на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держить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…».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Тілько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Наталка не промах!.. О,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розумна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адлива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дівка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«Сирота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та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іще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бідна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…».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«…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матері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приміром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ставлять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дочкам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3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8520" y="3286124"/>
            <a:ext cx="2203292" cy="3571876"/>
          </a:xfrm>
          <a:prstGeom prst="rect">
            <a:avLst/>
          </a:prstGeom>
          <a:noFill/>
        </p:spPr>
      </p:pic>
      <p:pic>
        <p:nvPicPr>
          <p:cNvPr id="2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8520" y="-3733"/>
            <a:ext cx="2094772" cy="3571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082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772" y="3568143"/>
            <a:ext cx="2189196" cy="31445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336" y="3568143"/>
            <a:ext cx="4344664" cy="3144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914" y="747077"/>
            <a:ext cx="3924241" cy="280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29" y="1038923"/>
            <a:ext cx="3294639" cy="24465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02610" y="0"/>
            <a:ext cx="5472608" cy="5904656"/>
          </a:xfrm>
        </p:spPr>
        <p:txBody>
          <a:bodyPr>
            <a:normAutofit/>
          </a:bodyPr>
          <a:lstStyle/>
          <a:p>
            <a:pPr algn="l"/>
            <a:r>
              <a:rPr lang="uk-UA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Микола</a:t>
            </a:r>
            <a:endParaRPr lang="ru-RU" sz="6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4"/>
            <a:ext cx="2094772" cy="3571876"/>
          </a:xfrm>
          <a:prstGeom prst="rect">
            <a:avLst/>
          </a:prstGeom>
          <a:noFill/>
        </p:spPr>
      </p:pic>
      <p:pic>
        <p:nvPicPr>
          <p:cNvPr id="2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8520" y="-3733"/>
            <a:ext cx="2094772" cy="3571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77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86252" y="188640"/>
            <a:ext cx="6978236" cy="6669360"/>
          </a:xfrm>
        </p:spPr>
        <p:txBody>
          <a:bodyPr>
            <a:noAutofit/>
          </a:bodyPr>
          <a:lstStyle/>
          <a:p>
            <a:pPr marL="342900" indent="-342900" algn="l"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«Правда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хороша і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розумна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 до того і добра;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тілько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багата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…».</a:t>
            </a:r>
          </a:p>
          <a:p>
            <a:pPr marL="342900" indent="-342900" algn="l">
              <a:buFont typeface="Wingdings" pitchFamily="2" charset="2"/>
              <a:buChar char="v"/>
            </a:pP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«Ай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Наталка! Ай Полтавка! От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дівка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на краю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пропасті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тілько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здригнулась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но і другого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піддержує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…».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 algn="l">
              <a:buFont typeface="Wingdings" pitchFamily="2" charset="2"/>
              <a:buChar char="v"/>
            </a:pP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3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4"/>
            <a:ext cx="2094772" cy="3571876"/>
          </a:xfrm>
          <a:prstGeom prst="rect">
            <a:avLst/>
          </a:prstGeom>
          <a:noFill/>
        </p:spPr>
      </p:pic>
      <p:pic>
        <p:nvPicPr>
          <p:cNvPr id="2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8520" y="-3733"/>
            <a:ext cx="2094772" cy="3571876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902020"/>
            <a:ext cx="3981502" cy="39559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12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9916" y="65722"/>
            <a:ext cx="7740352" cy="2448272"/>
          </a:xfrm>
        </p:spPr>
        <p:txBody>
          <a:bodyPr>
            <a:noAutofit/>
          </a:bodyPr>
          <a:lstStyle/>
          <a:p>
            <a:r>
              <a:rPr lang="uk-UA" sz="4000" b="1" dirty="0">
                <a:solidFill>
                  <a:srgbClr val="C00000"/>
                </a:solidFill>
              </a:rPr>
              <a:t>І. П. </a:t>
            </a:r>
            <a:r>
              <a:rPr lang="uk-UA" sz="4000" b="1" dirty="0" smtClean="0">
                <a:solidFill>
                  <a:srgbClr val="C00000"/>
                </a:solidFill>
              </a:rPr>
              <a:t>Котляревський «Наталка </a:t>
            </a:r>
            <a:r>
              <a:rPr lang="uk-UA" sz="4000" b="1" dirty="0">
                <a:solidFill>
                  <a:srgbClr val="C00000"/>
                </a:solidFill>
              </a:rPr>
              <a:t>Полтавка». </a:t>
            </a:r>
            <a:r>
              <a:rPr lang="uk-UA" sz="4000" b="1" dirty="0" smtClean="0">
                <a:solidFill>
                  <a:srgbClr val="C00000"/>
                </a:solidFill>
              </a:rPr>
              <a:t>Наталка </a:t>
            </a:r>
            <a:r>
              <a:rPr lang="uk-UA" sz="4000" b="1" dirty="0">
                <a:solidFill>
                  <a:srgbClr val="C00000"/>
                </a:solidFill>
              </a:rPr>
              <a:t>– уособлення кращих рис української </a:t>
            </a:r>
            <a:r>
              <a:rPr lang="uk-UA" sz="4000" b="1" dirty="0" smtClean="0">
                <a:solidFill>
                  <a:srgbClr val="C00000"/>
                </a:solidFill>
              </a:rPr>
              <a:t>дівчини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3000372"/>
            <a:ext cx="3942200" cy="212604"/>
          </a:xfrm>
        </p:spPr>
        <p:txBody>
          <a:bodyPr>
            <a:normAutofit fontScale="25000" lnSpcReduction="20000"/>
          </a:bodyPr>
          <a:lstStyle/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0" y="0"/>
            <a:ext cx="1806740" cy="7029400"/>
            <a:chOff x="28956" y="30560"/>
            <a:chExt cx="2094772" cy="6850601"/>
          </a:xfrm>
        </p:grpSpPr>
        <p:pic>
          <p:nvPicPr>
            <p:cNvPr id="1032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309285"/>
              <a:ext cx="2094772" cy="3571876"/>
            </a:xfrm>
            <a:prstGeom prst="rect">
              <a:avLst/>
            </a:prstGeom>
            <a:noFill/>
          </p:spPr>
        </p:pic>
        <p:pic>
          <p:nvPicPr>
            <p:cNvPr id="28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0560"/>
              <a:ext cx="2094772" cy="3571876"/>
            </a:xfrm>
            <a:prstGeom prst="rect">
              <a:avLst/>
            </a:prstGeom>
            <a:noFill/>
          </p:spPr>
        </p:pic>
      </p:grpSp>
      <p:pic>
        <p:nvPicPr>
          <p:cNvPr id="1026" name="Picture 2" descr="Картинки по запросу книжка наталка полтав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100" y="2262349"/>
            <a:ext cx="6264696" cy="46212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4291"/>
            <a:ext cx="6318432" cy="694430"/>
          </a:xfrm>
        </p:spPr>
        <p:txBody>
          <a:bodyPr>
            <a:noAutofit/>
          </a:bodyPr>
          <a:lstStyle/>
          <a:p>
            <a:pPr algn="l"/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Терпелиха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53" y="3443795"/>
            <a:ext cx="4580510" cy="3414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05" y="966967"/>
            <a:ext cx="4318790" cy="246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526" y="3355712"/>
            <a:ext cx="2667794" cy="3489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264" y="195898"/>
            <a:ext cx="2184193" cy="32653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840873"/>
            <a:ext cx="3420870" cy="27321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5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0648"/>
            <a:ext cx="6995120" cy="5865515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«…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вона добра у мене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дитина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вона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обіщала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мого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покою за первого жениха,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аби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добрий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вийти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заміж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23820"/>
            <a:ext cx="6120680" cy="404701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410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65" y="67513"/>
            <a:ext cx="6318432" cy="694430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Петро</a:t>
            </a:r>
            <a:endParaRPr lang="ru-RU" sz="60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7954"/>
            <a:ext cx="4320480" cy="27329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52258"/>
            <a:ext cx="3599738" cy="3105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74909"/>
            <a:ext cx="3460153" cy="2894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663" y="216924"/>
            <a:ext cx="2160240" cy="348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469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60648"/>
            <a:ext cx="7596336" cy="659735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Чотири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годи уже, як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розлучили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мене з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Наталкою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Я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бідний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тогді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любив Наталку без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всякої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надіжди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…».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Наталку,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котру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я любив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для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которої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одважовав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жизнь свою на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біди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для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которої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стогнав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тяжкою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роботою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для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которої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скитався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чужині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заробленую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копійку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збирав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докупи,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розбагатіть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назвать Наталку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своєю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вічно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пан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возний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ніколи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попрікнув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тебе,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взяв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бідну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на тебе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іздержався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Прощай!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Шануй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матір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нашу, люби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судженого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 за мене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одправ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панахиду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03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3783" y="45764"/>
            <a:ext cx="6912768" cy="6480720"/>
          </a:xfrm>
        </p:spPr>
        <p:txBody>
          <a:bodyPr>
            <a:normAutofit/>
          </a:bodyPr>
          <a:lstStyle/>
          <a:p>
            <a:pPr algn="l"/>
            <a:r>
              <a:rPr lang="uk-UA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Наталка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8520" y="3427535"/>
            <a:ext cx="2094772" cy="3571876"/>
          </a:xfrm>
          <a:prstGeom prst="rect">
            <a:avLst/>
          </a:prstGeom>
          <a:noFill/>
        </p:spPr>
      </p:pic>
      <p:pic>
        <p:nvPicPr>
          <p:cNvPr id="2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8520" y="-3733"/>
            <a:ext cx="2094772" cy="3571876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874" y="1088922"/>
            <a:ext cx="3884662" cy="2992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29574"/>
            <a:ext cx="3686547" cy="27677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339" y="553899"/>
            <a:ext cx="2417083" cy="3275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81784"/>
            <a:ext cx="3017912" cy="2263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72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7" y="70569"/>
            <a:ext cx="7308304" cy="6409852"/>
          </a:xfrm>
        </p:spPr>
        <p:txBody>
          <a:bodyPr>
            <a:normAutofit fontScale="92500" lnSpcReduction="20000"/>
          </a:bodyPr>
          <a:lstStyle/>
          <a:p>
            <a:pPr marL="457200" indent="-457200" algn="l" fontAlgn="base">
              <a:buFont typeface="Wingdings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«Ви пан, а я проста,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багатий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 я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бідна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возний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 я простого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роду».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fontAlgn="base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Дівка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проста, не красива, / З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добрим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серцем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спесива…».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fontAlgn="base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багата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я і проста, но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чесного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роду, / Не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стиджуся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прясти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шити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носити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воду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457200" indent="-457200" algn="l" fontAlgn="base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Моє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багатство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єсть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моє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добрє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ім’я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457200" indent="-457200" algn="l" fontAlgn="base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Лучче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умерти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як з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немилим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жити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/ Сохнуть з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печалі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щодень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сльози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лити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fontAlgn="base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Бідность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багатство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єсть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божа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воля; / З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милим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ділити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єсть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щаслива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доля».</a:t>
            </a: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fontAlgn="base">
              <a:buFont typeface="Wingdings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живе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чесно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годується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трудами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своїми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тому і кусок черствого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хліба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смачніший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од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м’якої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булки, неправдою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нажитої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2800" dirty="0"/>
              <a:t> </a:t>
            </a:r>
            <a:endParaRPr lang="ru-RU" sz="2800" dirty="0" smtClean="0"/>
          </a:p>
          <a:p>
            <a:pPr marL="457200" indent="-457200" algn="l" fontAlgn="base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покоряюсь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вашій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волі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для вас за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першого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жениха, вам угодного,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піду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заміж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 перенесу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горе, забуду Петра і не буду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ніколи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плакати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fontAlgn="base">
              <a:buFont typeface="Wingdings" pitchFamily="2" charset="2"/>
              <a:buChar char="Ø"/>
            </a:pP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fontAlgn="base"/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3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8520" y="3275495"/>
            <a:ext cx="2016224" cy="3571876"/>
          </a:xfrm>
          <a:prstGeom prst="rect">
            <a:avLst/>
          </a:prstGeom>
          <a:noFill/>
        </p:spPr>
      </p:pic>
      <p:pic>
        <p:nvPicPr>
          <p:cNvPr id="2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8520" y="7057"/>
            <a:ext cx="2016224" cy="3571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4920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335" y="116632"/>
            <a:ext cx="6318432" cy="69443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Пісні Наталки Полтавки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3" y="111068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182364"/>
            <a:ext cx="2304256" cy="19610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Стрелка вправо 5"/>
          <p:cNvSpPr/>
          <p:nvPr/>
        </p:nvSpPr>
        <p:spPr>
          <a:xfrm rot="20660527">
            <a:off x="5391858" y="2636445"/>
            <a:ext cx="443979" cy="4660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07880" y="3105835"/>
            <a:ext cx="184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 rot="1327451">
            <a:off x="5021461" y="3786848"/>
            <a:ext cx="418827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5204086">
            <a:off x="3862694" y="4134572"/>
            <a:ext cx="418827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8779438">
            <a:off x="2778411" y="3801275"/>
            <a:ext cx="418827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2032398">
            <a:off x="2568279" y="2342862"/>
            <a:ext cx="418827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6200000">
            <a:off x="3935138" y="1653372"/>
            <a:ext cx="418827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516128" y="3933056"/>
            <a:ext cx="2224224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«Видно шляхи полтавські»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77489" y="2214554"/>
            <a:ext cx="2407666" cy="83099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«Віють вітри, віють буйні»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2870017" y="1161105"/>
            <a:ext cx="2549068" cy="46166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«Ой, мати,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!»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9116" y="2054568"/>
            <a:ext cx="2173044" cy="83099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«Чого ж вода каламутна…»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92" y="4050713"/>
            <a:ext cx="2777692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«Підеш, Петре, до тієї, яку тепер любиш»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54027" y="4797152"/>
            <a:ext cx="3720446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«Ой я дівчина Полтавка»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14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5" name="Вертикальный свиток 10304"/>
          <p:cNvSpPr/>
          <p:nvPr/>
        </p:nvSpPr>
        <p:spPr>
          <a:xfrm>
            <a:off x="1916278" y="2047092"/>
            <a:ext cx="1033272" cy="4676673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4"/>
            <a:ext cx="1916278" cy="3571876"/>
          </a:xfrm>
          <a:prstGeom prst="rect">
            <a:avLst/>
          </a:prstGeom>
          <a:noFill/>
        </p:spPr>
      </p:pic>
      <p:pic>
        <p:nvPicPr>
          <p:cNvPr id="2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82" y="130894"/>
            <a:ext cx="1856096" cy="3571876"/>
          </a:xfrm>
          <a:prstGeom prst="rect">
            <a:avLst/>
          </a:prstGeom>
          <a:noFill/>
        </p:spPr>
      </p:pic>
      <p:cxnSp>
        <p:nvCxnSpPr>
          <p:cNvPr id="1040" name="Прямая со стрелкой 1039"/>
          <p:cNvCxnSpPr/>
          <p:nvPr/>
        </p:nvCxnSpPr>
        <p:spPr>
          <a:xfrm flipV="1">
            <a:off x="2776087" y="1956575"/>
            <a:ext cx="1615893" cy="896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43" name="Прямая со стрелкой 1042"/>
          <p:cNvCxnSpPr>
            <a:stCxn id="1050" idx="0"/>
          </p:cNvCxnSpPr>
          <p:nvPr/>
        </p:nvCxnSpPr>
        <p:spPr>
          <a:xfrm flipV="1">
            <a:off x="2432914" y="1438035"/>
            <a:ext cx="47816" cy="7467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44" name="TextBox 1043"/>
          <p:cNvSpPr txBox="1"/>
          <p:nvPr/>
        </p:nvSpPr>
        <p:spPr>
          <a:xfrm>
            <a:off x="1879129" y="1037445"/>
            <a:ext cx="171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C00000"/>
                </a:solidFill>
              </a:rPr>
              <a:t>Волелюбна</a:t>
            </a:r>
            <a:endParaRPr lang="ru-RU" sz="2400" dirty="0">
              <a:solidFill>
                <a:srgbClr val="C00000"/>
              </a:solidFill>
            </a:endParaRPr>
          </a:p>
        </p:txBody>
      </p:sp>
      <p:cxnSp>
        <p:nvCxnSpPr>
          <p:cNvPr id="1048" name="Прямая со стрелкой 1047"/>
          <p:cNvCxnSpPr/>
          <p:nvPr/>
        </p:nvCxnSpPr>
        <p:spPr>
          <a:xfrm flipV="1">
            <a:off x="2780898" y="1725743"/>
            <a:ext cx="817849" cy="9111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49" name="TextBox 1048"/>
          <p:cNvSpPr txBox="1"/>
          <p:nvPr/>
        </p:nvSpPr>
        <p:spPr>
          <a:xfrm>
            <a:off x="3567879" y="1238323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7030A0"/>
                </a:solidFill>
              </a:rPr>
              <a:t>Рішуча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1050" name="TextBox 1049"/>
          <p:cNvSpPr txBox="1"/>
          <p:nvPr/>
        </p:nvSpPr>
        <p:spPr>
          <a:xfrm>
            <a:off x="2112289" y="2184825"/>
            <a:ext cx="641250" cy="44012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FF00"/>
                </a:solidFill>
              </a:rPr>
              <a:t>Н</a:t>
            </a:r>
          </a:p>
          <a:p>
            <a:r>
              <a:rPr lang="uk-UA" sz="4000" dirty="0" smtClean="0">
                <a:solidFill>
                  <a:srgbClr val="FFFF00"/>
                </a:solidFill>
              </a:rPr>
              <a:t>А</a:t>
            </a:r>
          </a:p>
          <a:p>
            <a:r>
              <a:rPr lang="uk-UA" sz="4000" dirty="0" smtClean="0">
                <a:solidFill>
                  <a:srgbClr val="FFFF00"/>
                </a:solidFill>
              </a:rPr>
              <a:t>Т</a:t>
            </a:r>
          </a:p>
          <a:p>
            <a:r>
              <a:rPr lang="uk-UA" sz="4000" dirty="0" smtClean="0">
                <a:solidFill>
                  <a:srgbClr val="FFFF00"/>
                </a:solidFill>
              </a:rPr>
              <a:t>А</a:t>
            </a:r>
          </a:p>
          <a:p>
            <a:r>
              <a:rPr lang="uk-UA" sz="4000" dirty="0" smtClean="0">
                <a:solidFill>
                  <a:srgbClr val="FFFF00"/>
                </a:solidFill>
              </a:rPr>
              <a:t>Л</a:t>
            </a:r>
          </a:p>
          <a:p>
            <a:r>
              <a:rPr lang="uk-UA" sz="4000" dirty="0" smtClean="0">
                <a:solidFill>
                  <a:srgbClr val="FFFF00"/>
                </a:solidFill>
              </a:rPr>
              <a:t>К</a:t>
            </a:r>
          </a:p>
          <a:p>
            <a:r>
              <a:rPr lang="uk-UA" sz="4000" dirty="0" smtClean="0">
                <a:solidFill>
                  <a:srgbClr val="FFFF00"/>
                </a:solidFill>
              </a:rPr>
              <a:t>А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10244" name="Прямоугольник 10243"/>
          <p:cNvSpPr/>
          <p:nvPr/>
        </p:nvSpPr>
        <p:spPr>
          <a:xfrm>
            <a:off x="4349138" y="1494910"/>
            <a:ext cx="1014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>
                <a:solidFill>
                  <a:srgbClr val="FF0000"/>
                </a:solidFill>
              </a:rPr>
              <a:t>Щира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10247" name="Прямая со стрелкой 10246"/>
          <p:cNvCxnSpPr/>
          <p:nvPr/>
        </p:nvCxnSpPr>
        <p:spPr>
          <a:xfrm flipV="1">
            <a:off x="2780898" y="2181329"/>
            <a:ext cx="2469561" cy="11047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249" name="Прямоугольник 10248"/>
          <p:cNvSpPr/>
          <p:nvPr/>
        </p:nvSpPr>
        <p:spPr>
          <a:xfrm>
            <a:off x="5220072" y="1860503"/>
            <a:ext cx="1495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М</a:t>
            </a:r>
            <a:r>
              <a:rPr lang="uk-UA" sz="2400" b="1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у</a:t>
            </a:r>
            <a:r>
              <a:rPr lang="uk-UA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жня</a:t>
            </a:r>
            <a:endParaRPr lang="ru-RU" sz="24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0251" name="Прямая со стрелкой 10250"/>
          <p:cNvCxnSpPr/>
          <p:nvPr/>
        </p:nvCxnSpPr>
        <p:spPr>
          <a:xfrm flipV="1">
            <a:off x="2780898" y="2852938"/>
            <a:ext cx="2439174" cy="6480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252" name="TextBox 10251"/>
          <p:cNvSpPr txBox="1"/>
          <p:nvPr/>
        </p:nvSpPr>
        <p:spPr>
          <a:xfrm>
            <a:off x="5220073" y="2576227"/>
            <a:ext cx="1124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B050"/>
                </a:solidFill>
              </a:rPr>
              <a:t>Чесна</a:t>
            </a:r>
            <a:endParaRPr lang="ru-RU" sz="2400" dirty="0">
              <a:solidFill>
                <a:srgbClr val="00B050"/>
              </a:solidFill>
            </a:endParaRPr>
          </a:p>
        </p:txBody>
      </p:sp>
      <p:cxnSp>
        <p:nvCxnSpPr>
          <p:cNvPr id="10254" name="Прямая со стрелкой 10253"/>
          <p:cNvCxnSpPr/>
          <p:nvPr/>
        </p:nvCxnSpPr>
        <p:spPr>
          <a:xfrm flipV="1">
            <a:off x="2780898" y="3286902"/>
            <a:ext cx="3289229" cy="4158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255" name="TextBox 10254"/>
          <p:cNvSpPr txBox="1"/>
          <p:nvPr/>
        </p:nvSpPr>
        <p:spPr>
          <a:xfrm>
            <a:off x="6074539" y="3075220"/>
            <a:ext cx="2606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C00000"/>
                </a:solidFill>
              </a:rPr>
              <a:t>Безкорислива</a:t>
            </a:r>
            <a:endParaRPr lang="ru-RU" sz="2400" dirty="0">
              <a:solidFill>
                <a:srgbClr val="C00000"/>
              </a:solidFill>
            </a:endParaRPr>
          </a:p>
        </p:txBody>
      </p:sp>
      <p:cxnSp>
        <p:nvCxnSpPr>
          <p:cNvPr id="10257" name="Прямая со стрелкой 10256"/>
          <p:cNvCxnSpPr/>
          <p:nvPr/>
        </p:nvCxnSpPr>
        <p:spPr>
          <a:xfrm flipV="1">
            <a:off x="2780898" y="3933056"/>
            <a:ext cx="3001563" cy="2215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259" name="TextBox 10258"/>
          <p:cNvSpPr txBox="1"/>
          <p:nvPr/>
        </p:nvSpPr>
        <p:spPr>
          <a:xfrm>
            <a:off x="5782068" y="3686945"/>
            <a:ext cx="108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B0F0"/>
                </a:solidFill>
              </a:rPr>
              <a:t>Проста</a:t>
            </a:r>
            <a:endParaRPr lang="ru-RU" sz="2400" dirty="0">
              <a:solidFill>
                <a:srgbClr val="00B0F0"/>
              </a:solidFill>
            </a:endParaRPr>
          </a:p>
        </p:txBody>
      </p:sp>
      <p:cxnSp>
        <p:nvCxnSpPr>
          <p:cNvPr id="10261" name="Прямая со стрелкой 10260"/>
          <p:cNvCxnSpPr/>
          <p:nvPr/>
        </p:nvCxnSpPr>
        <p:spPr>
          <a:xfrm>
            <a:off x="2753539" y="4437112"/>
            <a:ext cx="311460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264" name="Прямая со стрелкой 10263"/>
          <p:cNvCxnSpPr>
            <a:endCxn id="10268" idx="3"/>
          </p:cNvCxnSpPr>
          <p:nvPr/>
        </p:nvCxnSpPr>
        <p:spPr>
          <a:xfrm>
            <a:off x="2738938" y="4797152"/>
            <a:ext cx="3129206" cy="1325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268" name="TextBox 10267"/>
          <p:cNvSpPr txBox="1"/>
          <p:nvPr/>
        </p:nvSpPr>
        <p:spPr>
          <a:xfrm flipH="1">
            <a:off x="5868144" y="4698856"/>
            <a:ext cx="1866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</a:rPr>
              <a:t>Порядна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10270" name="Прямая со стрелкой 10269"/>
          <p:cNvCxnSpPr/>
          <p:nvPr/>
        </p:nvCxnSpPr>
        <p:spPr>
          <a:xfrm>
            <a:off x="2753539" y="5022468"/>
            <a:ext cx="2322518" cy="2761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283" name="TextBox 10282"/>
          <p:cNvSpPr txBox="1"/>
          <p:nvPr/>
        </p:nvSpPr>
        <p:spPr>
          <a:xfrm>
            <a:off x="5204912" y="5149213"/>
            <a:ext cx="2038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Наполеглива</a:t>
            </a:r>
            <a:endParaRPr lang="ru-RU" sz="2400" dirty="0">
              <a:solidFill>
                <a:srgbClr val="002060"/>
              </a:solidFill>
            </a:endParaRPr>
          </a:p>
        </p:txBody>
      </p:sp>
      <p:cxnSp>
        <p:nvCxnSpPr>
          <p:cNvPr id="10285" name="Прямая со стрелкой 10284"/>
          <p:cNvCxnSpPr/>
          <p:nvPr/>
        </p:nvCxnSpPr>
        <p:spPr>
          <a:xfrm>
            <a:off x="2738938" y="5337756"/>
            <a:ext cx="1500781" cy="3626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286" name="TextBox 10285"/>
          <p:cNvSpPr txBox="1"/>
          <p:nvPr/>
        </p:nvSpPr>
        <p:spPr>
          <a:xfrm>
            <a:off x="4368449" y="5518063"/>
            <a:ext cx="2956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</a:rPr>
              <a:t>Не боїться труднощів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10288" name="Прямая со стрелкой 10287"/>
          <p:cNvCxnSpPr/>
          <p:nvPr/>
        </p:nvCxnSpPr>
        <p:spPr>
          <a:xfrm>
            <a:off x="2764979" y="5700430"/>
            <a:ext cx="123550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289" name="TextBox 10288"/>
          <p:cNvSpPr txBox="1"/>
          <p:nvPr/>
        </p:nvSpPr>
        <p:spPr>
          <a:xfrm>
            <a:off x="3995936" y="6204486"/>
            <a:ext cx="1949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C00000"/>
                </a:solidFill>
              </a:rPr>
              <a:t>Щиро кохає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0296" name="TextBox 10295"/>
          <p:cNvSpPr txBox="1"/>
          <p:nvPr/>
        </p:nvSpPr>
        <p:spPr>
          <a:xfrm>
            <a:off x="1916279" y="130894"/>
            <a:ext cx="6040098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4400" dirty="0" smtClean="0"/>
              <a:t>   «Асоціативне гроно»</a:t>
            </a:r>
            <a:endParaRPr lang="ru-RU" sz="4400" dirty="0"/>
          </a:p>
        </p:txBody>
      </p:sp>
      <p:sp>
        <p:nvSpPr>
          <p:cNvPr id="10302" name="Прямоугольник 10301"/>
          <p:cNvSpPr/>
          <p:nvPr/>
        </p:nvSpPr>
        <p:spPr>
          <a:xfrm>
            <a:off x="5970367" y="4154597"/>
            <a:ext cx="1287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400" dirty="0">
                <a:solidFill>
                  <a:srgbClr val="C00000"/>
                </a:solidFill>
              </a:rPr>
              <a:t>Розумна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7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" grpId="0"/>
      <p:bldP spid="1049" grpId="0"/>
      <p:bldP spid="10244" grpId="0"/>
      <p:bldP spid="10249" grpId="0"/>
      <p:bldP spid="10252" grpId="0"/>
      <p:bldP spid="10255" grpId="0"/>
      <p:bldP spid="10259" grpId="0"/>
      <p:bldP spid="10268" grpId="0"/>
      <p:bldP spid="10283" grpId="0"/>
      <p:bldP spid="10286" grpId="0"/>
      <p:bldP spid="10289" grpId="0"/>
      <p:bldP spid="1030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-66430"/>
            <a:ext cx="1115616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2071678"/>
            <a:ext cx="1115616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4253506"/>
            <a:ext cx="1195484" cy="2214554"/>
          </a:xfrm>
          <a:prstGeom prst="rect">
            <a:avLst/>
          </a:prstGeom>
          <a:noFill/>
        </p:spPr>
      </p:pic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8100392" y="6215082"/>
            <a:ext cx="1043608" cy="642918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92125" y="1600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07880" y="3105835"/>
            <a:ext cx="184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64" y="240288"/>
            <a:ext cx="3312369" cy="27198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00364" y="176292"/>
            <a:ext cx="502802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Складання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сенкану</a:t>
            </a:r>
            <a:endParaRPr lang="uk-UA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73" r="18704" b="-3274"/>
          <a:stretch/>
        </p:blipFill>
        <p:spPr>
          <a:xfrm>
            <a:off x="4975699" y="1398382"/>
            <a:ext cx="3610493" cy="5459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2996952"/>
            <a:ext cx="4615087" cy="367103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Пройшли століття, час змінився,</a:t>
            </a:r>
            <a:b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Мабуть, його не зупинить, </a:t>
            </a:r>
            <a:b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отляревського Наталка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Продовжує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нами жить.</a:t>
            </a:r>
          </a:p>
          <a:p>
            <a:pPr marL="0" indent="0">
              <a:buNone/>
            </a:pPr>
            <a:endParaRPr lang="uk-UA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Вона нам зіркою сіяє,</a:t>
            </a:r>
            <a:b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Крізь роки прокладає путь.</a:t>
            </a:r>
            <a:b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жити так заповідає,</a:t>
            </a:r>
            <a:b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Щоб волю й щастя не згубить.</a:t>
            </a:r>
          </a:p>
        </p:txBody>
      </p:sp>
    </p:spTree>
    <p:extLst>
      <p:ext uri="{BB962C8B-B14F-4D97-AF65-F5344CB8AC3E}">
        <p14:creationId xmlns:p14="http://schemas.microsoft.com/office/powerpoint/2010/main" val="103760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92125" y="1600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07880" y="3105835"/>
            <a:ext cx="184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14283" y="3643315"/>
            <a:ext cx="6715172" cy="2071702"/>
          </a:xfrm>
        </p:spPr>
        <p:txBody>
          <a:bodyPr>
            <a:noAutofit/>
          </a:bodyPr>
          <a:lstStyle/>
          <a:p>
            <a:r>
              <a:rPr lang="uk-UA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 Може Бути Наталка Ідеалом Для Сучасної Української Дівчини?</a:t>
            </a:r>
            <a:br>
              <a:rPr lang="uk-UA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type="body" idx="1"/>
          </p:nvPr>
        </p:nvSpPr>
        <p:spPr>
          <a:xfrm>
            <a:off x="500035" y="214291"/>
            <a:ext cx="6643733" cy="11430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4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Підсумок</a:t>
            </a:r>
            <a:r>
              <a:rPr lang="ru-RU" sz="4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уроку</a:t>
            </a:r>
          </a:p>
          <a:p>
            <a:pPr marL="0" indent="0">
              <a:buNone/>
            </a:pPr>
            <a:endParaRPr lang="uk-UA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527" y="3083413"/>
            <a:ext cx="2659178" cy="35857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Горизонтальный свиток 10"/>
          <p:cNvSpPr/>
          <p:nvPr/>
        </p:nvSpPr>
        <p:spPr>
          <a:xfrm>
            <a:off x="214282" y="1285860"/>
            <a:ext cx="6984776" cy="218518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Проблемне питання</a:t>
            </a:r>
            <a:endParaRPr lang="ru-RU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0"/>
            <a:ext cx="2483768" cy="27809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39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219"/>
            <a:ext cx="6624736" cy="1143000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008000"/>
                </a:solidFill>
                <a:latin typeface="Constantia" pitchFamily="18" charset="0"/>
              </a:rPr>
              <a:t>Епіграф уроку</a:t>
            </a:r>
            <a:endParaRPr lang="ru-RU" sz="6600" b="1" dirty="0">
              <a:solidFill>
                <a:srgbClr val="008000"/>
              </a:solidFill>
              <a:latin typeface="Constantia" pitchFamily="18" charset="0"/>
            </a:endParaRPr>
          </a:p>
        </p:txBody>
      </p:sp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sp>
        <p:nvSpPr>
          <p:cNvPr id="41" name="Содержимое 40"/>
          <p:cNvSpPr>
            <a:spLocks noGrp="1"/>
          </p:cNvSpPr>
          <p:nvPr>
            <p:ph idx="1"/>
          </p:nvPr>
        </p:nvSpPr>
        <p:spPr>
          <a:xfrm>
            <a:off x="202057" y="1412776"/>
            <a:ext cx="7538295" cy="204482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sz="3500" dirty="0" smtClean="0"/>
              <a:t>       </a:t>
            </a:r>
            <a:r>
              <a:rPr lang="uk-UA" sz="4800" b="1" i="1" dirty="0" smtClean="0">
                <a:solidFill>
                  <a:srgbClr val="FF0000"/>
                </a:solidFill>
              </a:rPr>
              <a:t>Щастя дістається тим, хто за нього бореться.</a:t>
            </a:r>
          </a:p>
          <a:p>
            <a:pPr marL="0" indent="0">
              <a:buNone/>
            </a:pPr>
            <a:r>
              <a:rPr lang="uk-UA" sz="3600" b="1" i="1" dirty="0" smtClean="0">
                <a:solidFill>
                  <a:srgbClr val="FF0000"/>
                </a:solidFill>
              </a:rPr>
              <a:t>                                               П</a:t>
            </a:r>
            <a:r>
              <a:rPr lang="en-US" sz="3600" b="1" i="1" dirty="0" smtClean="0">
                <a:solidFill>
                  <a:srgbClr val="FF0000"/>
                </a:solidFill>
              </a:rPr>
              <a:t>’</a:t>
            </a:r>
            <a:r>
              <a:rPr lang="uk-UA" sz="3600" b="1" i="1" dirty="0" err="1" smtClean="0">
                <a:solidFill>
                  <a:srgbClr val="FF0000"/>
                </a:solidFill>
              </a:rPr>
              <a:t>єр</a:t>
            </a:r>
            <a:r>
              <a:rPr lang="uk-UA" sz="3600" b="1" i="1" dirty="0" smtClean="0">
                <a:solidFill>
                  <a:srgbClr val="FF0000"/>
                </a:solidFill>
              </a:rPr>
              <a:t> Бомарше</a:t>
            </a: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89040"/>
            <a:ext cx="2304256" cy="18434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12" y="4840357"/>
            <a:ext cx="2232248" cy="190135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57" y="2968149"/>
            <a:ext cx="2496278" cy="18722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4291"/>
            <a:ext cx="6318432" cy="69443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4800" dirty="0" smtClean="0">
                <a:solidFill>
                  <a:srgbClr val="FFFF00"/>
                </a:solidFill>
              </a:rPr>
              <a:t>Домашнє  завдання</a:t>
            </a: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92125" y="1600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07880" y="3105835"/>
            <a:ext cx="184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92125" y="1306177"/>
            <a:ext cx="7176219" cy="50517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серця і душі</a:t>
            </a:r>
            <a:r>
              <a:rPr lang="uk-UA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написати твір – мініатюру «Наталка – ідеал для сучасної дівчини».</a:t>
            </a:r>
          </a:p>
          <a:p>
            <a:pPr marL="0" indent="0">
              <a:buNone/>
            </a:pPr>
            <a:r>
              <a:rPr lang="uk-UA" sz="4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розуму</a:t>
            </a:r>
            <a:r>
              <a:rPr lang="uk-UA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:прочитати водевіль «Москаль – чарівник</a:t>
            </a:r>
            <a:r>
              <a:rPr lang="uk-UA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uk-UA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4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284" y="3768393"/>
            <a:ext cx="2401164" cy="308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130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2348880"/>
            <a:ext cx="7380312" cy="4320480"/>
          </a:xfrm>
        </p:spPr>
        <p:txBody>
          <a:bodyPr>
            <a:normAutofit fontScale="92500" lnSpcReduction="10000"/>
          </a:bodyPr>
          <a:lstStyle/>
          <a:p>
            <a:r>
              <a:rPr lang="uk-UA" sz="3800" b="1" i="1" dirty="0" smtClean="0">
                <a:solidFill>
                  <a:schemeClr val="bg1"/>
                </a:solidFill>
              </a:rPr>
              <a:t>Чи може бути Наталка ідеалом для сучасної української дівчини?</a:t>
            </a:r>
          </a:p>
          <a:p>
            <a:endParaRPr lang="ru-RU" sz="3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Ідеал</a:t>
            </a:r>
            <a:r>
              <a:rPr lang="ru-RU" sz="3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грецького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взірець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норма,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ідеальний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образ,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визначає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спосіб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характер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поведінки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певної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людської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спільноти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орієнтує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стимулює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творчості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формує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відчуття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свободи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впевненості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оптимізму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8956" y="30560"/>
            <a:ext cx="2022764" cy="6998840"/>
            <a:chOff x="28956" y="30560"/>
            <a:chExt cx="2094772" cy="6850601"/>
          </a:xfrm>
        </p:grpSpPr>
        <p:pic>
          <p:nvPicPr>
            <p:cNvPr id="1032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309285"/>
              <a:ext cx="2094772" cy="3571876"/>
            </a:xfrm>
            <a:prstGeom prst="rect">
              <a:avLst/>
            </a:prstGeom>
            <a:noFill/>
          </p:spPr>
        </p:pic>
        <p:pic>
          <p:nvPicPr>
            <p:cNvPr id="28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0560"/>
              <a:ext cx="2094772" cy="3571876"/>
            </a:xfrm>
            <a:prstGeom prst="rect">
              <a:avLst/>
            </a:prstGeom>
            <a:noFill/>
          </p:spPr>
        </p:pic>
      </p:grpSp>
      <p:sp>
        <p:nvSpPr>
          <p:cNvPr id="4" name="Горизонтальный свиток 3"/>
          <p:cNvSpPr/>
          <p:nvPr/>
        </p:nvSpPr>
        <p:spPr>
          <a:xfrm>
            <a:off x="1979712" y="19682"/>
            <a:ext cx="6984776" cy="1835461"/>
          </a:xfrm>
          <a:prstGeom prst="horizontalScroll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Проблемне питання</a:t>
            </a:r>
            <a:endParaRPr lang="ru-RU" sz="55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1461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88640"/>
            <a:ext cx="7128792" cy="12241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Метод «Незакінчене речення»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" y="3309285"/>
            <a:ext cx="2094772" cy="3571876"/>
          </a:xfrm>
          <a:prstGeom prst="rect">
            <a:avLst/>
          </a:prstGeom>
          <a:noFill/>
        </p:spPr>
      </p:pic>
      <p:pic>
        <p:nvPicPr>
          <p:cNvPr id="2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" y="30560"/>
            <a:ext cx="2094772" cy="3571876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0836696" y="1196752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125213821"/>
              </p:ext>
            </p:extLst>
          </p:nvPr>
        </p:nvGraphicFramePr>
        <p:xfrm>
          <a:off x="1907704" y="1484784"/>
          <a:ext cx="7057354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64089"/>
            <a:ext cx="2736304" cy="2083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03375"/>
            <a:ext cx="3059832" cy="3644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8486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4291"/>
            <a:ext cx="6912768" cy="694430"/>
          </a:xfrm>
        </p:spPr>
        <p:txBody>
          <a:bodyPr>
            <a:noAutofit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Метод «Мозкова атака»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sp>
        <p:nvSpPr>
          <p:cNvPr id="41" name="Содержимое 40"/>
          <p:cNvSpPr>
            <a:spLocks noGrp="1"/>
          </p:cNvSpPr>
          <p:nvPr>
            <p:ph idx="1"/>
          </p:nvPr>
        </p:nvSpPr>
        <p:spPr>
          <a:xfrm>
            <a:off x="457200" y="1107278"/>
            <a:ext cx="6995120" cy="5429264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Коли вперше «Наталка Полтавка» поставлена на сцені і де?</a:t>
            </a:r>
          </a:p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 стало поштовхом до написання п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єси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Який жанр твору?</a:t>
            </a:r>
          </a:p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Яка тема та ідея п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єси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Який основний конфлікт твору?</a:t>
            </a:r>
          </a:p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Які проблеми порушує автор у творі?</a:t>
            </a:r>
          </a:p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якому епізоді розкривається кульмінація п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єси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Феноменальність твору.</a:t>
            </a:r>
          </a:p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Особливості п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єси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pic>
        <p:nvPicPr>
          <p:cNvPr id="3" name="PISNI-MARUSI-ChURAY_-_Viyut-vitri-viyut-buyn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5000.5833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579899" y="54287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2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74638"/>
            <a:ext cx="6984776" cy="1210146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Особливості твору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sp>
        <p:nvSpPr>
          <p:cNvPr id="41" name="Содержимое 40"/>
          <p:cNvSpPr>
            <a:spLocks noGrp="1"/>
          </p:cNvSpPr>
          <p:nvPr>
            <p:ph idx="1"/>
          </p:nvPr>
        </p:nvSpPr>
        <p:spPr>
          <a:xfrm>
            <a:off x="179512" y="1107278"/>
            <a:ext cx="7272808" cy="5429264"/>
          </a:xfrm>
        </p:spPr>
        <p:txBody>
          <a:bodyPr>
            <a:normAutofit/>
          </a:bodyPr>
          <a:lstStyle/>
          <a:p>
            <a:endParaRPr lang="uk-UA" dirty="0" smtClean="0">
              <a:solidFill>
                <a:srgbClr val="FF0000"/>
              </a:solidFill>
            </a:endParaRPr>
          </a:p>
          <a:p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Серйозний твір про прекрасну душу народу, його щедре серце, світлий розум і гірке безталання.</a:t>
            </a:r>
          </a:p>
          <a:p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Реалістичне зображення життя простого народу.</a:t>
            </a:r>
          </a:p>
          <a:p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Використання невичерпних скарбів народної розмовної мови і пісенної творчості.</a:t>
            </a:r>
          </a:p>
          <a:p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200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4291"/>
            <a:ext cx="6318432" cy="69443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691680" cy="2214554"/>
          </a:xfrm>
          <a:prstGeom prst="rect">
            <a:avLst/>
          </a:prstGeom>
          <a:noFill/>
        </p:spPr>
      </p:pic>
      <p:pic>
        <p:nvPicPr>
          <p:cNvPr id="3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071678"/>
            <a:ext cx="1691680" cy="2214554"/>
          </a:xfrm>
          <a:prstGeom prst="rect">
            <a:avLst/>
          </a:prstGeom>
          <a:noFill/>
        </p:spPr>
      </p:pic>
      <p:pic>
        <p:nvPicPr>
          <p:cNvPr id="3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3380"/>
            <a:ext cx="1691680" cy="2214554"/>
          </a:xfrm>
          <a:prstGeom prst="rect">
            <a:avLst/>
          </a:prstGeom>
          <a:noFill/>
        </p:spPr>
      </p:pic>
      <p:sp>
        <p:nvSpPr>
          <p:cNvPr id="41" name="Содержимое 40"/>
          <p:cNvSpPr>
            <a:spLocks noGrp="1"/>
          </p:cNvSpPr>
          <p:nvPr>
            <p:ph idx="1"/>
          </p:nvPr>
        </p:nvSpPr>
        <p:spPr>
          <a:xfrm>
            <a:off x="457200" y="1600200"/>
            <a:ext cx="6995120" cy="4936341"/>
          </a:xfrm>
        </p:spPr>
        <p:txBody>
          <a:bodyPr>
            <a:normAutofit/>
          </a:bodyPr>
          <a:lstStyle/>
          <a:p>
            <a:endParaRPr lang="uk-UA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2320" y="6215082"/>
            <a:ext cx="1691680" cy="642918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012" y="-39771"/>
            <a:ext cx="5076056" cy="3809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-7313"/>
            <a:ext cx="3852355" cy="3186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4" y="3573016"/>
            <a:ext cx="3732139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043193"/>
            <a:ext cx="2826370" cy="3814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043192"/>
            <a:ext cx="2952328" cy="3814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026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-156215" y="1"/>
            <a:ext cx="1343839" cy="7029400"/>
            <a:chOff x="-156215" y="14631"/>
            <a:chExt cx="1784625" cy="6841189"/>
          </a:xfrm>
        </p:grpSpPr>
        <p:pic>
          <p:nvPicPr>
            <p:cNvPr id="1032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35278" y="3283944"/>
              <a:ext cx="1763688" cy="3571876"/>
            </a:xfrm>
            <a:prstGeom prst="rect">
              <a:avLst/>
            </a:prstGeom>
            <a:noFill/>
          </p:spPr>
        </p:pic>
        <p:pic>
          <p:nvPicPr>
            <p:cNvPr id="28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56215" y="14631"/>
              <a:ext cx="1775887" cy="3571876"/>
            </a:xfrm>
            <a:prstGeom prst="rect">
              <a:avLst/>
            </a:prstGeom>
            <a:noFill/>
          </p:spPr>
        </p:pic>
      </p:grpSp>
      <p:sp>
        <p:nvSpPr>
          <p:cNvPr id="4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979712" y="-40941"/>
            <a:ext cx="63022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i="1" dirty="0" err="1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оловні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елементи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композиції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692696"/>
            <a:ext cx="7560840" cy="569386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ru-RU" sz="2800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Експозиція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язка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</a:t>
            </a:r>
          </a:p>
          <a:p>
            <a:endParaRPr lang="ru-RU" sz="2800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 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endParaRPr lang="ru-RU" sz="2800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Кульмінація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Щаслива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розв’язка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6432" y="548680"/>
            <a:ext cx="515456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Розмова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Наталки з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матір’ю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сцена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зустрічі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виборного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Терпелихою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згода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Наталки на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шлюб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возним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розмова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Петра з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Миколою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0716" y="206084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лагословення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матір’ю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Терпелихою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Наталки і Петра.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6432" y="4001259"/>
            <a:ext cx="37202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статочний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вибір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Наталки на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користь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Петра.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6432" y="5194329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Намір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возного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одружитися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Наталкою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бажання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виборного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прислужитися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.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987824" y="1052736"/>
            <a:ext cx="144016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555776" y="1972290"/>
            <a:ext cx="1872208" cy="3328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190109" y="2847131"/>
            <a:ext cx="3312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моменти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endParaRPr lang="ru-RU" sz="2800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3923928" y="908720"/>
            <a:ext cx="504056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3131840" y="4227753"/>
            <a:ext cx="1296144" cy="2093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4067944" y="2476346"/>
            <a:ext cx="434533" cy="35028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86432" y="2916219"/>
            <a:ext cx="5148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Початок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першої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де ми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дізнаємося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 долю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Наталчиної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родини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любов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Петра.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1629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6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</Template>
  <TotalTime>1776</TotalTime>
  <Words>842</Words>
  <Application>Microsoft Office PowerPoint</Application>
  <PresentationFormat>Экран (4:3)</PresentationFormat>
  <Paragraphs>144</Paragraphs>
  <Slides>30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6</vt:lpstr>
      <vt:lpstr>  Ємільчинська гімназія Ємільчинської районної ради  Житомирської області</vt:lpstr>
      <vt:lpstr>І. П. Котляревський «Наталка Полтавка». Наталка – уособлення кращих рис української дівчини</vt:lpstr>
      <vt:lpstr>Епіграф уроку</vt:lpstr>
      <vt:lpstr>Презентация PowerPoint</vt:lpstr>
      <vt:lpstr>Метод «Незакінчене речення»</vt:lpstr>
      <vt:lpstr>Метод «Мозкова атака»</vt:lpstr>
      <vt:lpstr>Особливості твору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Відповіді: 143245613241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Терпелиха</vt:lpstr>
      <vt:lpstr>Презентация PowerPoint</vt:lpstr>
      <vt:lpstr>Петро</vt:lpstr>
      <vt:lpstr>Презентация PowerPoint</vt:lpstr>
      <vt:lpstr>Презентация PowerPoint</vt:lpstr>
      <vt:lpstr>Презентация PowerPoint</vt:lpstr>
      <vt:lpstr>Пісні Наталки Полтавки</vt:lpstr>
      <vt:lpstr>Презентация PowerPoint</vt:lpstr>
      <vt:lpstr>Презентация PowerPoint</vt:lpstr>
      <vt:lpstr>Чи Може Бути Наталка Ідеалом Для Сучасної Української Дівчини? </vt:lpstr>
      <vt:lpstr>Домашнє  завдання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І. П. Котляревський «Наталка Полтавка». Наталка – уособлення кращих рис української дівчини.</dc:title>
  <dc:creator>user</dc:creator>
  <cp:lastModifiedBy>user</cp:lastModifiedBy>
  <cp:revision>115</cp:revision>
  <cp:lastPrinted>2017-03-19T17:16:14Z</cp:lastPrinted>
  <dcterms:created xsi:type="dcterms:W3CDTF">2016-11-13T16:46:05Z</dcterms:created>
  <dcterms:modified xsi:type="dcterms:W3CDTF">2018-01-22T19:16:44Z</dcterms:modified>
</cp:coreProperties>
</file>