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8"/>
  </p:notesMasterIdLst>
  <p:sldIdLst>
    <p:sldId id="256" r:id="rId2"/>
    <p:sldId id="259" r:id="rId3"/>
    <p:sldId id="260" r:id="rId4"/>
    <p:sldId id="261" r:id="rId5"/>
    <p:sldId id="258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97" autoAdjust="0"/>
  </p:normalViewPr>
  <p:slideViewPr>
    <p:cSldViewPr>
      <p:cViewPr>
        <p:scale>
          <a:sx n="77" d="100"/>
          <a:sy n="77" d="100"/>
        </p:scale>
        <p:origin x="-1884" y="-8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Frequency</a:t>
            </a:r>
            <a:endParaRPr lang="el-GR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4466818250900078E-2"/>
          <c:y val="0.19632941926417433"/>
          <c:w val="0.90010571124148353"/>
          <c:h val="0.656838368984925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Φύλλο1!$B$1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cat>
            <c:strRef>
              <c:f>Φύλλο1!$A$2:$A$7</c:f>
              <c:strCache>
                <c:ptCount val="6"/>
                <c:pt idx="0">
                  <c:v>always</c:v>
                </c:pt>
                <c:pt idx="1">
                  <c:v>usually</c:v>
                </c:pt>
                <c:pt idx="2">
                  <c:v>often</c:v>
                </c:pt>
                <c:pt idx="3">
                  <c:v>sometimes</c:v>
                </c:pt>
                <c:pt idx="4">
                  <c:v>seldom</c:v>
                </c:pt>
                <c:pt idx="5">
                  <c:v>never</c:v>
                </c:pt>
              </c:strCache>
            </c:strRef>
          </c:cat>
          <c:val>
            <c:numRef>
              <c:f>Φύλλο1!$B$2:$B$7</c:f>
              <c:numCache>
                <c:formatCode>General</c:formatCode>
                <c:ptCount val="6"/>
                <c:pt idx="0">
                  <c:v>100</c:v>
                </c:pt>
                <c:pt idx="1">
                  <c:v>80</c:v>
                </c:pt>
                <c:pt idx="2">
                  <c:v>70</c:v>
                </c:pt>
                <c:pt idx="3">
                  <c:v>50</c:v>
                </c:pt>
                <c:pt idx="4">
                  <c:v>20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743680"/>
        <c:axId val="251205120"/>
      </c:barChart>
      <c:catAx>
        <c:axId val="210743680"/>
        <c:scaling>
          <c:orientation val="minMax"/>
        </c:scaling>
        <c:delete val="0"/>
        <c:axPos val="b"/>
        <c:majorTickMark val="out"/>
        <c:minorTickMark val="none"/>
        <c:tickLblPos val="nextTo"/>
        <c:crossAx val="251205120"/>
        <c:crosses val="autoZero"/>
        <c:auto val="1"/>
        <c:lblAlgn val="ctr"/>
        <c:lblOffset val="100"/>
        <c:noMultiLvlLbl val="0"/>
      </c:catAx>
      <c:valAx>
        <c:axId val="251205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0743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9CA45B-8764-43E9-8E10-8633D47E792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0C13892-AC67-435B-AD68-2EE10CD19DFD}">
      <dgm:prSet phldrT="[Κείμενο]"/>
      <dgm:spPr/>
      <dgm:t>
        <a:bodyPr/>
        <a:lstStyle/>
        <a:p>
          <a:r>
            <a:rPr lang="en-US" dirty="0" smtClean="0"/>
            <a:t>Permanent states</a:t>
          </a:r>
          <a:endParaRPr lang="el-GR" dirty="0"/>
        </a:p>
      </dgm:t>
    </dgm:pt>
    <dgm:pt modelId="{ABDC91F7-4DE7-48C1-9AB5-C7126186D019}" type="parTrans" cxnId="{E1BE6829-0F35-4522-BF00-B8D9D7687F9C}">
      <dgm:prSet/>
      <dgm:spPr/>
      <dgm:t>
        <a:bodyPr/>
        <a:lstStyle/>
        <a:p>
          <a:endParaRPr lang="el-GR"/>
        </a:p>
      </dgm:t>
    </dgm:pt>
    <dgm:pt modelId="{845E5CF0-DB54-4E74-B879-D6E556EB9635}" type="sibTrans" cxnId="{E1BE6829-0F35-4522-BF00-B8D9D7687F9C}">
      <dgm:prSet/>
      <dgm:spPr/>
      <dgm:t>
        <a:bodyPr/>
        <a:lstStyle/>
        <a:p>
          <a:endParaRPr lang="el-GR"/>
        </a:p>
      </dgm:t>
    </dgm:pt>
    <dgm:pt modelId="{E619CF29-3270-494D-BB9A-DCE9CD8262B7}">
      <dgm:prSet phldrT="[Κείμενο]"/>
      <dgm:spPr/>
      <dgm:t>
        <a:bodyPr/>
        <a:lstStyle/>
        <a:p>
          <a:r>
            <a:rPr lang="en-US" dirty="0" smtClean="0"/>
            <a:t>Habits</a:t>
          </a:r>
          <a:endParaRPr lang="el-GR" dirty="0"/>
        </a:p>
      </dgm:t>
    </dgm:pt>
    <dgm:pt modelId="{6FF04DFB-08F5-443B-8F21-3979281FFCB2}" type="parTrans" cxnId="{00A45DC8-3C15-4357-9551-6BA127E622B9}">
      <dgm:prSet/>
      <dgm:spPr/>
      <dgm:t>
        <a:bodyPr/>
        <a:lstStyle/>
        <a:p>
          <a:endParaRPr lang="el-GR"/>
        </a:p>
      </dgm:t>
    </dgm:pt>
    <dgm:pt modelId="{CBE055A7-FA32-47E5-A5D0-B17A94771D1F}" type="sibTrans" cxnId="{00A45DC8-3C15-4357-9551-6BA127E622B9}">
      <dgm:prSet/>
      <dgm:spPr/>
      <dgm:t>
        <a:bodyPr/>
        <a:lstStyle/>
        <a:p>
          <a:endParaRPr lang="el-GR"/>
        </a:p>
      </dgm:t>
    </dgm:pt>
    <dgm:pt modelId="{DA635710-BB08-469A-B108-63B0C76060D1}">
      <dgm:prSet phldrT="[Κείμενο]"/>
      <dgm:spPr/>
      <dgm:t>
        <a:bodyPr/>
        <a:lstStyle/>
        <a:p>
          <a:r>
            <a:rPr lang="en-US" dirty="0" smtClean="0"/>
            <a:t>Timetables</a:t>
          </a:r>
          <a:endParaRPr lang="el-GR" dirty="0"/>
        </a:p>
      </dgm:t>
    </dgm:pt>
    <dgm:pt modelId="{7D01D7F4-B978-4646-8BA1-39327A8F290D}" type="parTrans" cxnId="{B83D7E6F-40E9-4CB5-A44E-D5213FD2B21A}">
      <dgm:prSet/>
      <dgm:spPr/>
      <dgm:t>
        <a:bodyPr/>
        <a:lstStyle/>
        <a:p>
          <a:endParaRPr lang="el-GR"/>
        </a:p>
      </dgm:t>
    </dgm:pt>
    <dgm:pt modelId="{5C9CE165-37DA-4EA4-90E0-D923EFA8FD43}" type="sibTrans" cxnId="{B83D7E6F-40E9-4CB5-A44E-D5213FD2B21A}">
      <dgm:prSet/>
      <dgm:spPr/>
      <dgm:t>
        <a:bodyPr/>
        <a:lstStyle/>
        <a:p>
          <a:endParaRPr lang="el-GR"/>
        </a:p>
      </dgm:t>
    </dgm:pt>
    <dgm:pt modelId="{F9F73673-E986-49B7-A40A-6D7C404609E6}" type="pres">
      <dgm:prSet presAssocID="{179CA45B-8764-43E9-8E10-8633D47E7926}" presName="compositeShape" presStyleCnt="0">
        <dgm:presLayoutVars>
          <dgm:chMax val="7"/>
          <dgm:dir/>
          <dgm:resizeHandles val="exact"/>
        </dgm:presLayoutVars>
      </dgm:prSet>
      <dgm:spPr/>
    </dgm:pt>
    <dgm:pt modelId="{7E807BA2-56F3-4B11-B12B-EB4DA3042AAA}" type="pres">
      <dgm:prSet presAssocID="{C0C13892-AC67-435B-AD68-2EE10CD19DFD}" presName="circ1" presStyleLbl="vennNode1" presStyleIdx="0" presStyleCnt="3"/>
      <dgm:spPr/>
      <dgm:t>
        <a:bodyPr/>
        <a:lstStyle/>
        <a:p>
          <a:endParaRPr lang="el-GR"/>
        </a:p>
      </dgm:t>
    </dgm:pt>
    <dgm:pt modelId="{6482DD0B-9C90-46DC-9356-7D236A137BF5}" type="pres">
      <dgm:prSet presAssocID="{C0C13892-AC67-435B-AD68-2EE10CD19DF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B97E8B4-0BCE-41AE-9DCC-243F760092CD}" type="pres">
      <dgm:prSet presAssocID="{E619CF29-3270-494D-BB9A-DCE9CD8262B7}" presName="circ2" presStyleLbl="vennNode1" presStyleIdx="1" presStyleCnt="3"/>
      <dgm:spPr/>
      <dgm:t>
        <a:bodyPr/>
        <a:lstStyle/>
        <a:p>
          <a:endParaRPr lang="ru-RU"/>
        </a:p>
      </dgm:t>
    </dgm:pt>
    <dgm:pt modelId="{4258DC6F-4FC4-4AAB-B91C-39BE329C603C}" type="pres">
      <dgm:prSet presAssocID="{E619CF29-3270-494D-BB9A-DCE9CD8262B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353A2B-31E5-4B7E-8467-87C94B51DDF3}" type="pres">
      <dgm:prSet presAssocID="{DA635710-BB08-469A-B108-63B0C76060D1}" presName="circ3" presStyleLbl="vennNode1" presStyleIdx="2" presStyleCnt="3"/>
      <dgm:spPr/>
      <dgm:t>
        <a:bodyPr/>
        <a:lstStyle/>
        <a:p>
          <a:endParaRPr lang="ru-RU"/>
        </a:p>
      </dgm:t>
    </dgm:pt>
    <dgm:pt modelId="{04467EB2-B9B2-4B8F-8DF8-3D99E70C0579}" type="pres">
      <dgm:prSet presAssocID="{DA635710-BB08-469A-B108-63B0C76060D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D4162A-53AD-409F-BE30-4E33B80C2155}" type="presOf" srcId="{DA635710-BB08-469A-B108-63B0C76060D1}" destId="{04467EB2-B9B2-4B8F-8DF8-3D99E70C0579}" srcOrd="1" destOrd="0" presId="urn:microsoft.com/office/officeart/2005/8/layout/venn1"/>
    <dgm:cxn modelId="{0D0BCD5A-B3D3-495B-8542-453F069275B7}" type="presOf" srcId="{C0C13892-AC67-435B-AD68-2EE10CD19DFD}" destId="{6482DD0B-9C90-46DC-9356-7D236A137BF5}" srcOrd="1" destOrd="0" presId="urn:microsoft.com/office/officeart/2005/8/layout/venn1"/>
    <dgm:cxn modelId="{7DF47519-C707-4E6A-8CD4-60C038BB8C6F}" type="presOf" srcId="{E619CF29-3270-494D-BB9A-DCE9CD8262B7}" destId="{4258DC6F-4FC4-4AAB-B91C-39BE329C603C}" srcOrd="1" destOrd="0" presId="urn:microsoft.com/office/officeart/2005/8/layout/venn1"/>
    <dgm:cxn modelId="{00A45DC8-3C15-4357-9551-6BA127E622B9}" srcId="{179CA45B-8764-43E9-8E10-8633D47E7926}" destId="{E619CF29-3270-494D-BB9A-DCE9CD8262B7}" srcOrd="1" destOrd="0" parTransId="{6FF04DFB-08F5-443B-8F21-3979281FFCB2}" sibTransId="{CBE055A7-FA32-47E5-A5D0-B17A94771D1F}"/>
    <dgm:cxn modelId="{C936F5BB-7E7C-41A4-9ED1-2B8F193E1F19}" type="presOf" srcId="{C0C13892-AC67-435B-AD68-2EE10CD19DFD}" destId="{7E807BA2-56F3-4B11-B12B-EB4DA3042AAA}" srcOrd="0" destOrd="0" presId="urn:microsoft.com/office/officeart/2005/8/layout/venn1"/>
    <dgm:cxn modelId="{E1BE6829-0F35-4522-BF00-B8D9D7687F9C}" srcId="{179CA45B-8764-43E9-8E10-8633D47E7926}" destId="{C0C13892-AC67-435B-AD68-2EE10CD19DFD}" srcOrd="0" destOrd="0" parTransId="{ABDC91F7-4DE7-48C1-9AB5-C7126186D019}" sibTransId="{845E5CF0-DB54-4E74-B879-D6E556EB9635}"/>
    <dgm:cxn modelId="{E8D32FFE-4005-4338-B8B3-778EB77F434B}" type="presOf" srcId="{DA635710-BB08-469A-B108-63B0C76060D1}" destId="{E9353A2B-31E5-4B7E-8467-87C94B51DDF3}" srcOrd="0" destOrd="0" presId="urn:microsoft.com/office/officeart/2005/8/layout/venn1"/>
    <dgm:cxn modelId="{B83D7E6F-40E9-4CB5-A44E-D5213FD2B21A}" srcId="{179CA45B-8764-43E9-8E10-8633D47E7926}" destId="{DA635710-BB08-469A-B108-63B0C76060D1}" srcOrd="2" destOrd="0" parTransId="{7D01D7F4-B978-4646-8BA1-39327A8F290D}" sibTransId="{5C9CE165-37DA-4EA4-90E0-D923EFA8FD43}"/>
    <dgm:cxn modelId="{1A2850AF-5E1D-4C4D-ACC5-35B5CCE5F4BA}" type="presOf" srcId="{E619CF29-3270-494D-BB9A-DCE9CD8262B7}" destId="{AB97E8B4-0BCE-41AE-9DCC-243F760092CD}" srcOrd="0" destOrd="0" presId="urn:microsoft.com/office/officeart/2005/8/layout/venn1"/>
    <dgm:cxn modelId="{87024348-0D2A-4DF8-A843-56E7D30BD54C}" type="presOf" srcId="{179CA45B-8764-43E9-8E10-8633D47E7926}" destId="{F9F73673-E986-49B7-A40A-6D7C404609E6}" srcOrd="0" destOrd="0" presId="urn:microsoft.com/office/officeart/2005/8/layout/venn1"/>
    <dgm:cxn modelId="{1E5C357A-FAA6-42F0-8111-993CEB9FF6ED}" type="presParOf" srcId="{F9F73673-E986-49B7-A40A-6D7C404609E6}" destId="{7E807BA2-56F3-4B11-B12B-EB4DA3042AAA}" srcOrd="0" destOrd="0" presId="urn:microsoft.com/office/officeart/2005/8/layout/venn1"/>
    <dgm:cxn modelId="{B6073B79-BD7A-4EFF-B220-F50458705D04}" type="presParOf" srcId="{F9F73673-E986-49B7-A40A-6D7C404609E6}" destId="{6482DD0B-9C90-46DC-9356-7D236A137BF5}" srcOrd="1" destOrd="0" presId="urn:microsoft.com/office/officeart/2005/8/layout/venn1"/>
    <dgm:cxn modelId="{4BD831AF-1A8E-4C77-8CCD-D9BC1B1DC694}" type="presParOf" srcId="{F9F73673-E986-49B7-A40A-6D7C404609E6}" destId="{AB97E8B4-0BCE-41AE-9DCC-243F760092CD}" srcOrd="2" destOrd="0" presId="urn:microsoft.com/office/officeart/2005/8/layout/venn1"/>
    <dgm:cxn modelId="{EFDE959B-AD53-4C87-833E-557C9AAF9CB8}" type="presParOf" srcId="{F9F73673-E986-49B7-A40A-6D7C404609E6}" destId="{4258DC6F-4FC4-4AAB-B91C-39BE329C603C}" srcOrd="3" destOrd="0" presId="urn:microsoft.com/office/officeart/2005/8/layout/venn1"/>
    <dgm:cxn modelId="{8CF9ED4F-5C06-4A82-9BDF-498FBAB030A7}" type="presParOf" srcId="{F9F73673-E986-49B7-A40A-6D7C404609E6}" destId="{E9353A2B-31E5-4B7E-8467-87C94B51DDF3}" srcOrd="4" destOrd="0" presId="urn:microsoft.com/office/officeart/2005/8/layout/venn1"/>
    <dgm:cxn modelId="{E8C1F1FB-99F7-4768-81A6-7AB3EE150126}" type="presParOf" srcId="{F9F73673-E986-49B7-A40A-6D7C404609E6}" destId="{04467EB2-B9B2-4B8F-8DF8-3D99E70C057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07BA2-56F3-4B11-B12B-EB4DA3042AAA}">
      <dsp:nvSpPr>
        <dsp:cNvPr id="0" name=""/>
        <dsp:cNvSpPr/>
      </dsp:nvSpPr>
      <dsp:spPr>
        <a:xfrm>
          <a:off x="846424" y="357058"/>
          <a:ext cx="2345750" cy="23457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Permanent states</a:t>
          </a:r>
          <a:endParaRPr lang="el-GR" sz="2000" kern="1200" dirty="0"/>
        </a:p>
      </dsp:txBody>
      <dsp:txXfrm>
        <a:off x="1159191" y="767565"/>
        <a:ext cx="1720216" cy="1055587"/>
      </dsp:txXfrm>
    </dsp:sp>
    <dsp:sp modelId="{AB97E8B4-0BCE-41AE-9DCC-243F760092CD}">
      <dsp:nvSpPr>
        <dsp:cNvPr id="0" name=""/>
        <dsp:cNvSpPr/>
      </dsp:nvSpPr>
      <dsp:spPr>
        <a:xfrm>
          <a:off x="1692849" y="1823152"/>
          <a:ext cx="2345750" cy="23457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Habits</a:t>
          </a:r>
          <a:endParaRPr lang="el-GR" sz="2000" kern="1200" dirty="0"/>
        </a:p>
      </dsp:txBody>
      <dsp:txXfrm>
        <a:off x="2410258" y="2429138"/>
        <a:ext cx="1407450" cy="1290162"/>
      </dsp:txXfrm>
    </dsp:sp>
    <dsp:sp modelId="{E9353A2B-31E5-4B7E-8467-87C94B51DDF3}">
      <dsp:nvSpPr>
        <dsp:cNvPr id="0" name=""/>
        <dsp:cNvSpPr/>
      </dsp:nvSpPr>
      <dsp:spPr>
        <a:xfrm>
          <a:off x="0" y="1823152"/>
          <a:ext cx="2345750" cy="234575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Timetables</a:t>
          </a:r>
          <a:endParaRPr lang="el-GR" sz="2000" kern="1200" dirty="0"/>
        </a:p>
      </dsp:txBody>
      <dsp:txXfrm>
        <a:off x="220891" y="2429138"/>
        <a:ext cx="1407450" cy="1290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D9774-01EA-4F5F-922E-86622791CCC3}" type="datetimeFigureOut">
              <a:rPr lang="el-GR" smtClean="0"/>
              <a:t>28/1/2018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BDCDE-9646-4070-B604-532774B5949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107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BDCDE-9646-4070-B604-532774B59499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1729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31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1D0EE3-4440-4756-B4BE-C3A47C282BBD}" type="slidenum">
              <a:rPr lang="pt-P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pt-P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EDA8E02-BA35-430C-870F-688399ED161E}" type="datetimeFigureOut">
              <a:rPr lang="el-GR" smtClean="0"/>
              <a:t>28/1/2018</a:t>
            </a:fld>
            <a:endParaRPr lang="el-GR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B71BBC-8086-4FDD-97CE-3456FA6CF9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A8E02-BA35-430C-870F-688399ED161E}" type="datetimeFigureOut">
              <a:rPr lang="el-GR" smtClean="0"/>
              <a:t>28/1/2018</a:t>
            </a:fld>
            <a:endParaRPr lang="el-G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71BBC-8086-4FDD-97CE-3456FA6CF9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A8E02-BA35-430C-870F-688399ED161E}" type="datetimeFigureOut">
              <a:rPr lang="el-GR" smtClean="0"/>
              <a:t>28/1/2018</a:t>
            </a:fld>
            <a:endParaRPr lang="el-G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71BBC-8086-4FDD-97CE-3456FA6CF9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A8E02-BA35-430C-870F-688399ED161E}" type="datetimeFigureOut">
              <a:rPr lang="el-GR" smtClean="0"/>
              <a:t>28/1/2018</a:t>
            </a:fld>
            <a:endParaRPr lang="el-G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71BBC-8086-4FDD-97CE-3456FA6CF91C}" type="slidenum">
              <a:rPr lang="el-GR" smtClean="0"/>
              <a:t>‹#›</a:t>
            </a:fld>
            <a:endParaRPr lang="el-GR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A8E02-BA35-430C-870F-688399ED161E}" type="datetimeFigureOut">
              <a:rPr lang="el-GR" smtClean="0"/>
              <a:t>28/1/2018</a:t>
            </a:fld>
            <a:endParaRPr lang="el-GR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71BBC-8086-4FDD-97CE-3456FA6CF91C}" type="slidenum">
              <a:rPr lang="el-GR" smtClean="0"/>
              <a:t>‹#›</a:t>
            </a:fld>
            <a:endParaRPr lang="el-GR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A8E02-BA35-430C-870F-688399ED161E}" type="datetimeFigureOut">
              <a:rPr lang="el-GR" smtClean="0"/>
              <a:t>28/1/2018</a:t>
            </a:fld>
            <a:endParaRPr lang="el-G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71BBC-8086-4FDD-97CE-3456FA6CF91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A8E02-BA35-430C-870F-688399ED161E}" type="datetimeFigureOut">
              <a:rPr lang="el-GR" smtClean="0"/>
              <a:t>28/1/2018</a:t>
            </a:fld>
            <a:endParaRPr lang="el-GR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71BBC-8086-4FDD-97CE-3456FA6CF91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A8E02-BA35-430C-870F-688399ED161E}" type="datetimeFigureOut">
              <a:rPr lang="el-GR" smtClean="0"/>
              <a:t>28/1/2018</a:t>
            </a:fld>
            <a:endParaRPr lang="el-GR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71BBC-8086-4FDD-97CE-3456FA6CF91C}" type="slidenum">
              <a:rPr lang="el-GR" smtClean="0"/>
              <a:t>‹#›</a:t>
            </a:fld>
            <a:endParaRPr lang="el-GR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DA8E02-BA35-430C-870F-688399ED161E}" type="datetimeFigureOut">
              <a:rPr lang="el-GR" smtClean="0"/>
              <a:t>28/1/2018</a:t>
            </a:fld>
            <a:endParaRPr lang="el-GR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71BBC-8086-4FDD-97CE-3456FA6CF91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EDA8E02-BA35-430C-870F-688399ED161E}" type="datetimeFigureOut">
              <a:rPr lang="el-GR" smtClean="0"/>
              <a:t>28/1/2018</a:t>
            </a:fld>
            <a:endParaRPr lang="el-G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B71BBC-8086-4FDD-97CE-3456FA6CF91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EDA8E02-BA35-430C-870F-688399ED161E}" type="datetimeFigureOut">
              <a:rPr lang="el-GR" smtClean="0"/>
              <a:t>28/1/2018</a:t>
            </a:fld>
            <a:endParaRPr lang="el-GR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B71BBC-8086-4FDD-97CE-3456FA6CF91C}" type="slidenum">
              <a:rPr lang="el-GR" smtClean="0"/>
              <a:t>‹#›</a:t>
            </a:fld>
            <a:endParaRPr lang="el-GR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EDA8E02-BA35-430C-870F-688399ED161E}" type="datetimeFigureOut">
              <a:rPr lang="el-GR" smtClean="0"/>
              <a:t>28/1/2018</a:t>
            </a:fld>
            <a:endParaRPr lang="el-GR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B71BBC-8086-4FDD-97CE-3456FA6CF91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4.wav"/><Relationship Id="rId5" Type="http://schemas.openxmlformats.org/officeDocument/2006/relationships/audio" Target="../media/audio13.wav"/><Relationship Id="rId4" Type="http://schemas.openxmlformats.org/officeDocument/2006/relationships/audio" Target="../media/audio1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5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6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4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7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8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9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0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1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14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4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audio" Target="../media/audio22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61250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Урок англійської мови </a:t>
            </a:r>
            <a:br>
              <a:rPr lang="uk-UA" dirty="0" smtClean="0"/>
            </a:br>
            <a:r>
              <a:rPr lang="uk-UA" dirty="0" smtClean="0"/>
              <a:t>5 клас</a:t>
            </a:r>
            <a:br>
              <a:rPr lang="uk-UA" dirty="0" smtClean="0"/>
            </a:br>
            <a:r>
              <a:rPr lang="uk-UA" dirty="0" smtClean="0"/>
              <a:t>«Я завжди так роблю»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3032538"/>
      </p:ext>
    </p:extLst>
  </p:cSld>
  <p:clrMapOvr>
    <a:masterClrMapping/>
  </p:clrMapOvr>
  <p:transition spd="slow">
    <p:push dir="u"/>
    <p:sndAc>
      <p:stSnd>
        <p:snd r:embed="rId3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>
          <a:xfrm>
            <a:off x="872067" y="2675466"/>
            <a:ext cx="7444349" cy="363385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form short answers with:</a:t>
            </a:r>
          </a:p>
          <a:p>
            <a:pPr marL="0" indent="0">
              <a:buNone/>
            </a:pPr>
            <a:r>
              <a:rPr lang="en-US" dirty="0" smtClean="0"/>
              <a:t>     </a:t>
            </a:r>
            <a:r>
              <a:rPr lang="en-US" b="1" dirty="0" smtClean="0"/>
              <a:t>Yes/No</a:t>
            </a:r>
            <a:r>
              <a:rPr lang="en-US" dirty="0" smtClean="0"/>
              <a:t> + </a:t>
            </a:r>
            <a:r>
              <a:rPr lang="en-US" b="1" dirty="0" smtClean="0"/>
              <a:t>Subject Pronoun</a:t>
            </a:r>
            <a:r>
              <a:rPr lang="en-US" dirty="0" smtClean="0"/>
              <a:t> +</a:t>
            </a:r>
            <a:r>
              <a:rPr lang="en-US" b="1" dirty="0" smtClean="0"/>
              <a:t>do/don’t/does/doesn’t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 you like ice – cream?		  Yes, I do.</a:t>
            </a:r>
          </a:p>
          <a:p>
            <a:pPr marL="0" indent="0">
              <a:buNone/>
            </a:pPr>
            <a:r>
              <a:rPr lang="en-US" dirty="0" smtClean="0"/>
              <a:t>Does he play football every day?	  No, he doesn’t.</a:t>
            </a:r>
          </a:p>
          <a:p>
            <a:pPr marL="0" indent="0">
              <a:buNone/>
            </a:pPr>
            <a:r>
              <a:rPr lang="en-US" dirty="0" smtClean="0"/>
              <a:t>Do they wash the car on Mondays?    Yes, they do.</a:t>
            </a:r>
          </a:p>
          <a:p>
            <a:pPr marL="0" indent="0">
              <a:buNone/>
            </a:pPr>
            <a:r>
              <a:rPr lang="en-US" dirty="0" smtClean="0"/>
              <a:t>Does Penny work?			  No, she doesn’t.</a:t>
            </a:r>
          </a:p>
          <a:p>
            <a:pPr marL="0" indent="0">
              <a:buNone/>
            </a:pPr>
            <a:r>
              <a:rPr lang="en-US" dirty="0" smtClean="0"/>
              <a:t>Do Paul and Jim go to school?	  Yes, they do.</a:t>
            </a:r>
          </a:p>
          <a:p>
            <a:pPr marL="0" indent="0">
              <a:buNone/>
            </a:pPr>
            <a:r>
              <a:rPr lang="en-US" dirty="0" smtClean="0"/>
              <a:t>Does Liam watch TV at night?	  No, he doesn’t.</a:t>
            </a:r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Answers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69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3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ru-RU" sz="3600" smtClean="0"/>
              <a:t>Present Simple</a:t>
            </a:r>
            <a:endParaRPr lang="ru-RU" altLang="ru-RU" sz="3600" smtClean="0"/>
          </a:p>
        </p:txBody>
      </p:sp>
    </p:spTree>
    <p:extLst>
      <p:ext uri="{BB962C8B-B14F-4D97-AF65-F5344CB8AC3E}">
        <p14:creationId xmlns:p14="http://schemas.microsoft.com/office/powerpoint/2010/main" val="256335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5" y="106364"/>
            <a:ext cx="5539979" cy="13239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YOU. You are A newspaper columnist.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66" y="1368425"/>
            <a:ext cx="3213497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51787" b="32265"/>
          <a:stretch/>
        </p:blipFill>
        <p:spPr>
          <a:xfrm>
            <a:off x="774124" y="1873176"/>
            <a:ext cx="1714463" cy="18884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826794" y="2817813"/>
            <a:ext cx="4317206" cy="132238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john and his wife terry.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68"/>
          <a:stretch/>
        </p:blipFill>
        <p:spPr>
          <a:xfrm>
            <a:off x="5272857" y="345529"/>
            <a:ext cx="3353783" cy="25588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Выгнутая вверх стрелка 10"/>
          <p:cNvSpPr/>
          <p:nvPr/>
        </p:nvSpPr>
        <p:spPr>
          <a:xfrm rot="14902637">
            <a:off x="4116189" y="2794992"/>
            <a:ext cx="2241550" cy="696516"/>
          </a:xfrm>
          <a:prstGeom prst="curvedDown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84535" y="587375"/>
            <a:ext cx="632222" cy="1684338"/>
          </a:xfrm>
          <a:prstGeom prst="curved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3863579" y="4419600"/>
            <a:ext cx="4225528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petua Titling MT" panose="02020502060505020804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petua Titling MT" panose="02020502060505020804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petua Titling MT" panose="02020502060505020804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petua Titling MT" panose="02020502060505020804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petua Titling MT" panose="02020502060505020804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petua Titling MT" panose="02020502060505020804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petua Titling MT" panose="02020502060505020804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Perpetua Titling MT" panose="02020502060505020804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John about his daily life!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8068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3490"/>
          <a:stretch>
            <a:fillRect/>
          </a:stretch>
        </p:blipFill>
        <p:spPr>
          <a:xfrm>
            <a:off x="2784873" y="2960688"/>
            <a:ext cx="4582715" cy="3649662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67929" y="2098676"/>
            <a:ext cx="2711053" cy="1114425"/>
          </a:xfrm>
          <a:prstGeom prst="wedgeRoundRectCallout">
            <a:avLst>
              <a:gd name="adj1" fmla="val 35312"/>
              <a:gd name="adj2" fmla="val 88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- Do you live in London?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15062" y="1973264"/>
            <a:ext cx="2709863" cy="1114425"/>
          </a:xfrm>
          <a:prstGeom prst="wedgeRoundRectCallout">
            <a:avLst>
              <a:gd name="adj1" fmla="val -28302"/>
              <a:gd name="adj2" fmla="val 89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- Yes, I live in north London.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132" y="435429"/>
            <a:ext cx="8582297" cy="1227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films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Smoke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go to the theatre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pop music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dogs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read books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watch TV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drink coffee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speak any foreign languages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listen to the radio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play a musical instrument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drive a car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live in London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play golf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653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3490"/>
          <a:stretch>
            <a:fillRect/>
          </a:stretch>
        </p:blipFill>
        <p:spPr>
          <a:xfrm>
            <a:off x="2784873" y="2960688"/>
            <a:ext cx="4582715" cy="3649662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67929" y="2098676"/>
            <a:ext cx="2711053" cy="1114425"/>
          </a:xfrm>
          <a:prstGeom prst="wedgeRoundRectCallout">
            <a:avLst>
              <a:gd name="adj1" fmla="val 35312"/>
              <a:gd name="adj2" fmla="val 88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- Does your wife play golf?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15062" y="1973264"/>
            <a:ext cx="2709863" cy="1114425"/>
          </a:xfrm>
          <a:prstGeom prst="wedgeRoundRectCallout">
            <a:avLst>
              <a:gd name="adj1" fmla="val -28302"/>
              <a:gd name="adj2" fmla="val 89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- No, but she plays tennis.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132" y="435429"/>
            <a:ext cx="8582297" cy="1227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films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Smoke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go to the theatre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pop music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dogs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read books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watch TV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drink coffee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speak any foreign languages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listen to the radio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play a musical instrument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drive a car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live in London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play golf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02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3490"/>
          <a:stretch>
            <a:fillRect/>
          </a:stretch>
        </p:blipFill>
        <p:spPr>
          <a:xfrm>
            <a:off x="2784873" y="2960688"/>
            <a:ext cx="4582715" cy="3649662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67929" y="2098676"/>
            <a:ext cx="2711053" cy="1114425"/>
          </a:xfrm>
          <a:prstGeom prst="wedgeRoundRectCallout">
            <a:avLst>
              <a:gd name="adj1" fmla="val 35312"/>
              <a:gd name="adj2" fmla="val 88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- Do you speak any foreign languages?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15062" y="1973264"/>
            <a:ext cx="2709863" cy="1114425"/>
          </a:xfrm>
          <a:prstGeom prst="wedgeRoundRectCallout">
            <a:avLst>
              <a:gd name="adj1" fmla="val -28302"/>
              <a:gd name="adj2" fmla="val 89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- Yes, I speak French.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132" y="435429"/>
            <a:ext cx="8582297" cy="1227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films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Smoke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go to the theatre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pop music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dogs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read books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watch TV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drink coffee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speak any foreign languages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listen to the radio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play a musical instrument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drive a car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live in London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golf</a:t>
            </a:r>
            <a:endParaRPr lang="ru-RU" strike="sngStrike" dirty="0"/>
          </a:p>
        </p:txBody>
      </p:sp>
    </p:spTree>
    <p:extLst>
      <p:ext uri="{BB962C8B-B14F-4D97-AF65-F5344CB8AC3E}">
        <p14:creationId xmlns:p14="http://schemas.microsoft.com/office/powerpoint/2010/main" val="210176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3490"/>
          <a:stretch>
            <a:fillRect/>
          </a:stretch>
        </p:blipFill>
        <p:spPr>
          <a:xfrm>
            <a:off x="2784873" y="2960688"/>
            <a:ext cx="4582715" cy="3649662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67929" y="2098676"/>
            <a:ext cx="2711053" cy="1114425"/>
          </a:xfrm>
          <a:prstGeom prst="wedgeRoundRectCallout">
            <a:avLst>
              <a:gd name="adj1" fmla="val 35312"/>
              <a:gd name="adj2" fmla="val 88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- Do you watch TV?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15062" y="1973264"/>
            <a:ext cx="2709863" cy="1114425"/>
          </a:xfrm>
          <a:prstGeom prst="wedgeRoundRectCallout">
            <a:avLst>
              <a:gd name="adj1" fmla="val -28302"/>
              <a:gd name="adj2" fmla="val 89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- Yes, I like all the </a:t>
            </a:r>
            <a:r>
              <a:rPr lang="en-US" b="1" dirty="0" err="1">
                <a:solidFill>
                  <a:schemeClr val="tx1"/>
                </a:solidFill>
              </a:rPr>
              <a:t>programmes</a:t>
            </a:r>
            <a:r>
              <a:rPr lang="en-US" b="1" dirty="0">
                <a:solidFill>
                  <a:schemeClr val="tx1"/>
                </a:solidFill>
              </a:rPr>
              <a:t> on TV.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132" y="435429"/>
            <a:ext cx="8582297" cy="1227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films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Smoke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go to the theatre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pop music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dogs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read books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watch TV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drink coffee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speak any foreign languages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listen to the radio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play a musical instrument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drive a car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live in London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golf</a:t>
            </a:r>
            <a:endParaRPr lang="ru-RU" strike="sngStrike" dirty="0"/>
          </a:p>
        </p:txBody>
      </p:sp>
    </p:spTree>
    <p:extLst>
      <p:ext uri="{BB962C8B-B14F-4D97-AF65-F5344CB8AC3E}">
        <p14:creationId xmlns:p14="http://schemas.microsoft.com/office/powerpoint/2010/main" val="329687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3490"/>
          <a:stretch>
            <a:fillRect/>
          </a:stretch>
        </p:blipFill>
        <p:spPr>
          <a:xfrm>
            <a:off x="2784873" y="2960688"/>
            <a:ext cx="4582715" cy="3649662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67929" y="2098676"/>
            <a:ext cx="2711053" cy="1114425"/>
          </a:xfrm>
          <a:prstGeom prst="wedgeRoundRectCallout">
            <a:avLst>
              <a:gd name="adj1" fmla="val 35312"/>
              <a:gd name="adj2" fmla="val 88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- Does you wife Terry listen to the radio?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15062" y="1973264"/>
            <a:ext cx="2709863" cy="1114425"/>
          </a:xfrm>
          <a:prstGeom prst="wedgeRoundRectCallout">
            <a:avLst>
              <a:gd name="adj1" fmla="val -28302"/>
              <a:gd name="adj2" fmla="val 89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- Yes, she listens to the radio in the morning.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132" y="435429"/>
            <a:ext cx="8582297" cy="1227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films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Smoke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go to the theatre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pop music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dogs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read books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watch TV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drink coffee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speak any foreign languages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listen to the radio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play a musical instrument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drive a car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live in London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golf</a:t>
            </a:r>
            <a:endParaRPr lang="ru-RU" strike="sngStrike" dirty="0"/>
          </a:p>
        </p:txBody>
      </p:sp>
    </p:spTree>
    <p:extLst>
      <p:ext uri="{BB962C8B-B14F-4D97-AF65-F5344CB8AC3E}">
        <p14:creationId xmlns:p14="http://schemas.microsoft.com/office/powerpoint/2010/main" val="351811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3490"/>
          <a:stretch>
            <a:fillRect/>
          </a:stretch>
        </p:blipFill>
        <p:spPr>
          <a:xfrm>
            <a:off x="2784873" y="2960688"/>
            <a:ext cx="4582715" cy="3649662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67929" y="2098676"/>
            <a:ext cx="2711053" cy="1114425"/>
          </a:xfrm>
          <a:prstGeom prst="wedgeRoundRectCallout">
            <a:avLst>
              <a:gd name="adj1" fmla="val 35312"/>
              <a:gd name="adj2" fmla="val 88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- Does </a:t>
            </a:r>
            <a:r>
              <a:rPr lang="en-US" b="1" dirty="0"/>
              <a:t>your </a:t>
            </a:r>
            <a:r>
              <a:rPr lang="en-US" b="1" dirty="0"/>
              <a:t>wife like dogs?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15062" y="1973264"/>
            <a:ext cx="2709863" cy="1114425"/>
          </a:xfrm>
          <a:prstGeom prst="wedgeRoundRectCallout">
            <a:avLst>
              <a:gd name="adj1" fmla="val -28302"/>
              <a:gd name="adj2" fmla="val 89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- No, but my wife loves cats.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132" y="435429"/>
            <a:ext cx="8582297" cy="1227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films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Smoke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go to the theatre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pop music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dogs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read books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watch TV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drink coffee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speak any foreign languages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listen to the radio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play a musical instrument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drive a car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live in London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golf</a:t>
            </a:r>
            <a:endParaRPr lang="ru-RU" strike="sngStrike" dirty="0"/>
          </a:p>
        </p:txBody>
      </p:sp>
    </p:spTree>
    <p:extLst>
      <p:ext uri="{BB962C8B-B14F-4D97-AF65-F5344CB8AC3E}">
        <p14:creationId xmlns:p14="http://schemas.microsoft.com/office/powerpoint/2010/main" val="10229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3490"/>
          <a:stretch>
            <a:fillRect/>
          </a:stretch>
        </p:blipFill>
        <p:spPr>
          <a:xfrm>
            <a:off x="2784873" y="2960688"/>
            <a:ext cx="4582715" cy="3649662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235132" y="435429"/>
            <a:ext cx="8582297" cy="1227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films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Smoke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go to the theatre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pop music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dogs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read books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watch TV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drink coffee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speak any foreign languages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listen to the radio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play a musical instrument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drive a car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live in London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golf</a:t>
            </a:r>
            <a:endParaRPr lang="ru-RU" strike="sngStrike" dirty="0"/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08410" y="1973264"/>
            <a:ext cx="2711053" cy="1114425"/>
          </a:xfrm>
          <a:prstGeom prst="wedgeRoundRectCallout">
            <a:avLst>
              <a:gd name="adj1" fmla="val 35312"/>
              <a:gd name="adj2" fmla="val 88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- Do you like films?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15062" y="1973264"/>
            <a:ext cx="2709863" cy="1114425"/>
          </a:xfrm>
          <a:prstGeom prst="wedgeRoundRectCallout">
            <a:avLst>
              <a:gd name="adj1" fmla="val -28302"/>
              <a:gd name="adj2" fmla="val 89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- No, I don't like films.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Present </a:t>
            </a:r>
            <a:r>
              <a:rPr lang="en-US" dirty="0"/>
              <a:t>Simple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6480720" cy="36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345834"/>
      </p:ext>
    </p:extLst>
  </p:cSld>
  <p:clrMapOvr>
    <a:masterClrMapping/>
  </p:clrMapOvr>
  <p:transition spd="slow">
    <p:wipe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3490"/>
          <a:stretch>
            <a:fillRect/>
          </a:stretch>
        </p:blipFill>
        <p:spPr>
          <a:xfrm>
            <a:off x="2784873" y="2960688"/>
            <a:ext cx="4582715" cy="3649662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67929" y="2098676"/>
            <a:ext cx="2711053" cy="1114425"/>
          </a:xfrm>
          <a:prstGeom prst="wedgeRoundRectCallout">
            <a:avLst>
              <a:gd name="adj1" fmla="val 35312"/>
              <a:gd name="adj2" fmla="val 88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- </a:t>
            </a:r>
            <a:r>
              <a:rPr lang="en-US" b="1" dirty="0"/>
              <a:t>Does Terry </a:t>
            </a:r>
            <a:r>
              <a:rPr lang="en-US" b="1" dirty="0"/>
              <a:t>drink coffee?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15062" y="1973264"/>
            <a:ext cx="2709863" cy="1114425"/>
          </a:xfrm>
          <a:prstGeom prst="wedgeRoundRectCallout">
            <a:avLst>
              <a:gd name="adj1" fmla="val -28302"/>
              <a:gd name="adj2" fmla="val 89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- Yes, she has two cups in the morning.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8430" y="439784"/>
            <a:ext cx="8582297" cy="1227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films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Smoke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go to the theatre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pop music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dogs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read books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watch TV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drink coffee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speak any foreign languages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listen to the radio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play a musical instrument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drive a car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live in London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golf</a:t>
            </a:r>
            <a:endParaRPr lang="ru-RU" strike="sngStrike" dirty="0"/>
          </a:p>
        </p:txBody>
      </p:sp>
    </p:spTree>
    <p:extLst>
      <p:ext uri="{BB962C8B-B14F-4D97-AF65-F5344CB8AC3E}">
        <p14:creationId xmlns:p14="http://schemas.microsoft.com/office/powerpoint/2010/main" val="185284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3490"/>
          <a:stretch>
            <a:fillRect/>
          </a:stretch>
        </p:blipFill>
        <p:spPr>
          <a:xfrm>
            <a:off x="2784873" y="2960688"/>
            <a:ext cx="4582715" cy="3649662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67929" y="2098676"/>
            <a:ext cx="2711053" cy="1114425"/>
          </a:xfrm>
          <a:prstGeom prst="wedgeRoundRectCallout">
            <a:avLst>
              <a:gd name="adj1" fmla="val 35312"/>
              <a:gd name="adj2" fmla="val 88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- Do you drive a car?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15062" y="1973264"/>
            <a:ext cx="2709863" cy="1114425"/>
          </a:xfrm>
          <a:prstGeom prst="wedgeRoundRectCallout">
            <a:avLst>
              <a:gd name="adj1" fmla="val -28302"/>
              <a:gd name="adj2" fmla="val 89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- No, but I have a bicycle.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8430" y="439784"/>
            <a:ext cx="8582297" cy="1227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films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Smoke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go to the theatre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pop music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dogs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read books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watch TV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drink coffee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speak any foreign languages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listen to the radio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play a musical instrument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drive a car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live in London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golf</a:t>
            </a:r>
            <a:endParaRPr lang="ru-RU" strike="sngStrike" dirty="0"/>
          </a:p>
        </p:txBody>
      </p:sp>
    </p:spTree>
    <p:extLst>
      <p:ext uri="{BB962C8B-B14F-4D97-AF65-F5344CB8AC3E}">
        <p14:creationId xmlns:p14="http://schemas.microsoft.com/office/powerpoint/2010/main" val="166371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3490"/>
          <a:stretch>
            <a:fillRect/>
          </a:stretch>
        </p:blipFill>
        <p:spPr>
          <a:xfrm>
            <a:off x="2784873" y="2960688"/>
            <a:ext cx="4582715" cy="3649662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67929" y="2098676"/>
            <a:ext cx="2711053" cy="1114425"/>
          </a:xfrm>
          <a:prstGeom prst="wedgeRoundRectCallout">
            <a:avLst>
              <a:gd name="adj1" fmla="val 35312"/>
              <a:gd name="adj2" fmla="val 88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- Does Terry play a musical instrument?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90073" y="1968501"/>
            <a:ext cx="2711053" cy="1114425"/>
          </a:xfrm>
          <a:prstGeom prst="wedgeRoundRectCallout">
            <a:avLst>
              <a:gd name="adj1" fmla="val -28302"/>
              <a:gd name="adj2" fmla="val 89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- Yes, she plays the piano.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8430" y="439784"/>
            <a:ext cx="8582297" cy="1227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films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Smoke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go to the theatre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pop music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dogs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read books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watch TV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drink coffee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speak any foreign languages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listen to the radio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play a musical instrument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drive a car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live in London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golf</a:t>
            </a:r>
            <a:endParaRPr lang="ru-RU" strike="sngStrike" dirty="0"/>
          </a:p>
        </p:txBody>
      </p:sp>
    </p:spTree>
    <p:extLst>
      <p:ext uri="{BB962C8B-B14F-4D97-AF65-F5344CB8AC3E}">
        <p14:creationId xmlns:p14="http://schemas.microsoft.com/office/powerpoint/2010/main" val="215891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3490"/>
          <a:stretch>
            <a:fillRect/>
          </a:stretch>
        </p:blipFill>
        <p:spPr>
          <a:xfrm>
            <a:off x="2784873" y="2960688"/>
            <a:ext cx="4582715" cy="3649662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67929" y="2098676"/>
            <a:ext cx="2711053" cy="1114425"/>
          </a:xfrm>
          <a:prstGeom prst="wedgeRoundRectCallout">
            <a:avLst>
              <a:gd name="adj1" fmla="val 35312"/>
              <a:gd name="adj2" fmla="val 88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- Do you like pop music?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90073" y="1968501"/>
            <a:ext cx="2711053" cy="1114425"/>
          </a:xfrm>
          <a:prstGeom prst="wedgeRoundRectCallout">
            <a:avLst>
              <a:gd name="adj1" fmla="val -28302"/>
              <a:gd name="adj2" fmla="val 89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- No, I prefer classical music.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8430" y="439784"/>
            <a:ext cx="8582297" cy="1227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films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Smoke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go to the theatre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like pop music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dogs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read books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watch TV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drink coffee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speak any foreign languages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listen to the radio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a musical instrument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drive a car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live in London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golf</a:t>
            </a:r>
            <a:endParaRPr lang="ru-RU" strike="sngStrike" dirty="0"/>
          </a:p>
        </p:txBody>
      </p:sp>
    </p:spTree>
    <p:extLst>
      <p:ext uri="{BB962C8B-B14F-4D97-AF65-F5344CB8AC3E}">
        <p14:creationId xmlns:p14="http://schemas.microsoft.com/office/powerpoint/2010/main" val="21680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3490"/>
          <a:stretch>
            <a:fillRect/>
          </a:stretch>
        </p:blipFill>
        <p:spPr>
          <a:xfrm>
            <a:off x="2784873" y="2960688"/>
            <a:ext cx="4582715" cy="3649662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67929" y="2098676"/>
            <a:ext cx="2711053" cy="1114425"/>
          </a:xfrm>
          <a:prstGeom prst="wedgeRoundRectCallout">
            <a:avLst>
              <a:gd name="adj1" fmla="val 35312"/>
              <a:gd name="adj2" fmla="val 88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- Do you go to the theatre?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90073" y="1968501"/>
            <a:ext cx="2711053" cy="1114425"/>
          </a:xfrm>
          <a:prstGeom prst="wedgeRoundRectCallout">
            <a:avLst>
              <a:gd name="adj1" fmla="val -28302"/>
              <a:gd name="adj2" fmla="val 89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- Yes, I love musicals.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8430" y="439784"/>
            <a:ext cx="8582297" cy="1227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films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Smoke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go to the theatre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pop music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dogs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read books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watch TV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drink coffee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speak any foreign languages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listen to the radio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a musical instrument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drive a car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live in London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golf</a:t>
            </a:r>
            <a:endParaRPr lang="ru-RU" strike="sngStrike" dirty="0"/>
          </a:p>
        </p:txBody>
      </p:sp>
    </p:spTree>
    <p:extLst>
      <p:ext uri="{BB962C8B-B14F-4D97-AF65-F5344CB8AC3E}">
        <p14:creationId xmlns:p14="http://schemas.microsoft.com/office/powerpoint/2010/main" val="165860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3490"/>
          <a:stretch>
            <a:fillRect/>
          </a:stretch>
        </p:blipFill>
        <p:spPr>
          <a:xfrm>
            <a:off x="2784873" y="2960688"/>
            <a:ext cx="4582715" cy="3649662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67929" y="2098676"/>
            <a:ext cx="2711053" cy="1114425"/>
          </a:xfrm>
          <a:prstGeom prst="wedgeRoundRectCallout">
            <a:avLst>
              <a:gd name="adj1" fmla="val 35312"/>
              <a:gd name="adj2" fmla="val 88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- Do you read books?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90073" y="1968501"/>
            <a:ext cx="2711053" cy="1114425"/>
          </a:xfrm>
          <a:prstGeom prst="wedgeRoundRectCallout">
            <a:avLst>
              <a:gd name="adj1" fmla="val -28302"/>
              <a:gd name="adj2" fmla="val 89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- Yes, read one book every week.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8430" y="439784"/>
            <a:ext cx="8582297" cy="1227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films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Smoke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go to the theatre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pop music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dogs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read books </a:t>
            </a:r>
            <a:endParaRPr lang="ru-RU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watch TV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drink coffee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speak any foreign languages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listen to the radio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a musical instrument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drive a car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live in London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golf</a:t>
            </a:r>
            <a:endParaRPr lang="ru-RU" strike="sngStrike" dirty="0"/>
          </a:p>
        </p:txBody>
      </p:sp>
    </p:spTree>
    <p:extLst>
      <p:ext uri="{BB962C8B-B14F-4D97-AF65-F5344CB8AC3E}">
        <p14:creationId xmlns:p14="http://schemas.microsoft.com/office/powerpoint/2010/main" val="2743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" r="3490"/>
          <a:stretch>
            <a:fillRect/>
          </a:stretch>
        </p:blipFill>
        <p:spPr>
          <a:xfrm>
            <a:off x="2784873" y="2960688"/>
            <a:ext cx="4582715" cy="3649662"/>
          </a:xfr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567929" y="2098676"/>
            <a:ext cx="2711053" cy="1114425"/>
          </a:xfrm>
          <a:prstGeom prst="wedgeRoundRectCallout">
            <a:avLst>
              <a:gd name="adj1" fmla="val 35312"/>
              <a:gd name="adj2" fmla="val 88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- Does your wife smoke?</a:t>
            </a:r>
            <a:endParaRPr lang="ru-RU" b="1" dirty="0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290073" y="1968501"/>
            <a:ext cx="2711053" cy="1114425"/>
          </a:xfrm>
          <a:prstGeom prst="wedgeRoundRectCallout">
            <a:avLst>
              <a:gd name="adj1" fmla="val -28302"/>
              <a:gd name="adj2" fmla="val 89062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- No, she doesn't like cigarettes.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8430" y="439784"/>
            <a:ext cx="8582297" cy="12279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4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films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Smoke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go to the theatre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pop music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like dogs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read books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watch TV 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drink coffee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speak any foreign languages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listen to the radio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a musical instrument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drive a car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live in London</a:t>
            </a:r>
            <a:endParaRPr lang="ru-RU" strike="sngStrike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trike="sngStrike" dirty="0"/>
              <a:t>play golf</a:t>
            </a:r>
            <a:endParaRPr lang="ru-RU" strike="sngStrike" dirty="0"/>
          </a:p>
        </p:txBody>
      </p:sp>
    </p:spTree>
    <p:extLst>
      <p:ext uri="{BB962C8B-B14F-4D97-AF65-F5344CB8AC3E}">
        <p14:creationId xmlns:p14="http://schemas.microsoft.com/office/powerpoint/2010/main" val="14314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313" y="0"/>
            <a:ext cx="7772400" cy="1470025"/>
          </a:xfrm>
        </p:spPr>
        <p:txBody>
          <a:bodyPr/>
          <a:lstStyle/>
          <a:p>
            <a:pPr eaLnBrk="1" hangingPunct="1"/>
            <a:r>
              <a:rPr lang="pt-PT" altLang="ru-RU" smtClean="0"/>
              <a:t>Present Simple</a:t>
            </a:r>
          </a:p>
        </p:txBody>
      </p:sp>
      <p:sp>
        <p:nvSpPr>
          <p:cNvPr id="2051" name="Subtítulo 2"/>
          <p:cNvSpPr txBox="1">
            <a:spLocks/>
          </p:cNvSpPr>
          <p:nvPr/>
        </p:nvSpPr>
        <p:spPr bwMode="auto">
          <a:xfrm>
            <a:off x="500063" y="1928813"/>
            <a:ext cx="46434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t-PT" altLang="ru-RU" sz="5400">
                <a:latin typeface="FlamencoD" pitchFamily="82" charset="0"/>
              </a:rPr>
              <a:t>Do you like Maths? – Yes, I ________</a:t>
            </a:r>
          </a:p>
        </p:txBody>
      </p:sp>
      <p:sp>
        <p:nvSpPr>
          <p:cNvPr id="5" name="Rectângulo arredondado 4"/>
          <p:cNvSpPr/>
          <p:nvPr/>
        </p:nvSpPr>
        <p:spPr>
          <a:xfrm>
            <a:off x="5429250" y="200025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" name="Rectângulo arredondado 5"/>
          <p:cNvSpPr/>
          <p:nvPr/>
        </p:nvSpPr>
        <p:spPr>
          <a:xfrm>
            <a:off x="5429250" y="3071813"/>
            <a:ext cx="33575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5429250" y="4071938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5429250" y="514350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6000760" y="200024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</a:t>
            </a:r>
          </a:p>
        </p:txBody>
      </p:sp>
      <p:sp>
        <p:nvSpPr>
          <p:cNvPr id="13" name="Botão de acção: fim 12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642938" cy="428625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4" name="Botão de acção: início 13">
            <a:hlinkClick r:id="" action="ppaction://hlinkshowjump?jump=firstslide" highlightClick="1"/>
          </p:cNvPr>
          <p:cNvSpPr/>
          <p:nvPr/>
        </p:nvSpPr>
        <p:spPr>
          <a:xfrm>
            <a:off x="6715140" y="6143644"/>
            <a:ext cx="642937" cy="428625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6" name="Oval 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10</a:t>
            </a: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9</a:t>
            </a:r>
          </a:p>
        </p:txBody>
      </p:sp>
      <p:sp>
        <p:nvSpPr>
          <p:cNvPr id="18" name="Oval 5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8</a:t>
            </a:r>
          </a:p>
        </p:txBody>
      </p:sp>
      <p:sp>
        <p:nvSpPr>
          <p:cNvPr id="19" name="Oval 6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7</a:t>
            </a:r>
          </a:p>
        </p:txBody>
      </p:sp>
      <p:sp>
        <p:nvSpPr>
          <p:cNvPr id="20" name="Oval 7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6</a:t>
            </a:r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5</a:t>
            </a: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4</a:t>
            </a:r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3</a:t>
            </a:r>
          </a:p>
        </p:txBody>
      </p:sp>
      <p:sp>
        <p:nvSpPr>
          <p:cNvPr id="24" name="Oval 11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2</a:t>
            </a:r>
          </a:p>
        </p:txBody>
      </p:sp>
      <p:sp>
        <p:nvSpPr>
          <p:cNvPr id="25" name="Oval 1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</a:t>
            </a:r>
          </a:p>
        </p:txBody>
      </p:sp>
      <p:sp>
        <p:nvSpPr>
          <p:cNvPr id="26" name="Oval 13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/>
              <a:t>End</a:t>
            </a:r>
          </a:p>
        </p:txBody>
      </p:sp>
      <p:pic>
        <p:nvPicPr>
          <p:cNvPr id="2074" name="Picture 2" descr="http://upload.wikimedia.org/wikipedia/commons/thumb/9/90/Gamepad_stub.svg/120px-Gamepad_stub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143625"/>
            <a:ext cx="1214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5" name="Picture 4" descr="Yellow Drag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92881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6" name="Picture 4" descr="Yellow Drag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000375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7" name="Picture 4" descr="Yellow Drag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000500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4" descr="Yellow Drag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07206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ítulo 1"/>
          <p:cNvSpPr txBox="1">
            <a:spLocks/>
          </p:cNvSpPr>
          <p:nvPr/>
        </p:nvSpPr>
        <p:spPr bwMode="auto">
          <a:xfrm>
            <a:off x="5929322" y="307181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</a:t>
            </a:r>
          </a:p>
        </p:txBody>
      </p:sp>
      <p:sp>
        <p:nvSpPr>
          <p:cNvPr id="56" name="Título 1"/>
          <p:cNvSpPr txBox="1">
            <a:spLocks/>
          </p:cNvSpPr>
          <p:nvPr/>
        </p:nvSpPr>
        <p:spPr bwMode="auto">
          <a:xfrm>
            <a:off x="5929322" y="414338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7" name="Título 1"/>
          <p:cNvSpPr txBox="1">
            <a:spLocks/>
          </p:cNvSpPr>
          <p:nvPr/>
        </p:nvSpPr>
        <p:spPr bwMode="auto">
          <a:xfrm>
            <a:off x="5214942" y="5214950"/>
            <a:ext cx="35719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470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5.55112E-17 L -0.47812 0.229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6" y="1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extToSpeech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14313" y="0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400" dirty="0" err="1">
                <a:latin typeface="+mj-lt"/>
                <a:ea typeface="+mj-ea"/>
                <a:cs typeface="+mj-cs"/>
              </a:rPr>
              <a:t>Present</a:t>
            </a:r>
            <a:r>
              <a:rPr lang="pt-PT" sz="4400" dirty="0">
                <a:latin typeface="+mj-lt"/>
                <a:ea typeface="+mj-ea"/>
                <a:cs typeface="+mj-cs"/>
              </a:rPr>
              <a:t> </a:t>
            </a:r>
            <a:r>
              <a:rPr lang="pt-PT" sz="4400" dirty="0" err="1">
                <a:latin typeface="+mj-lt"/>
                <a:ea typeface="+mj-ea"/>
                <a:cs typeface="+mj-cs"/>
              </a:rPr>
              <a:t>Simple</a:t>
            </a:r>
            <a:endParaRPr lang="pt-P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Subtítulo 2"/>
          <p:cNvSpPr txBox="1">
            <a:spLocks/>
          </p:cNvSpPr>
          <p:nvPr/>
        </p:nvSpPr>
        <p:spPr bwMode="auto">
          <a:xfrm>
            <a:off x="500063" y="1928813"/>
            <a:ext cx="46434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t-PT" altLang="ru-RU" sz="5400">
                <a:latin typeface="FlamencoD" pitchFamily="82" charset="0"/>
              </a:rPr>
              <a:t>_____ she play football?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5429250" y="200025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5429250" y="3071813"/>
            <a:ext cx="33575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" name="Rectângulo arredondado 7"/>
          <p:cNvSpPr/>
          <p:nvPr/>
        </p:nvSpPr>
        <p:spPr>
          <a:xfrm>
            <a:off x="5429250" y="4071938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9" name="Rectângulo arredondado 8"/>
          <p:cNvSpPr/>
          <p:nvPr/>
        </p:nvSpPr>
        <p:spPr>
          <a:xfrm>
            <a:off x="5429250" y="514350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" name="Título 1"/>
          <p:cNvSpPr txBox="1">
            <a:spLocks/>
          </p:cNvSpPr>
          <p:nvPr/>
        </p:nvSpPr>
        <p:spPr bwMode="auto">
          <a:xfrm>
            <a:off x="6000760" y="200024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</a:t>
            </a:r>
          </a:p>
        </p:txBody>
      </p:sp>
      <p:sp>
        <p:nvSpPr>
          <p:cNvPr id="11" name="Botão de acção: fim 10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642938" cy="428625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2" name="Botão de acção: início 11">
            <a:hlinkClick r:id="" action="ppaction://hlinkshowjump?jump=firstslide" highlightClick="1"/>
          </p:cNvPr>
          <p:cNvSpPr/>
          <p:nvPr/>
        </p:nvSpPr>
        <p:spPr>
          <a:xfrm>
            <a:off x="6715140" y="6143644"/>
            <a:ext cx="642937" cy="428625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3" name="Oval 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10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9</a:t>
            </a: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8</a:t>
            </a: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7</a:t>
            </a: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6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5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4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3</a:t>
            </a: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2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</a:t>
            </a: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/>
              <a:t>End</a:t>
            </a:r>
          </a:p>
        </p:txBody>
      </p:sp>
      <p:pic>
        <p:nvPicPr>
          <p:cNvPr id="3098" name="Picture 2" descr="http://upload.wikimedia.org/wikipedia/commons/thumb/9/90/Gamepad_stub.svg/120px-Gamepad_stu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143625"/>
            <a:ext cx="1214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9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92881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0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000375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1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000500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07206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ítulo 1"/>
          <p:cNvSpPr txBox="1">
            <a:spLocks/>
          </p:cNvSpPr>
          <p:nvPr/>
        </p:nvSpPr>
        <p:spPr bwMode="auto">
          <a:xfrm>
            <a:off x="5929322" y="307181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</a:t>
            </a:r>
          </a:p>
        </p:txBody>
      </p:sp>
      <p:sp>
        <p:nvSpPr>
          <p:cNvPr id="30" name="Título 1"/>
          <p:cNvSpPr txBox="1">
            <a:spLocks/>
          </p:cNvSpPr>
          <p:nvPr/>
        </p:nvSpPr>
        <p:spPr bwMode="auto">
          <a:xfrm>
            <a:off x="5929322" y="414338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ítulo 1"/>
          <p:cNvSpPr txBox="1">
            <a:spLocks/>
          </p:cNvSpPr>
          <p:nvPr/>
        </p:nvSpPr>
        <p:spPr bwMode="auto">
          <a:xfrm>
            <a:off x="5214942" y="5214950"/>
            <a:ext cx="35719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523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62205 -0.16805 " pathEditMode="relative" ptsTypes="AA">
                                      <p:cBhvr>
                                        <p:cTn id="4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xtToSpeech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4313" y="214313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400" dirty="0" err="1">
                <a:latin typeface="+mj-lt"/>
                <a:ea typeface="+mj-ea"/>
                <a:cs typeface="+mj-cs"/>
              </a:rPr>
              <a:t>Present</a:t>
            </a:r>
            <a:r>
              <a:rPr lang="pt-PT" sz="4400" dirty="0">
                <a:latin typeface="+mj-lt"/>
                <a:ea typeface="+mj-ea"/>
                <a:cs typeface="+mj-cs"/>
              </a:rPr>
              <a:t> </a:t>
            </a:r>
            <a:r>
              <a:rPr lang="pt-PT" sz="4400" dirty="0" err="1">
                <a:latin typeface="+mj-lt"/>
                <a:ea typeface="+mj-ea"/>
                <a:cs typeface="+mj-cs"/>
              </a:rPr>
              <a:t>Simple</a:t>
            </a:r>
            <a:endParaRPr lang="pt-P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4099" name="Subtítulo 2"/>
          <p:cNvSpPr txBox="1">
            <a:spLocks/>
          </p:cNvSpPr>
          <p:nvPr/>
        </p:nvSpPr>
        <p:spPr bwMode="auto">
          <a:xfrm>
            <a:off x="500063" y="1928813"/>
            <a:ext cx="46434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t-PT" altLang="ru-RU" sz="5400">
                <a:latin typeface="FlamencoD" pitchFamily="82" charset="0"/>
              </a:rPr>
              <a:t>______ the students have good marks?</a:t>
            </a:r>
          </a:p>
        </p:txBody>
      </p:sp>
      <p:sp>
        <p:nvSpPr>
          <p:cNvPr id="4" name="Rectângulo arredondado 3"/>
          <p:cNvSpPr/>
          <p:nvPr/>
        </p:nvSpPr>
        <p:spPr>
          <a:xfrm>
            <a:off x="5429250" y="200025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5" name="Rectângulo arredondado 4"/>
          <p:cNvSpPr/>
          <p:nvPr/>
        </p:nvSpPr>
        <p:spPr>
          <a:xfrm>
            <a:off x="5429250" y="3071813"/>
            <a:ext cx="33575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" name="Rectângulo arredondado 5"/>
          <p:cNvSpPr/>
          <p:nvPr/>
        </p:nvSpPr>
        <p:spPr>
          <a:xfrm>
            <a:off x="5429250" y="4071938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5429250" y="514350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6000760" y="200024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</a:t>
            </a:r>
          </a:p>
        </p:txBody>
      </p:sp>
      <p:sp>
        <p:nvSpPr>
          <p:cNvPr id="9" name="Botão de acção: fim 8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642938" cy="428625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" name="Botão de acção: início 9">
            <a:hlinkClick r:id="" action="ppaction://hlinkshowjump?jump=firstslide" highlightClick="1"/>
          </p:cNvPr>
          <p:cNvSpPr/>
          <p:nvPr/>
        </p:nvSpPr>
        <p:spPr>
          <a:xfrm>
            <a:off x="6715140" y="6143644"/>
            <a:ext cx="642937" cy="428625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10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9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8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7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6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5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4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3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2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/>
              <a:t>End</a:t>
            </a:r>
          </a:p>
        </p:txBody>
      </p:sp>
      <p:pic>
        <p:nvPicPr>
          <p:cNvPr id="4122" name="Picture 2" descr="http://upload.wikimedia.org/wikipedia/commons/thumb/9/90/Gamepad_stub.svg/120px-Gamepad_stu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143625"/>
            <a:ext cx="1214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3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92881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4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000375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5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000500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6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07206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ítulo 1"/>
          <p:cNvSpPr txBox="1">
            <a:spLocks/>
          </p:cNvSpPr>
          <p:nvPr/>
        </p:nvSpPr>
        <p:spPr bwMode="auto">
          <a:xfrm>
            <a:off x="5929322" y="307181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</a:t>
            </a:r>
          </a:p>
        </p:txBody>
      </p:sp>
      <p:sp>
        <p:nvSpPr>
          <p:cNvPr id="28" name="Título 1"/>
          <p:cNvSpPr txBox="1">
            <a:spLocks/>
          </p:cNvSpPr>
          <p:nvPr/>
        </p:nvSpPr>
        <p:spPr bwMode="auto">
          <a:xfrm>
            <a:off x="5929322" y="414338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5214942" y="5214950"/>
            <a:ext cx="35719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1156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4724 7.40741E-7 " pathEditMode="relative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Present </a:t>
            </a:r>
            <a:r>
              <a:rPr lang="en-US" dirty="0"/>
              <a:t>Simple 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5724636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82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shreg.wav"/>
          </p:stSnd>
        </p:sndAc>
      </p:transition>
    </mc:Choice>
    <mc:Fallback xmlns="">
      <p:transition spd="slow">
        <p:checker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4313" y="214313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400" dirty="0" err="1">
                <a:latin typeface="+mj-lt"/>
                <a:ea typeface="+mj-ea"/>
                <a:cs typeface="+mj-cs"/>
              </a:rPr>
              <a:t>Present</a:t>
            </a:r>
            <a:r>
              <a:rPr lang="pt-PT" sz="4400" dirty="0">
                <a:latin typeface="+mj-lt"/>
                <a:ea typeface="+mj-ea"/>
                <a:cs typeface="+mj-cs"/>
              </a:rPr>
              <a:t> </a:t>
            </a:r>
            <a:r>
              <a:rPr lang="pt-PT" sz="4400" dirty="0" err="1">
                <a:latin typeface="+mj-lt"/>
                <a:ea typeface="+mj-ea"/>
                <a:cs typeface="+mj-cs"/>
              </a:rPr>
              <a:t>Simple</a:t>
            </a:r>
            <a:endParaRPr lang="pt-P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Subtítulo 2"/>
          <p:cNvSpPr txBox="1">
            <a:spLocks/>
          </p:cNvSpPr>
          <p:nvPr/>
        </p:nvSpPr>
        <p:spPr bwMode="auto">
          <a:xfrm>
            <a:off x="500063" y="1928813"/>
            <a:ext cx="46434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t-PT" altLang="ru-RU" sz="5400">
                <a:latin typeface="FlamencoD" pitchFamily="82" charset="0"/>
              </a:rPr>
              <a:t>Does Mark travel a lot? – No, he _______</a:t>
            </a:r>
          </a:p>
        </p:txBody>
      </p:sp>
      <p:sp>
        <p:nvSpPr>
          <p:cNvPr id="4" name="Rectângulo arredondado 3"/>
          <p:cNvSpPr/>
          <p:nvPr/>
        </p:nvSpPr>
        <p:spPr>
          <a:xfrm>
            <a:off x="5429250" y="200025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5" name="Rectângulo arredondado 4"/>
          <p:cNvSpPr/>
          <p:nvPr/>
        </p:nvSpPr>
        <p:spPr>
          <a:xfrm>
            <a:off x="5429250" y="3071813"/>
            <a:ext cx="33575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" name="Rectângulo arredondado 5"/>
          <p:cNvSpPr/>
          <p:nvPr/>
        </p:nvSpPr>
        <p:spPr>
          <a:xfrm>
            <a:off x="5429250" y="4071938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5429250" y="514350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6000760" y="200024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</a:t>
            </a:r>
          </a:p>
        </p:txBody>
      </p:sp>
      <p:sp>
        <p:nvSpPr>
          <p:cNvPr id="9" name="Botão de acção: fim 8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642938" cy="428625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" name="Botão de acção: início 9">
            <a:hlinkClick r:id="" action="ppaction://hlinkshowjump?jump=firstslide" highlightClick="1"/>
          </p:cNvPr>
          <p:cNvSpPr/>
          <p:nvPr/>
        </p:nvSpPr>
        <p:spPr>
          <a:xfrm>
            <a:off x="6715140" y="6143644"/>
            <a:ext cx="642937" cy="428625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10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9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8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7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6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5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4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3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2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/>
              <a:t>End</a:t>
            </a:r>
          </a:p>
        </p:txBody>
      </p:sp>
      <p:pic>
        <p:nvPicPr>
          <p:cNvPr id="5146" name="Picture 2" descr="http://upload.wikimedia.org/wikipedia/commons/thumb/9/90/Gamepad_stub.svg/120px-Gamepad_stu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143625"/>
            <a:ext cx="1214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92881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000375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000500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0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07206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ítulo 1"/>
          <p:cNvSpPr txBox="1">
            <a:spLocks/>
          </p:cNvSpPr>
          <p:nvPr/>
        </p:nvSpPr>
        <p:spPr bwMode="auto">
          <a:xfrm>
            <a:off x="5929322" y="307181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</a:t>
            </a:r>
          </a:p>
        </p:txBody>
      </p:sp>
      <p:sp>
        <p:nvSpPr>
          <p:cNvPr id="28" name="Título 1"/>
          <p:cNvSpPr txBox="1">
            <a:spLocks/>
          </p:cNvSpPr>
          <p:nvPr/>
        </p:nvSpPr>
        <p:spPr bwMode="auto">
          <a:xfrm>
            <a:off x="5929322" y="414338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5214942" y="5214950"/>
            <a:ext cx="35719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5631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816 -0.0081 L -0.35226 -0.2180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05" y="-10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xtToSpeech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build="p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4313" y="214313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400" dirty="0" err="1">
                <a:latin typeface="+mj-lt"/>
                <a:ea typeface="+mj-ea"/>
                <a:cs typeface="+mj-cs"/>
              </a:rPr>
              <a:t>Present</a:t>
            </a:r>
            <a:r>
              <a:rPr lang="pt-PT" sz="4400" dirty="0">
                <a:latin typeface="+mj-lt"/>
                <a:ea typeface="+mj-ea"/>
                <a:cs typeface="+mj-cs"/>
              </a:rPr>
              <a:t> </a:t>
            </a:r>
            <a:r>
              <a:rPr lang="pt-PT" sz="4400" dirty="0" err="1">
                <a:latin typeface="+mj-lt"/>
                <a:ea typeface="+mj-ea"/>
                <a:cs typeface="+mj-cs"/>
              </a:rPr>
              <a:t>Simple</a:t>
            </a:r>
            <a:endParaRPr lang="pt-P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47" name="Subtítulo 2"/>
          <p:cNvSpPr txBox="1">
            <a:spLocks/>
          </p:cNvSpPr>
          <p:nvPr/>
        </p:nvSpPr>
        <p:spPr bwMode="auto">
          <a:xfrm>
            <a:off x="500063" y="1928813"/>
            <a:ext cx="46434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ru-RU" sz="5400">
                <a:latin typeface="FlamencoD" pitchFamily="82" charset="0"/>
              </a:rPr>
              <a:t>_____ the cat like lying in the sun?</a:t>
            </a:r>
          </a:p>
        </p:txBody>
      </p:sp>
      <p:sp>
        <p:nvSpPr>
          <p:cNvPr id="4" name="Rectângulo arredondado 3"/>
          <p:cNvSpPr/>
          <p:nvPr/>
        </p:nvSpPr>
        <p:spPr>
          <a:xfrm>
            <a:off x="5429250" y="200025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5" name="Rectângulo arredondado 4"/>
          <p:cNvSpPr/>
          <p:nvPr/>
        </p:nvSpPr>
        <p:spPr>
          <a:xfrm>
            <a:off x="5429250" y="3071813"/>
            <a:ext cx="33575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" name="Rectângulo arredondado 5"/>
          <p:cNvSpPr/>
          <p:nvPr/>
        </p:nvSpPr>
        <p:spPr>
          <a:xfrm>
            <a:off x="5429250" y="4071938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5429250" y="514350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6000760" y="200024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</a:t>
            </a:r>
          </a:p>
        </p:txBody>
      </p:sp>
      <p:sp>
        <p:nvSpPr>
          <p:cNvPr id="9" name="Botão de acção: fim 8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642938" cy="428625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" name="Botão de acção: início 9">
            <a:hlinkClick r:id="" action="ppaction://hlinkshowjump?jump=firstslide" highlightClick="1"/>
          </p:cNvPr>
          <p:cNvSpPr/>
          <p:nvPr/>
        </p:nvSpPr>
        <p:spPr>
          <a:xfrm>
            <a:off x="6715140" y="6143644"/>
            <a:ext cx="642937" cy="428625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10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9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8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7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6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5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4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3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2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/>
              <a:t>End</a:t>
            </a:r>
          </a:p>
        </p:txBody>
      </p:sp>
      <p:pic>
        <p:nvPicPr>
          <p:cNvPr id="6170" name="Picture 2" descr="http://upload.wikimedia.org/wikipedia/commons/thumb/9/90/Gamepad_stub.svg/120px-Gamepad_stu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143625"/>
            <a:ext cx="1214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92881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000375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000500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07206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ítulo 1"/>
          <p:cNvSpPr txBox="1">
            <a:spLocks/>
          </p:cNvSpPr>
          <p:nvPr/>
        </p:nvSpPr>
        <p:spPr bwMode="auto">
          <a:xfrm>
            <a:off x="5929322" y="307181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</a:t>
            </a:r>
          </a:p>
        </p:txBody>
      </p:sp>
      <p:sp>
        <p:nvSpPr>
          <p:cNvPr id="28" name="Título 1"/>
          <p:cNvSpPr txBox="1">
            <a:spLocks/>
          </p:cNvSpPr>
          <p:nvPr/>
        </p:nvSpPr>
        <p:spPr bwMode="auto">
          <a:xfrm>
            <a:off x="5929322" y="414338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5214942" y="5214950"/>
            <a:ext cx="35719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3834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0.60417 -0.168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08" y="-8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xtToSpeech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4313" y="214313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Present</a:t>
            </a:r>
            <a:r>
              <a:rPr lang="pt-PT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dirty="0">
                <a:latin typeface="+mj-lt"/>
                <a:ea typeface="+mj-ea"/>
                <a:cs typeface="+mj-cs"/>
              </a:rPr>
              <a:t>Simple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171" name="Subtítulo 2"/>
          <p:cNvSpPr txBox="1">
            <a:spLocks/>
          </p:cNvSpPr>
          <p:nvPr/>
        </p:nvSpPr>
        <p:spPr bwMode="auto">
          <a:xfrm>
            <a:off x="500063" y="1928813"/>
            <a:ext cx="46434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t-PT" altLang="ru-RU" sz="5400">
                <a:latin typeface="FlamencoD" pitchFamily="82" charset="0"/>
              </a:rPr>
              <a:t>Does she live in Lisbon? – No, she _______</a:t>
            </a:r>
          </a:p>
        </p:txBody>
      </p:sp>
      <p:sp>
        <p:nvSpPr>
          <p:cNvPr id="4" name="Rectângulo arredondado 3"/>
          <p:cNvSpPr/>
          <p:nvPr/>
        </p:nvSpPr>
        <p:spPr>
          <a:xfrm>
            <a:off x="5429250" y="200025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5" name="Rectângulo arredondado 4"/>
          <p:cNvSpPr/>
          <p:nvPr/>
        </p:nvSpPr>
        <p:spPr>
          <a:xfrm>
            <a:off x="5429250" y="3071813"/>
            <a:ext cx="33575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" name="Rectângulo arredondado 5"/>
          <p:cNvSpPr/>
          <p:nvPr/>
        </p:nvSpPr>
        <p:spPr>
          <a:xfrm>
            <a:off x="5429250" y="4071938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5429250" y="514350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6000760" y="200024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</a:t>
            </a:r>
          </a:p>
        </p:txBody>
      </p:sp>
      <p:sp>
        <p:nvSpPr>
          <p:cNvPr id="9" name="Botão de acção: fim 8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642938" cy="428625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" name="Botão de acção: início 9">
            <a:hlinkClick r:id="" action="ppaction://hlinkshowjump?jump=firstslide" highlightClick="1"/>
          </p:cNvPr>
          <p:cNvSpPr/>
          <p:nvPr/>
        </p:nvSpPr>
        <p:spPr>
          <a:xfrm>
            <a:off x="6715140" y="6143644"/>
            <a:ext cx="642937" cy="428625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10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9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8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7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6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5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4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3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2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/>
              <a:t>End</a:t>
            </a:r>
          </a:p>
        </p:txBody>
      </p:sp>
      <p:pic>
        <p:nvPicPr>
          <p:cNvPr id="7194" name="Picture 2" descr="http://upload.wikimedia.org/wikipedia/commons/thumb/9/90/Gamepad_stub.svg/120px-Gamepad_stu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143625"/>
            <a:ext cx="1214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5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92881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6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000375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000500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8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07206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ítulo 1"/>
          <p:cNvSpPr txBox="1">
            <a:spLocks/>
          </p:cNvSpPr>
          <p:nvPr/>
        </p:nvSpPr>
        <p:spPr bwMode="auto">
          <a:xfrm>
            <a:off x="5929322" y="307181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</a:t>
            </a:r>
          </a:p>
        </p:txBody>
      </p:sp>
      <p:sp>
        <p:nvSpPr>
          <p:cNvPr id="28" name="Título 1"/>
          <p:cNvSpPr txBox="1">
            <a:spLocks/>
          </p:cNvSpPr>
          <p:nvPr/>
        </p:nvSpPr>
        <p:spPr bwMode="auto">
          <a:xfrm>
            <a:off x="5929322" y="414338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Don´t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5214942" y="5214950"/>
            <a:ext cx="35719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Doesn´t</a:t>
            </a:r>
            <a:endParaRPr lang="en-US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5203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-0.37587 -0.2388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xtToSpeech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4313" y="214313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400" dirty="0" err="1">
                <a:latin typeface="+mj-lt"/>
                <a:ea typeface="+mj-ea"/>
                <a:cs typeface="+mj-cs"/>
              </a:rPr>
              <a:t>Present</a:t>
            </a:r>
            <a:r>
              <a:rPr lang="pt-PT" sz="4400" dirty="0">
                <a:latin typeface="+mj-lt"/>
                <a:ea typeface="+mj-ea"/>
                <a:cs typeface="+mj-cs"/>
              </a:rPr>
              <a:t> </a:t>
            </a:r>
            <a:r>
              <a:rPr lang="pt-PT" sz="4400" dirty="0" err="1">
                <a:latin typeface="+mj-lt"/>
                <a:ea typeface="+mj-ea"/>
                <a:cs typeface="+mj-cs"/>
              </a:rPr>
              <a:t>Simple</a:t>
            </a:r>
            <a:endParaRPr lang="pt-P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8195" name="Subtítulo 2"/>
          <p:cNvSpPr txBox="1">
            <a:spLocks/>
          </p:cNvSpPr>
          <p:nvPr/>
        </p:nvSpPr>
        <p:spPr bwMode="auto">
          <a:xfrm>
            <a:off x="500063" y="1928813"/>
            <a:ext cx="46434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t-PT" altLang="ru-RU" sz="5400">
                <a:latin typeface="FlamencoD" pitchFamily="82" charset="0"/>
              </a:rPr>
              <a:t>Do they go to bed late? – No, they ________</a:t>
            </a:r>
          </a:p>
        </p:txBody>
      </p:sp>
      <p:sp>
        <p:nvSpPr>
          <p:cNvPr id="4" name="Rectângulo arredondado 3"/>
          <p:cNvSpPr/>
          <p:nvPr/>
        </p:nvSpPr>
        <p:spPr>
          <a:xfrm>
            <a:off x="5429250" y="200025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5" name="Rectângulo arredondado 4"/>
          <p:cNvSpPr/>
          <p:nvPr/>
        </p:nvSpPr>
        <p:spPr>
          <a:xfrm>
            <a:off x="5429250" y="3071813"/>
            <a:ext cx="33575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" name="Rectângulo arredondado 5"/>
          <p:cNvSpPr/>
          <p:nvPr/>
        </p:nvSpPr>
        <p:spPr>
          <a:xfrm>
            <a:off x="5429250" y="4071938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5429250" y="514350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6000760" y="200024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</a:t>
            </a:r>
          </a:p>
        </p:txBody>
      </p:sp>
      <p:sp>
        <p:nvSpPr>
          <p:cNvPr id="9" name="Botão de acção: fim 8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642938" cy="428625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" name="Botão de acção: início 9">
            <a:hlinkClick r:id="" action="ppaction://hlinkshowjump?jump=firstslide" highlightClick="1"/>
          </p:cNvPr>
          <p:cNvSpPr/>
          <p:nvPr/>
        </p:nvSpPr>
        <p:spPr>
          <a:xfrm>
            <a:off x="6715140" y="6143644"/>
            <a:ext cx="642937" cy="428625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10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9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8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7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6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5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4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3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2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/>
              <a:t>End</a:t>
            </a:r>
          </a:p>
        </p:txBody>
      </p:sp>
      <p:pic>
        <p:nvPicPr>
          <p:cNvPr id="8218" name="Picture 2" descr="http://upload.wikimedia.org/wikipedia/commons/thumb/9/90/Gamepad_stub.svg/120px-Gamepad_stu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143625"/>
            <a:ext cx="1214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9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92881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0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000375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1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000500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22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07206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ítulo 1"/>
          <p:cNvSpPr txBox="1">
            <a:spLocks/>
          </p:cNvSpPr>
          <p:nvPr/>
        </p:nvSpPr>
        <p:spPr bwMode="auto">
          <a:xfrm>
            <a:off x="5929322" y="307181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</a:t>
            </a:r>
          </a:p>
        </p:txBody>
      </p:sp>
      <p:sp>
        <p:nvSpPr>
          <p:cNvPr id="28" name="Título 1"/>
          <p:cNvSpPr txBox="1">
            <a:spLocks/>
          </p:cNvSpPr>
          <p:nvPr/>
        </p:nvSpPr>
        <p:spPr bwMode="auto">
          <a:xfrm>
            <a:off x="5929322" y="414338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5214942" y="5214950"/>
            <a:ext cx="35719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24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0.39948 -0.07222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-3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xtToSpeech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4313" y="214313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400" dirty="0" err="1">
                <a:latin typeface="+mj-lt"/>
                <a:ea typeface="+mj-ea"/>
                <a:cs typeface="+mj-cs"/>
              </a:rPr>
              <a:t>Present</a:t>
            </a:r>
            <a:r>
              <a:rPr lang="pt-PT" sz="4400" dirty="0">
                <a:latin typeface="+mj-lt"/>
                <a:ea typeface="+mj-ea"/>
                <a:cs typeface="+mj-cs"/>
              </a:rPr>
              <a:t> </a:t>
            </a:r>
            <a:r>
              <a:rPr lang="pt-PT" sz="4400" dirty="0" err="1">
                <a:latin typeface="+mj-lt"/>
                <a:ea typeface="+mj-ea"/>
                <a:cs typeface="+mj-cs"/>
              </a:rPr>
              <a:t>Simple</a:t>
            </a:r>
            <a:endParaRPr lang="pt-P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9219" name="Subtítulo 2"/>
          <p:cNvSpPr txBox="1">
            <a:spLocks/>
          </p:cNvSpPr>
          <p:nvPr/>
        </p:nvSpPr>
        <p:spPr bwMode="auto">
          <a:xfrm>
            <a:off x="500063" y="1928813"/>
            <a:ext cx="46434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t-PT" altLang="ru-RU" sz="5400">
                <a:latin typeface="FlamencoD" pitchFamily="82" charset="0"/>
              </a:rPr>
              <a:t>_____ they speak French?</a:t>
            </a:r>
          </a:p>
        </p:txBody>
      </p:sp>
      <p:sp>
        <p:nvSpPr>
          <p:cNvPr id="4" name="Rectângulo arredondado 3"/>
          <p:cNvSpPr/>
          <p:nvPr/>
        </p:nvSpPr>
        <p:spPr>
          <a:xfrm>
            <a:off x="5429250" y="200025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5" name="Rectângulo arredondado 4"/>
          <p:cNvSpPr/>
          <p:nvPr/>
        </p:nvSpPr>
        <p:spPr>
          <a:xfrm>
            <a:off x="5429250" y="3071813"/>
            <a:ext cx="33575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" name="Rectângulo arredondado 5"/>
          <p:cNvSpPr/>
          <p:nvPr/>
        </p:nvSpPr>
        <p:spPr>
          <a:xfrm>
            <a:off x="5429250" y="4071938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5429250" y="514350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6000760" y="200024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</a:t>
            </a:r>
          </a:p>
        </p:txBody>
      </p:sp>
      <p:sp>
        <p:nvSpPr>
          <p:cNvPr id="9" name="Botão de acção: fim 8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642938" cy="428625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" name="Botão de acção: início 9">
            <a:hlinkClick r:id="" action="ppaction://hlinkshowjump?jump=firstslide" highlightClick="1"/>
          </p:cNvPr>
          <p:cNvSpPr/>
          <p:nvPr/>
        </p:nvSpPr>
        <p:spPr>
          <a:xfrm>
            <a:off x="6715140" y="6143644"/>
            <a:ext cx="642937" cy="428625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10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9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8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7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6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5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4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3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2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/>
              <a:t>End</a:t>
            </a:r>
          </a:p>
        </p:txBody>
      </p:sp>
      <p:pic>
        <p:nvPicPr>
          <p:cNvPr id="9242" name="Picture 2" descr="http://upload.wikimedia.org/wikipedia/commons/thumb/9/90/Gamepad_stub.svg/120px-Gamepad_stu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143625"/>
            <a:ext cx="1214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92881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000375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000500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07206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ítulo 1"/>
          <p:cNvSpPr txBox="1">
            <a:spLocks/>
          </p:cNvSpPr>
          <p:nvPr/>
        </p:nvSpPr>
        <p:spPr bwMode="auto">
          <a:xfrm>
            <a:off x="5929322" y="307181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</a:t>
            </a:r>
          </a:p>
        </p:txBody>
      </p:sp>
      <p:sp>
        <p:nvSpPr>
          <p:cNvPr id="28" name="Título 1"/>
          <p:cNvSpPr txBox="1">
            <a:spLocks/>
          </p:cNvSpPr>
          <p:nvPr/>
        </p:nvSpPr>
        <p:spPr bwMode="auto">
          <a:xfrm>
            <a:off x="5929322" y="414338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5214942" y="5214950"/>
            <a:ext cx="35719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15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52761 7.40741E-7 " pathEditMode="relative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4313" y="214313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400" dirty="0" err="1">
                <a:latin typeface="+mj-lt"/>
                <a:ea typeface="+mj-ea"/>
                <a:cs typeface="+mj-cs"/>
              </a:rPr>
              <a:t>Present</a:t>
            </a:r>
            <a:r>
              <a:rPr lang="pt-PT" sz="4400" dirty="0">
                <a:latin typeface="+mj-lt"/>
                <a:ea typeface="+mj-ea"/>
                <a:cs typeface="+mj-cs"/>
              </a:rPr>
              <a:t> </a:t>
            </a:r>
            <a:r>
              <a:rPr lang="pt-PT" sz="4400" dirty="0" err="1">
                <a:latin typeface="+mj-lt"/>
                <a:ea typeface="+mj-ea"/>
                <a:cs typeface="+mj-cs"/>
              </a:rPr>
              <a:t>Simple</a:t>
            </a:r>
            <a:endParaRPr lang="pt-PT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10243" name="Subtítulo 2"/>
          <p:cNvSpPr txBox="1">
            <a:spLocks/>
          </p:cNvSpPr>
          <p:nvPr/>
        </p:nvSpPr>
        <p:spPr bwMode="auto">
          <a:xfrm>
            <a:off x="500063" y="1928813"/>
            <a:ext cx="46434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pt-PT" altLang="ru-RU" sz="5400">
                <a:latin typeface="FlamencoD" pitchFamily="82" charset="0"/>
              </a:rPr>
              <a:t>Do you go to the cinema? – No, I ______.</a:t>
            </a:r>
          </a:p>
        </p:txBody>
      </p:sp>
      <p:sp>
        <p:nvSpPr>
          <p:cNvPr id="4" name="Rectângulo arredondado 3"/>
          <p:cNvSpPr/>
          <p:nvPr/>
        </p:nvSpPr>
        <p:spPr>
          <a:xfrm>
            <a:off x="5429250" y="200025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5" name="Rectângulo arredondado 4"/>
          <p:cNvSpPr/>
          <p:nvPr/>
        </p:nvSpPr>
        <p:spPr>
          <a:xfrm>
            <a:off x="5429250" y="3071813"/>
            <a:ext cx="3357563" cy="714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6" name="Rectângulo arredondado 5"/>
          <p:cNvSpPr/>
          <p:nvPr/>
        </p:nvSpPr>
        <p:spPr>
          <a:xfrm>
            <a:off x="5429250" y="4071938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5429250" y="5143500"/>
            <a:ext cx="3357563" cy="7143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6000760" y="200024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</a:t>
            </a:r>
          </a:p>
        </p:txBody>
      </p:sp>
      <p:sp>
        <p:nvSpPr>
          <p:cNvPr id="9" name="Botão de acção: fim 8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642938" cy="428625"/>
          </a:xfrm>
          <a:prstGeom prst="actionButtonEn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0" name="Botão de acção: início 9">
            <a:hlinkClick r:id="" action="ppaction://hlinkshowjump?jump=firstslide" highlightClick="1"/>
          </p:cNvPr>
          <p:cNvSpPr/>
          <p:nvPr/>
        </p:nvSpPr>
        <p:spPr>
          <a:xfrm>
            <a:off x="6715140" y="6143644"/>
            <a:ext cx="642937" cy="428625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10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9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8</a:t>
            </a:r>
          </a:p>
        </p:txBody>
      </p:sp>
      <p:sp>
        <p:nvSpPr>
          <p:cNvPr id="14" name="Oval 6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7</a:t>
            </a:r>
          </a:p>
        </p:txBody>
      </p:sp>
      <p:sp>
        <p:nvSpPr>
          <p:cNvPr id="15" name="Oval 7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6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5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4</a:t>
            </a:r>
          </a:p>
        </p:txBody>
      </p:sp>
      <p:sp>
        <p:nvSpPr>
          <p:cNvPr id="18" name="Oval 10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3</a:t>
            </a:r>
          </a:p>
        </p:txBody>
      </p:sp>
      <p:sp>
        <p:nvSpPr>
          <p:cNvPr id="19" name="Oval 11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/>
              <a:t>2</a:t>
            </a:r>
          </a:p>
        </p:txBody>
      </p:sp>
      <p:sp>
        <p:nvSpPr>
          <p:cNvPr id="20" name="Oval 12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/>
              <a:t>1</a:t>
            </a:r>
          </a:p>
        </p:txBody>
      </p:sp>
      <p:sp>
        <p:nvSpPr>
          <p:cNvPr id="21" name="Oval 13"/>
          <p:cNvSpPr>
            <a:spLocks noChangeArrowheads="1"/>
          </p:cNvSpPr>
          <p:nvPr/>
        </p:nvSpPr>
        <p:spPr bwMode="auto">
          <a:xfrm>
            <a:off x="3286125" y="5765800"/>
            <a:ext cx="1235075" cy="10922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 smtClean="0"/>
              <a:t>End</a:t>
            </a:r>
            <a:endParaRPr lang="en-GB" sz="4400" dirty="0"/>
          </a:p>
        </p:txBody>
      </p:sp>
      <p:pic>
        <p:nvPicPr>
          <p:cNvPr id="10266" name="Picture 2" descr="http://upload.wikimedia.org/wikipedia/commons/thumb/9/90/Gamepad_stub.svg/120px-Gamepad_stu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6143625"/>
            <a:ext cx="12144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192881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3000375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000500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4" descr="Yellow Drag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5072063"/>
            <a:ext cx="9286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ítulo 1"/>
          <p:cNvSpPr txBox="1">
            <a:spLocks/>
          </p:cNvSpPr>
          <p:nvPr/>
        </p:nvSpPr>
        <p:spPr bwMode="auto">
          <a:xfrm>
            <a:off x="5929322" y="307181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</a:t>
            </a:r>
          </a:p>
        </p:txBody>
      </p:sp>
      <p:sp>
        <p:nvSpPr>
          <p:cNvPr id="28" name="Título 1"/>
          <p:cNvSpPr txBox="1">
            <a:spLocks/>
          </p:cNvSpPr>
          <p:nvPr/>
        </p:nvSpPr>
        <p:spPr bwMode="auto">
          <a:xfrm>
            <a:off x="5929322" y="414338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Título 1"/>
          <p:cNvSpPr txBox="1">
            <a:spLocks/>
          </p:cNvSpPr>
          <p:nvPr/>
        </p:nvSpPr>
        <p:spPr bwMode="auto">
          <a:xfrm>
            <a:off x="5214942" y="5214950"/>
            <a:ext cx="3571900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4400" dirty="0" err="1">
                <a:ln>
                  <a:solidFill>
                    <a:sysClr val="windowText" lastClr="000000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Doesn´t</a:t>
            </a:r>
            <a:endParaRPr lang="pt-PT" sz="4400" dirty="0">
              <a:ln>
                <a:solidFill>
                  <a:sysClr val="windowText" lastClr="000000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917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0.49393 -0.0826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05" y="-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extToSpeech1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xtToSpeec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136903" cy="525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Present </a:t>
            </a:r>
            <a:r>
              <a:rPr lang="en-US" dirty="0"/>
              <a:t>Simple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0928"/>
            <a:ext cx="6120680" cy="371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4" name="pu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38158048"/>
              </p:ext>
            </p:extLst>
          </p:nvPr>
        </p:nvGraphicFramePr>
        <p:xfrm>
          <a:off x="457200" y="1481138"/>
          <a:ext cx="4038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Θέση περιεχομένου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Keywords: </a:t>
            </a:r>
          </a:p>
          <a:p>
            <a:r>
              <a:rPr lang="en-US" dirty="0" smtClean="0"/>
              <a:t>Every Monday/week/month etc.</a:t>
            </a:r>
          </a:p>
          <a:p>
            <a:r>
              <a:rPr lang="en-US" dirty="0" smtClean="0"/>
              <a:t>On Tuesdays/ Sundays etc.</a:t>
            </a:r>
          </a:p>
          <a:p>
            <a:r>
              <a:rPr lang="en-US" dirty="0" smtClean="0"/>
              <a:t>In the morning/afternoon/ summer etc.</a:t>
            </a:r>
          </a:p>
          <a:p>
            <a:r>
              <a:rPr lang="en-US" dirty="0" smtClean="0"/>
              <a:t>At Christmas/ Easter etc.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Present </a:t>
            </a:r>
            <a:r>
              <a:rPr lang="en-US" dirty="0"/>
              <a:t>Simple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16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2" name="type.wav"/>
          </p:stSnd>
        </p:sndAc>
      </p:transition>
    </mc:Choice>
    <mc:Fallback xmlns="">
      <p:transition spd="slow">
        <p:fade/>
        <p:sndAc>
          <p:stSnd>
            <p:snd r:embed="rId8" name="typ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Θέση περιεχομένου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476263"/>
              </p:ext>
            </p:extLst>
          </p:nvPr>
        </p:nvGraphicFramePr>
        <p:xfrm>
          <a:off x="755576" y="2636912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Adverbs of Frequency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6759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Adverbs of Frequency</a:t>
            </a:r>
            <a:r>
              <a:rPr lang="en-US" b="1" dirty="0" smtClean="0"/>
              <a:t>   </a:t>
            </a:r>
            <a:r>
              <a:rPr lang="en-US" dirty="0" smtClean="0"/>
              <a:t>are also keywords for Present Simple. </a:t>
            </a:r>
          </a:p>
          <a:p>
            <a:pPr marL="0" indent="0">
              <a:buNone/>
            </a:pPr>
            <a:r>
              <a:rPr lang="en-US" dirty="0" smtClean="0"/>
              <a:t>They are placed before the </a:t>
            </a:r>
            <a:r>
              <a:rPr lang="en-US" b="1" dirty="0" smtClean="0"/>
              <a:t>main </a:t>
            </a:r>
            <a:r>
              <a:rPr lang="en-US" dirty="0" smtClean="0"/>
              <a:t>verb. ( EXCEPTION: verb “be”)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I always have breakfast.</a:t>
            </a:r>
          </a:p>
          <a:p>
            <a:pPr marL="0" indent="0">
              <a:buNone/>
            </a:pPr>
            <a:r>
              <a:rPr lang="en-US" i="1" dirty="0" smtClean="0"/>
              <a:t>I usually do my homework in the afternoon.</a:t>
            </a:r>
          </a:p>
          <a:p>
            <a:pPr marL="0" indent="0">
              <a:buNone/>
            </a:pPr>
            <a:r>
              <a:rPr lang="en-US" i="1" dirty="0" smtClean="0"/>
              <a:t>I often eat fish.</a:t>
            </a:r>
          </a:p>
          <a:p>
            <a:pPr marL="0" indent="0">
              <a:buNone/>
            </a:pPr>
            <a:r>
              <a:rPr lang="en-US" b="1" dirty="0" smtClean="0"/>
              <a:t>BUT</a:t>
            </a:r>
            <a:r>
              <a:rPr lang="en-US" dirty="0" smtClean="0"/>
              <a:t>: </a:t>
            </a:r>
            <a:r>
              <a:rPr lang="en-US" i="1" dirty="0" smtClean="0"/>
              <a:t>I </a:t>
            </a:r>
            <a:r>
              <a:rPr lang="en-US" b="1" i="1" dirty="0" smtClean="0"/>
              <a:t>am</a:t>
            </a:r>
            <a:r>
              <a:rPr lang="en-US" i="1" dirty="0" smtClean="0"/>
              <a:t> never late for school</a:t>
            </a:r>
            <a:r>
              <a:rPr lang="en-US" dirty="0" smtClean="0"/>
              <a:t>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Adverbs of Frequency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301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hoosh.wav"/>
          </p:stSnd>
        </p:sndAc>
      </p:transition>
    </mc:Choice>
    <mc:Fallback xmlns="">
      <p:transition spd="slow">
        <p:blinds dir="vert"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72067" y="2675466"/>
            <a:ext cx="7876397" cy="37058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 work		Do I work?		I don’t work</a:t>
            </a:r>
          </a:p>
          <a:p>
            <a:r>
              <a:rPr lang="en-US" dirty="0" smtClean="0"/>
              <a:t>You work		Do you work?		You don’ work</a:t>
            </a:r>
          </a:p>
          <a:p>
            <a:r>
              <a:rPr lang="en-US" dirty="0" smtClean="0"/>
              <a:t>He work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		</a:t>
            </a:r>
            <a:r>
              <a:rPr lang="en-US" dirty="0" smtClean="0"/>
              <a:t>Do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b="1" dirty="0" smtClean="0"/>
              <a:t> </a:t>
            </a:r>
            <a:r>
              <a:rPr lang="en-US" dirty="0" smtClean="0"/>
              <a:t>he work?		He do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dirty="0" smtClean="0"/>
              <a:t>n’t work</a:t>
            </a:r>
          </a:p>
          <a:p>
            <a:r>
              <a:rPr lang="en-US" dirty="0" smtClean="0"/>
              <a:t>She work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		</a:t>
            </a:r>
            <a:r>
              <a:rPr lang="en-US" dirty="0" smtClean="0"/>
              <a:t>Do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dirty="0" smtClean="0"/>
              <a:t> she work?	She do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dirty="0" smtClean="0"/>
              <a:t>n’t work</a:t>
            </a:r>
          </a:p>
          <a:p>
            <a:r>
              <a:rPr lang="en-US" dirty="0" smtClean="0"/>
              <a:t>It work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		</a:t>
            </a:r>
            <a:r>
              <a:rPr lang="en-US" dirty="0" smtClean="0"/>
              <a:t>Do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dirty="0" smtClean="0"/>
              <a:t> it work?		It do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dirty="0" smtClean="0"/>
              <a:t>n’t work</a:t>
            </a:r>
          </a:p>
          <a:p>
            <a:r>
              <a:rPr lang="en-US" dirty="0" smtClean="0"/>
              <a:t>We work		Do we work?		We don’t work</a:t>
            </a:r>
          </a:p>
          <a:p>
            <a:r>
              <a:rPr lang="en-US" dirty="0" smtClean="0"/>
              <a:t>You work		Do you work?		You don’t work</a:t>
            </a:r>
          </a:p>
          <a:p>
            <a:r>
              <a:rPr lang="en-US" dirty="0" smtClean="0"/>
              <a:t>They work		Do they work?		They don’t work</a:t>
            </a:r>
          </a:p>
          <a:p>
            <a:pPr marL="0" indent="0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do+not: don’t       does+not: doesn’t</a:t>
            </a:r>
            <a:endParaRPr lang="el-G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Present Simple</a:t>
            </a:r>
            <a:br>
              <a:rPr lang="en-US" dirty="0" smtClean="0"/>
            </a:br>
            <a:r>
              <a:rPr lang="en-US" dirty="0" smtClean="0"/>
              <a:t>Affirmative – Question - Negative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13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827584" y="2780928"/>
            <a:ext cx="8064896" cy="3528392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r>
              <a:rPr lang="en-US" b="1" u="sng" dirty="0" smtClean="0"/>
              <a:t>MOST VERBS </a:t>
            </a:r>
            <a:r>
              <a:rPr lang="en-US" dirty="0" smtClean="0"/>
              <a:t>--&gt; We add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–s </a:t>
            </a:r>
            <a:r>
              <a:rPr lang="en-US" dirty="0" smtClean="0"/>
              <a:t>: works, speaks, writes, loves</a:t>
            </a:r>
          </a:p>
          <a:p>
            <a:pPr marL="0" indent="0">
              <a:buNone/>
            </a:pPr>
            <a:r>
              <a:rPr lang="en-US" dirty="0" smtClean="0"/>
              <a:t>    e.g. </a:t>
            </a:r>
            <a:r>
              <a:rPr lang="en-US" i="1" dirty="0" smtClean="0"/>
              <a:t>She always talks about school.</a:t>
            </a:r>
          </a:p>
          <a:p>
            <a:r>
              <a:rPr lang="en-US" b="1" u="sng" dirty="0" smtClean="0"/>
              <a:t>VERBS ENDING IN –S, -CH, -SH, -X, -O </a:t>
            </a:r>
            <a:r>
              <a:rPr lang="en-US" dirty="0" smtClean="0"/>
              <a:t>--&gt; We add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-es</a:t>
            </a:r>
            <a:r>
              <a:rPr lang="en-US" dirty="0" smtClean="0"/>
              <a:t>: kisses, reaches, washes, fixes, goes.</a:t>
            </a:r>
          </a:p>
          <a:p>
            <a:pPr marL="0" indent="0">
              <a:buNone/>
            </a:pPr>
            <a:r>
              <a:rPr lang="en-US" dirty="0" smtClean="0"/>
              <a:t>    e.g. </a:t>
            </a:r>
            <a:r>
              <a:rPr lang="en-US" i="1" dirty="0" smtClean="0"/>
              <a:t>Ben never washes his hands!</a:t>
            </a:r>
          </a:p>
          <a:p>
            <a:r>
              <a:rPr lang="en-US" b="1" u="sng" dirty="0" smtClean="0"/>
              <a:t>VERBS ENDING IN CONSONANT+Y  </a:t>
            </a:r>
            <a:r>
              <a:rPr lang="en-US" dirty="0" smtClean="0"/>
              <a:t>--&gt;We remove “y” and add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–ies </a:t>
            </a:r>
            <a:r>
              <a:rPr lang="en-US" dirty="0" smtClean="0"/>
              <a:t>: studies, worries, cries, studies</a:t>
            </a:r>
          </a:p>
          <a:p>
            <a:pPr marL="0" indent="0">
              <a:buNone/>
            </a:pPr>
            <a:r>
              <a:rPr lang="en-US" dirty="0" smtClean="0"/>
              <a:t>    e.g. </a:t>
            </a:r>
            <a:r>
              <a:rPr lang="en-US" i="1" dirty="0" smtClean="0"/>
              <a:t>Mary sometimes studies at night.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en-US" dirty="0"/>
              <a:t>Verb </a:t>
            </a:r>
            <a:r>
              <a:rPr lang="en-US" dirty="0" smtClean="0"/>
              <a:t>Conjugation</a:t>
            </a:r>
            <a:br>
              <a:rPr lang="en-US" dirty="0" smtClean="0"/>
            </a:br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singular</a:t>
            </a:r>
            <a:r>
              <a:rPr lang="en-US" b="1" dirty="0"/>
              <a:t/>
            </a:r>
            <a:br>
              <a:rPr lang="en-US" b="1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82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</TotalTime>
  <Words>1256</Words>
  <Application>Microsoft Office PowerPoint</Application>
  <PresentationFormat>Экран (4:3)</PresentationFormat>
  <Paragraphs>433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Открытая</vt:lpstr>
      <vt:lpstr>Урок англійської мови  5 клас «Я завжди так роблю»</vt:lpstr>
      <vt:lpstr>Use of Present Simple</vt:lpstr>
      <vt:lpstr>Use of Present Simple </vt:lpstr>
      <vt:lpstr>Use of Present Simple</vt:lpstr>
      <vt:lpstr>Use of Present Simple</vt:lpstr>
      <vt:lpstr>Adverbs of Frequency</vt:lpstr>
      <vt:lpstr>Adverbs of Frequency</vt:lpstr>
      <vt:lpstr>Present Simple Affirmative – Question - Negative</vt:lpstr>
      <vt:lpstr>Verb Conjugation 3rd singular </vt:lpstr>
      <vt:lpstr>Short Answers</vt:lpstr>
      <vt:lpstr>Interview</vt:lpstr>
      <vt:lpstr>THIS IS YOU. You are A newspaper columnist.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Present Simple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Simple</dc:title>
  <dc:creator>Admin</dc:creator>
  <cp:lastModifiedBy>Masha</cp:lastModifiedBy>
  <cp:revision>28</cp:revision>
  <dcterms:created xsi:type="dcterms:W3CDTF">2012-11-13T17:41:07Z</dcterms:created>
  <dcterms:modified xsi:type="dcterms:W3CDTF">2018-01-28T18:56:30Z</dcterms:modified>
</cp:coreProperties>
</file>