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33"/>
  </p:notesMasterIdLst>
  <p:handoutMasterIdLst>
    <p:handoutMasterId r:id="rId34"/>
  </p:handoutMasterIdLst>
  <p:sldIdLst>
    <p:sldId id="360" r:id="rId2"/>
    <p:sldId id="322" r:id="rId3"/>
    <p:sldId id="356" r:id="rId4"/>
    <p:sldId id="332" r:id="rId5"/>
    <p:sldId id="296" r:id="rId6"/>
    <p:sldId id="293" r:id="rId7"/>
    <p:sldId id="336" r:id="rId8"/>
    <p:sldId id="355" r:id="rId9"/>
    <p:sldId id="297" r:id="rId10"/>
    <p:sldId id="330" r:id="rId11"/>
    <p:sldId id="347" r:id="rId12"/>
    <p:sldId id="361" r:id="rId13"/>
    <p:sldId id="362" r:id="rId14"/>
    <p:sldId id="281" r:id="rId15"/>
    <p:sldId id="343" r:id="rId16"/>
    <p:sldId id="363" r:id="rId17"/>
    <p:sldId id="364" r:id="rId18"/>
    <p:sldId id="365" r:id="rId19"/>
    <p:sldId id="369" r:id="rId20"/>
    <p:sldId id="366" r:id="rId21"/>
    <p:sldId id="367" r:id="rId22"/>
    <p:sldId id="370" r:id="rId23"/>
    <p:sldId id="342" r:id="rId24"/>
    <p:sldId id="371" r:id="rId25"/>
    <p:sldId id="372" r:id="rId26"/>
    <p:sldId id="373" r:id="rId27"/>
    <p:sldId id="374" r:id="rId28"/>
    <p:sldId id="375" r:id="rId29"/>
    <p:sldId id="377" r:id="rId30"/>
    <p:sldId id="359" r:id="rId31"/>
    <p:sldId id="378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5DD379"/>
    <a:srgbClr val="33CC33"/>
    <a:srgbClr val="FF0000"/>
    <a:srgbClr val="0000CC"/>
    <a:srgbClr val="00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462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412A8-0A75-4932-AB55-5381B117C56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0550AC5-BD05-403C-B5FF-B5E5F3BF9D2C}">
      <dgm:prSet phldrT="[Текст]"/>
      <dgm:spPr>
        <a:blipFill rotWithShape="0">
          <a:blip xmlns:r="http://schemas.openxmlformats.org/officeDocument/2006/relationships" r:embed="rId1"/>
          <a:stretch>
            <a:fillRect b="-5488"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>
              <a:noFill/>
            </a:rPr>
            <a:t> </a:t>
          </a:r>
        </a:p>
      </dgm:t>
    </dgm:pt>
    <dgm:pt modelId="{9B6B5EDA-2910-4760-B8CD-676631B5B430}" type="parTrans" cxnId="{CEC237A0-39B3-4484-8182-137275E8B28A}">
      <dgm:prSet/>
      <dgm:spPr/>
      <dgm:t>
        <a:bodyPr/>
        <a:lstStyle/>
        <a:p>
          <a:endParaRPr lang="uk-UA"/>
        </a:p>
      </dgm:t>
    </dgm:pt>
    <dgm:pt modelId="{E166FFD0-DC99-4F1B-A571-9D10D7728250}" type="sibTrans" cxnId="{CEC237A0-39B3-4484-8182-137275E8B28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uk-UA"/>
        </a:p>
      </dgm:t>
    </dgm:pt>
    <dgm:pt modelId="{3473293A-BE5C-4E63-9BFF-9C1787089518}">
      <dgm:prSet phldrT="[Текст]"/>
      <dgm:spPr>
        <a:blipFill rotWithShape="0">
          <a:blip xmlns:r="http://schemas.openxmlformats.org/officeDocument/2006/relationships" r:embed="rId2"/>
          <a:stretch>
            <a:fillRect b="-6098"/>
          </a:stretch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uk-UA">
              <a:noFill/>
            </a:rPr>
            <a:t> </a:t>
          </a:r>
        </a:p>
      </dgm:t>
    </dgm:pt>
    <dgm:pt modelId="{22108CF2-3875-459E-A01C-CEE555BB2A93}" type="parTrans" cxnId="{E0E60879-F4C8-4A4E-86DB-54955E417830}">
      <dgm:prSet/>
      <dgm:spPr/>
      <dgm:t>
        <a:bodyPr/>
        <a:lstStyle/>
        <a:p>
          <a:endParaRPr lang="uk-UA"/>
        </a:p>
      </dgm:t>
    </dgm:pt>
    <dgm:pt modelId="{71BA65F3-94C3-4784-9B37-D3EA3EAF783E}" type="sibTrans" cxnId="{E0E60879-F4C8-4A4E-86DB-54955E417830}">
      <dgm:prSet/>
      <dgm:spPr/>
      <dgm:t>
        <a:bodyPr/>
        <a:lstStyle/>
        <a:p>
          <a:endParaRPr lang="uk-UA"/>
        </a:p>
      </dgm:t>
    </dgm:pt>
    <dgm:pt modelId="{91731D8F-899F-4CD3-BEDC-25D1A0C990C8}" type="pres">
      <dgm:prSet presAssocID="{422412A8-0A75-4932-AB55-5381B117C5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D71D5329-3299-4482-B6DF-B9FA31490F3B}" type="pres">
      <dgm:prSet presAssocID="{422412A8-0A75-4932-AB55-5381B117C56C}" presName="Nam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5104455-DDAA-4C20-975F-67344286DA4F}" type="pres">
      <dgm:prSet presAssocID="{422412A8-0A75-4932-AB55-5381B117C56C}" presName="cy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65DD54C-ABE0-4B26-9F45-714DA20AA28A}" type="pres">
      <dgm:prSet presAssocID="{422412A8-0A75-4932-AB55-5381B117C56C}" presName="srcNode" presStyleLbl="node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1D733466-CC0B-4B2C-AC55-A6C9E711951E}" type="pres">
      <dgm:prSet presAssocID="{422412A8-0A75-4932-AB55-5381B117C56C}" presName="conn" presStyleLbl="parChTrans1D2" presStyleIdx="0" presStyleCnt="1"/>
      <dgm:spPr/>
      <dgm:t>
        <a:bodyPr/>
        <a:lstStyle/>
        <a:p>
          <a:endParaRPr lang="uk-UA"/>
        </a:p>
      </dgm:t>
    </dgm:pt>
    <dgm:pt modelId="{BC9D8E01-9BD7-4EE9-8FD5-A9E881111369}" type="pres">
      <dgm:prSet presAssocID="{422412A8-0A75-4932-AB55-5381B117C56C}" presName="extraNode" presStyleLbl="node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784740B5-2ADD-4823-A6D9-F821100A7CED}" type="pres">
      <dgm:prSet presAssocID="{422412A8-0A75-4932-AB55-5381B117C56C}" presName="dstNode" presStyleLbl="node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8AB58E57-3915-4615-9503-D6EF8E3FAB73}" type="pres">
      <dgm:prSet presAssocID="{80550AC5-BD05-403C-B5FF-B5E5F3BF9D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708AB8-6BD9-4E57-8D5A-C5A68E70FB0D}" type="pres">
      <dgm:prSet presAssocID="{80550AC5-BD05-403C-B5FF-B5E5F3BF9D2C}" presName="accent_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A29C2CF-C517-4E81-A360-53836E3A3828}" type="pres">
      <dgm:prSet presAssocID="{80550AC5-BD05-403C-B5FF-B5E5F3BF9D2C}" presName="accentRepeatNode" presStyleLbl="solidFgAcc1" presStyleIdx="0" presStyleCnt="2"/>
      <dgm:spPr>
        <a:scene3d>
          <a:camera prst="orthographicFront"/>
          <a:lightRig rig="threePt" dir="t"/>
        </a:scene3d>
        <a:sp3d>
          <a:bevelT/>
        </a:sp3d>
      </dgm:spPr>
    </dgm:pt>
    <dgm:pt modelId="{2188E88E-1FE6-45D9-856C-EA966411D269}" type="pres">
      <dgm:prSet presAssocID="{3473293A-BE5C-4E63-9BFF-9C178708951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0597DA-B162-4729-979B-53D7EDD19439}" type="pres">
      <dgm:prSet presAssocID="{3473293A-BE5C-4E63-9BFF-9C1787089518}" presName="accent_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1CBF33A-DC86-453C-BAF9-1B9F8C6DFB75}" type="pres">
      <dgm:prSet presAssocID="{3473293A-BE5C-4E63-9BFF-9C1787089518}" presName="accentRepeatNode" presStyleLbl="solidFgAcc1" presStyleIdx="1" presStyleCnt="2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E0E60879-F4C8-4A4E-86DB-54955E417830}" srcId="{422412A8-0A75-4932-AB55-5381B117C56C}" destId="{3473293A-BE5C-4E63-9BFF-9C1787089518}" srcOrd="1" destOrd="0" parTransId="{22108CF2-3875-459E-A01C-CEE555BB2A93}" sibTransId="{71BA65F3-94C3-4784-9B37-D3EA3EAF783E}"/>
    <dgm:cxn modelId="{2DF25D94-06B3-419B-9A85-4F57E79F8560}" type="presOf" srcId="{3473293A-BE5C-4E63-9BFF-9C1787089518}" destId="{2188E88E-1FE6-45D9-856C-EA966411D269}" srcOrd="0" destOrd="0" presId="urn:microsoft.com/office/officeart/2008/layout/VerticalCurvedList"/>
    <dgm:cxn modelId="{FD9CC32D-7194-4CCC-B8D9-72BEF2ABEF8D}" type="presOf" srcId="{E166FFD0-DC99-4F1B-A571-9D10D7728250}" destId="{1D733466-CC0B-4B2C-AC55-A6C9E711951E}" srcOrd="0" destOrd="0" presId="urn:microsoft.com/office/officeart/2008/layout/VerticalCurvedList"/>
    <dgm:cxn modelId="{B2A7BBF8-8E1C-4384-9897-5AEE6C7F30D8}" type="presOf" srcId="{80550AC5-BD05-403C-B5FF-B5E5F3BF9D2C}" destId="{8AB58E57-3915-4615-9503-D6EF8E3FAB73}" srcOrd="0" destOrd="0" presId="urn:microsoft.com/office/officeart/2008/layout/VerticalCurvedList"/>
    <dgm:cxn modelId="{67377C8F-A2EF-4608-8C14-480AD909F956}" type="presOf" srcId="{422412A8-0A75-4932-AB55-5381B117C56C}" destId="{91731D8F-899F-4CD3-BEDC-25D1A0C990C8}" srcOrd="0" destOrd="0" presId="urn:microsoft.com/office/officeart/2008/layout/VerticalCurvedList"/>
    <dgm:cxn modelId="{CEC237A0-39B3-4484-8182-137275E8B28A}" srcId="{422412A8-0A75-4932-AB55-5381B117C56C}" destId="{80550AC5-BD05-403C-B5FF-B5E5F3BF9D2C}" srcOrd="0" destOrd="0" parTransId="{9B6B5EDA-2910-4760-B8CD-676631B5B430}" sibTransId="{E166FFD0-DC99-4F1B-A571-9D10D7728250}"/>
    <dgm:cxn modelId="{DE19DAD9-DF92-403E-863A-B3E237E50A32}" type="presParOf" srcId="{91731D8F-899F-4CD3-BEDC-25D1A0C990C8}" destId="{D71D5329-3299-4482-B6DF-B9FA31490F3B}" srcOrd="0" destOrd="0" presId="urn:microsoft.com/office/officeart/2008/layout/VerticalCurvedList"/>
    <dgm:cxn modelId="{172155E4-5425-478E-9DB8-463DDAF2A08F}" type="presParOf" srcId="{D71D5329-3299-4482-B6DF-B9FA31490F3B}" destId="{85104455-DDAA-4C20-975F-67344286DA4F}" srcOrd="0" destOrd="0" presId="urn:microsoft.com/office/officeart/2008/layout/VerticalCurvedList"/>
    <dgm:cxn modelId="{D0B6FF0B-E2BC-455E-AE2C-5646C0C14446}" type="presParOf" srcId="{85104455-DDAA-4C20-975F-67344286DA4F}" destId="{F65DD54C-ABE0-4B26-9F45-714DA20AA28A}" srcOrd="0" destOrd="0" presId="urn:microsoft.com/office/officeart/2008/layout/VerticalCurvedList"/>
    <dgm:cxn modelId="{D1209417-567C-48ED-8351-8D5DB63C4A4E}" type="presParOf" srcId="{85104455-DDAA-4C20-975F-67344286DA4F}" destId="{1D733466-CC0B-4B2C-AC55-A6C9E711951E}" srcOrd="1" destOrd="0" presId="urn:microsoft.com/office/officeart/2008/layout/VerticalCurvedList"/>
    <dgm:cxn modelId="{00751D84-0C94-48B4-8AB0-586E27DF759E}" type="presParOf" srcId="{85104455-DDAA-4C20-975F-67344286DA4F}" destId="{BC9D8E01-9BD7-4EE9-8FD5-A9E881111369}" srcOrd="2" destOrd="0" presId="urn:microsoft.com/office/officeart/2008/layout/VerticalCurvedList"/>
    <dgm:cxn modelId="{CF3A30E9-EDA4-4E2E-8E07-A683E95BA41A}" type="presParOf" srcId="{85104455-DDAA-4C20-975F-67344286DA4F}" destId="{784740B5-2ADD-4823-A6D9-F821100A7CED}" srcOrd="3" destOrd="0" presId="urn:microsoft.com/office/officeart/2008/layout/VerticalCurvedList"/>
    <dgm:cxn modelId="{856A2133-0BE0-4CF2-AC40-F1C756CF2DC9}" type="presParOf" srcId="{D71D5329-3299-4482-B6DF-B9FA31490F3B}" destId="{8AB58E57-3915-4615-9503-D6EF8E3FAB73}" srcOrd="1" destOrd="0" presId="urn:microsoft.com/office/officeart/2008/layout/VerticalCurvedList"/>
    <dgm:cxn modelId="{705A35C5-D64A-44AD-8C12-C1CEACE83047}" type="presParOf" srcId="{D71D5329-3299-4482-B6DF-B9FA31490F3B}" destId="{BA708AB8-6BD9-4E57-8D5A-C5A68E70FB0D}" srcOrd="2" destOrd="0" presId="urn:microsoft.com/office/officeart/2008/layout/VerticalCurvedList"/>
    <dgm:cxn modelId="{A613C05F-C7FE-4274-B328-F73B26C5E355}" type="presParOf" srcId="{BA708AB8-6BD9-4E57-8D5A-C5A68E70FB0D}" destId="{DA29C2CF-C517-4E81-A360-53836E3A3828}" srcOrd="0" destOrd="0" presId="urn:microsoft.com/office/officeart/2008/layout/VerticalCurvedList"/>
    <dgm:cxn modelId="{44840D61-2C84-4025-84DF-49DC27451CFE}" type="presParOf" srcId="{D71D5329-3299-4482-B6DF-B9FA31490F3B}" destId="{2188E88E-1FE6-45D9-856C-EA966411D269}" srcOrd="3" destOrd="0" presId="urn:microsoft.com/office/officeart/2008/layout/VerticalCurvedList"/>
    <dgm:cxn modelId="{42AD41C1-09C6-4FD0-B96F-24C99FFC6138}" type="presParOf" srcId="{D71D5329-3299-4482-B6DF-B9FA31490F3B}" destId="{620597DA-B162-4729-979B-53D7EDD19439}" srcOrd="4" destOrd="0" presId="urn:microsoft.com/office/officeart/2008/layout/VerticalCurvedList"/>
    <dgm:cxn modelId="{87761699-14B2-464D-930F-1025AC38981B}" type="presParOf" srcId="{620597DA-B162-4729-979B-53D7EDD19439}" destId="{61CBF33A-DC86-453C-BAF9-1B9F8C6DFB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33466-CC0B-4B2C-AC55-A6C9E711951E}">
      <dsp:nvSpPr>
        <dsp:cNvPr id="0" name=""/>
        <dsp:cNvSpPr/>
      </dsp:nvSpPr>
      <dsp:spPr>
        <a:xfrm>
          <a:off x="-3753475" y="-580554"/>
          <a:ext cx="4505028" cy="4505028"/>
        </a:xfrm>
        <a:prstGeom prst="blockArc">
          <a:avLst>
            <a:gd name="adj1" fmla="val 18900000"/>
            <a:gd name="adj2" fmla="val 2700000"/>
            <a:gd name="adj3" fmla="val 47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58E57-3915-4615-9503-D6EF8E3FAB73}">
      <dsp:nvSpPr>
        <dsp:cNvPr id="0" name=""/>
        <dsp:cNvSpPr/>
      </dsp:nvSpPr>
      <dsp:spPr>
        <a:xfrm>
          <a:off x="614696" y="477712"/>
          <a:ext cx="4599568" cy="95529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 b="-548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262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>
              <a:noFill/>
            </a:rPr>
            <a:t> </a:t>
          </a:r>
        </a:p>
      </dsp:txBody>
      <dsp:txXfrm>
        <a:off x="614696" y="477712"/>
        <a:ext cx="4599568" cy="955291"/>
      </dsp:txXfrm>
    </dsp:sp>
    <dsp:sp modelId="{DA29C2CF-C517-4E81-A360-53836E3A3828}">
      <dsp:nvSpPr>
        <dsp:cNvPr id="0" name=""/>
        <dsp:cNvSpPr/>
      </dsp:nvSpPr>
      <dsp:spPr>
        <a:xfrm>
          <a:off x="17639" y="358301"/>
          <a:ext cx="1194113" cy="119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8E88E-1FE6-45D9-856C-EA966411D269}">
      <dsp:nvSpPr>
        <dsp:cNvPr id="0" name=""/>
        <dsp:cNvSpPr/>
      </dsp:nvSpPr>
      <dsp:spPr>
        <a:xfrm>
          <a:off x="614696" y="1910916"/>
          <a:ext cx="4599568" cy="95529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 b="-609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262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>
              <a:noFill/>
            </a:rPr>
            <a:t> </a:t>
          </a:r>
        </a:p>
      </dsp:txBody>
      <dsp:txXfrm>
        <a:off x="614696" y="1910916"/>
        <a:ext cx="4599568" cy="955291"/>
      </dsp:txXfrm>
    </dsp:sp>
    <dsp:sp modelId="{61CBF33A-DC86-453C-BAF9-1B9F8C6DFB75}">
      <dsp:nvSpPr>
        <dsp:cNvPr id="0" name=""/>
        <dsp:cNvSpPr/>
      </dsp:nvSpPr>
      <dsp:spPr>
        <a:xfrm>
          <a:off x="17639" y="1791505"/>
          <a:ext cx="1194113" cy="1194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40814E-2137-4F5B-AD6F-349309E25B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156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5AB334-218A-449A-8E62-5728801C7CC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4551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9E4E68-B81E-44C8-9225-8FD8167F6963}" type="slidenum">
              <a:rPr lang="ru-RU" altLang="uk-UA" smtClean="0"/>
              <a:pPr>
                <a:spcBef>
                  <a:spcPct val="0"/>
                </a:spcBef>
              </a:pPr>
              <a:t>9</a:t>
            </a:fld>
            <a:endParaRPr lang="ru-RU" altLang="uk-UA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Используется триггер. В первой таблице значение у появляется при нажатии на соответствующее значение х. Во второй таблице значения у появляются одновременно при нажатии на «у»</a:t>
            </a:r>
          </a:p>
        </p:txBody>
      </p:sp>
    </p:spTree>
    <p:extLst>
      <p:ext uri="{BB962C8B-B14F-4D97-AF65-F5344CB8AC3E}">
        <p14:creationId xmlns:p14="http://schemas.microsoft.com/office/powerpoint/2010/main" val="246690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07FB-EA3A-4C00-A0A8-B4FB930690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9991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C177-E482-4BD1-8AB9-A67EBF803D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4037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A750-3D36-42F5-BCAB-AEBE978A3E1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080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112F-F0CC-4EA8-861F-DDEF6F2FDBE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303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1463-0E2B-4921-9A99-F55F676E79B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306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2421-5135-40C9-A228-E01EEC0C31B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283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6BE9-42E3-411B-A701-5DE9CF6879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03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216E-1524-4209-B195-F6AD32B022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0657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05F4-BE75-4442-93A8-BF2FA221765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794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29C9-F617-4A8F-99FA-FCD68FB9BA5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814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3775-6217-4B28-80EF-6952FFD070B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1623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EAFD4-3FF6-4B8B-8DC0-7D7F6109EAA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336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7286EF-34AB-4DBF-8E4B-880BCE07867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15" Type="http://schemas.openxmlformats.org/officeDocument/2006/relationships/image" Target="../media/image21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3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jp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11" Type="http://schemas.openxmlformats.org/officeDocument/2006/relationships/image" Target="../media/image16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51.jp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98425"/>
            <a:ext cx="4319588" cy="1477963"/>
          </a:xfrm>
          <a:ln w="38100">
            <a:solidFill>
              <a:srgbClr val="33CC33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Функція</a:t>
            </a:r>
            <a:r>
              <a:rPr lang="en-US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 = x</a:t>
            </a:r>
            <a:r>
              <a:rPr lang="en-US" sz="4000" b="1" i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ru-RU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її графік і властивості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292725" y="1773238"/>
            <a:ext cx="24479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42988" y="551656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00CC"/>
                </a:solidFill>
                <a:latin typeface="Arial" charset="0"/>
                <a:cs typeface="Arial" charset="0"/>
              </a:rPr>
              <a:t>                 </a:t>
            </a:r>
            <a:endParaRPr lang="ru-RU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4288"/>
            <a:ext cx="91773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Группа 31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15364" name="Группа 3"/>
          <p:cNvGrpSpPr>
            <a:grpSpLocks/>
          </p:cNvGrpSpPr>
          <p:nvPr/>
        </p:nvGrpSpPr>
        <p:grpSpPr bwMode="auto">
          <a:xfrm>
            <a:off x="179388" y="115888"/>
            <a:ext cx="8424862" cy="1101725"/>
            <a:chOff x="179512" y="116632"/>
            <a:chExt cx="8424936" cy="1100568"/>
          </a:xfrm>
        </p:grpSpPr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179512" y="116632"/>
              <a:ext cx="8424936" cy="110056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5DD379"/>
              </a:solidFill>
            </a:ln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Властивості функції </a:t>
              </a:r>
              <a:r>
                <a:rPr lang="ru-RU" sz="3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у=х </a:t>
              </a:r>
              <a:endPara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68" name="TextBox 35"/>
            <p:cNvSpPr txBox="1">
              <a:spLocks noChangeArrowheads="1"/>
            </p:cNvSpPr>
            <p:nvPr/>
          </p:nvSpPr>
          <p:spPr bwMode="auto">
            <a:xfrm rot="483234">
              <a:off x="6902671" y="353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20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pic>
        <p:nvPicPr>
          <p:cNvPr id="15366" name="Рисунок 3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134">
            <a:off x="7331075" y="-519113"/>
            <a:ext cx="18256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3988" t="37204" r="26757" b="19484"/>
          <a:stretch/>
        </p:blipFill>
        <p:spPr>
          <a:xfrm>
            <a:off x="1961877" y="1887554"/>
            <a:ext cx="7239520" cy="3805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6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16387" name="Группа 9"/>
          <p:cNvGrpSpPr>
            <a:grpSpLocks/>
          </p:cNvGrpSpPr>
          <p:nvPr/>
        </p:nvGrpSpPr>
        <p:grpSpPr bwMode="auto">
          <a:xfrm>
            <a:off x="179388" y="115888"/>
            <a:ext cx="8424862" cy="1101725"/>
            <a:chOff x="179512" y="116632"/>
            <a:chExt cx="8424936" cy="1100568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79512" y="116632"/>
              <a:ext cx="8424936" cy="110056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5DD379"/>
              </a:solidFill>
            </a:ln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Побудуйте  </a:t>
              </a:r>
              <a:r>
                <a:rPr lang="ru-RU" sz="3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у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-х  , у=х  та проаналізуйте їх взаємне розміщення </a:t>
              </a:r>
              <a:endPara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49" name="TextBox 11"/>
            <p:cNvSpPr txBox="1">
              <a:spLocks noChangeArrowheads="1"/>
            </p:cNvSpPr>
            <p:nvPr/>
          </p:nvSpPr>
          <p:spPr bwMode="auto">
            <a:xfrm rot="483234">
              <a:off x="5111728" y="132423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20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16388" name="TextBox 25"/>
          <p:cNvSpPr txBox="1">
            <a:spLocks noChangeArrowheads="1"/>
          </p:cNvSpPr>
          <p:nvPr/>
        </p:nvSpPr>
        <p:spPr bwMode="auto">
          <a:xfrm>
            <a:off x="6242050" y="12795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у</a:t>
            </a:r>
          </a:p>
        </p:txBody>
      </p:sp>
      <p:sp>
        <p:nvSpPr>
          <p:cNvPr id="16389" name="TextBox 37"/>
          <p:cNvSpPr txBox="1">
            <a:spLocks noChangeArrowheads="1"/>
          </p:cNvSpPr>
          <p:nvPr/>
        </p:nvSpPr>
        <p:spPr bwMode="auto">
          <a:xfrm>
            <a:off x="4629150" y="3741738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-4</a:t>
            </a:r>
          </a:p>
        </p:txBody>
      </p:sp>
      <p:sp>
        <p:nvSpPr>
          <p:cNvPr id="16390" name="TextBox 38"/>
          <p:cNvSpPr txBox="1">
            <a:spLocks noChangeArrowheads="1"/>
          </p:cNvSpPr>
          <p:nvPr/>
        </p:nvSpPr>
        <p:spPr bwMode="auto">
          <a:xfrm>
            <a:off x="4984750" y="372745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-3</a:t>
            </a:r>
          </a:p>
        </p:txBody>
      </p:sp>
      <p:sp>
        <p:nvSpPr>
          <p:cNvPr id="16391" name="TextBox 39"/>
          <p:cNvSpPr txBox="1">
            <a:spLocks noChangeArrowheads="1"/>
          </p:cNvSpPr>
          <p:nvPr/>
        </p:nvSpPr>
        <p:spPr bwMode="auto">
          <a:xfrm>
            <a:off x="5386388" y="3727450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-2</a:t>
            </a:r>
          </a:p>
        </p:txBody>
      </p:sp>
      <p:sp>
        <p:nvSpPr>
          <p:cNvPr id="16392" name="TextBox 40"/>
          <p:cNvSpPr txBox="1">
            <a:spLocks noChangeArrowheads="1"/>
          </p:cNvSpPr>
          <p:nvPr/>
        </p:nvSpPr>
        <p:spPr bwMode="auto">
          <a:xfrm>
            <a:off x="5730875" y="372903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-1</a:t>
            </a:r>
          </a:p>
        </p:txBody>
      </p:sp>
      <p:grpSp>
        <p:nvGrpSpPr>
          <p:cNvPr id="16393" name="Группа 24"/>
          <p:cNvGrpSpPr>
            <a:grpSpLocks/>
          </p:cNvGrpSpPr>
          <p:nvPr/>
        </p:nvGrpSpPr>
        <p:grpSpPr bwMode="auto">
          <a:xfrm>
            <a:off x="3841750" y="1377950"/>
            <a:ext cx="4762500" cy="4762500"/>
            <a:chOff x="3841948" y="1378524"/>
            <a:chExt cx="4762500" cy="4762500"/>
          </a:xfrm>
        </p:grpSpPr>
        <p:grpSp>
          <p:nvGrpSpPr>
            <p:cNvPr id="16431" name="Группа 23"/>
            <p:cNvGrpSpPr>
              <a:grpSpLocks/>
            </p:cNvGrpSpPr>
            <p:nvPr/>
          </p:nvGrpSpPr>
          <p:grpSpPr bwMode="auto">
            <a:xfrm>
              <a:off x="3841948" y="1378524"/>
              <a:ext cx="4762500" cy="4762500"/>
              <a:chOff x="3841948" y="1378524"/>
              <a:chExt cx="4762500" cy="4762500"/>
            </a:xfrm>
          </p:grpSpPr>
          <p:grpSp>
            <p:nvGrpSpPr>
              <p:cNvPr id="16436" name="Группа 21"/>
              <p:cNvGrpSpPr>
                <a:grpSpLocks/>
              </p:cNvGrpSpPr>
              <p:nvPr/>
            </p:nvGrpSpPr>
            <p:grpSpPr bwMode="auto">
              <a:xfrm>
                <a:off x="3841948" y="1378524"/>
                <a:ext cx="4762500" cy="4762500"/>
                <a:chOff x="3841948" y="1378524"/>
                <a:chExt cx="4762500" cy="4762500"/>
              </a:xfrm>
            </p:grpSpPr>
            <p:pic>
              <p:nvPicPr>
                <p:cNvPr id="16445" name="Рисунок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1948" y="1378524"/>
                  <a:ext cx="4762500" cy="4762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Прямая со стрелкой 17"/>
                <p:cNvCxnSpPr>
                  <a:stCxn id="16445" idx="1"/>
                  <a:endCxn id="16445" idx="3"/>
                </p:cNvCxnSpPr>
                <p:nvPr/>
              </p:nvCxnSpPr>
              <p:spPr>
                <a:xfrm>
                  <a:off x="3841948" y="3759774"/>
                  <a:ext cx="47625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/>
                <p:cNvCxnSpPr>
                  <a:stCxn id="16445" idx="2"/>
                  <a:endCxn id="16445" idx="0"/>
                </p:cNvCxnSpPr>
                <p:nvPr/>
              </p:nvCxnSpPr>
              <p:spPr>
                <a:xfrm flipV="1">
                  <a:off x="6223198" y="1378524"/>
                  <a:ext cx="0" cy="47625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37" name="TextBox 22"/>
              <p:cNvSpPr txBox="1">
                <a:spLocks noChangeArrowheads="1"/>
              </p:cNvSpPr>
              <p:nvPr/>
            </p:nvSpPr>
            <p:spPr bwMode="auto">
              <a:xfrm>
                <a:off x="6740722" y="371703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2</a:t>
                </a:r>
              </a:p>
            </p:txBody>
          </p:sp>
          <p:sp>
            <p:nvSpPr>
              <p:cNvPr id="16438" name="TextBox 26"/>
              <p:cNvSpPr txBox="1">
                <a:spLocks noChangeArrowheads="1"/>
              </p:cNvSpPr>
              <p:nvPr/>
            </p:nvSpPr>
            <p:spPr bwMode="auto">
              <a:xfrm>
                <a:off x="6427816" y="3722919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1</a:t>
                </a:r>
              </a:p>
            </p:txBody>
          </p:sp>
          <p:sp>
            <p:nvSpPr>
              <p:cNvPr id="16439" name="TextBox 27"/>
              <p:cNvSpPr txBox="1">
                <a:spLocks noChangeArrowheads="1"/>
              </p:cNvSpPr>
              <p:nvPr/>
            </p:nvSpPr>
            <p:spPr bwMode="auto">
              <a:xfrm>
                <a:off x="7081141" y="372818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3</a:t>
                </a:r>
              </a:p>
            </p:txBody>
          </p:sp>
          <p:sp>
            <p:nvSpPr>
              <p:cNvPr id="16440" name="TextBox 28"/>
              <p:cNvSpPr txBox="1">
                <a:spLocks noChangeArrowheads="1"/>
              </p:cNvSpPr>
              <p:nvPr/>
            </p:nvSpPr>
            <p:spPr bwMode="auto">
              <a:xfrm>
                <a:off x="6147536" y="3708557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0</a:t>
                </a:r>
              </a:p>
            </p:txBody>
          </p:sp>
          <p:sp>
            <p:nvSpPr>
              <p:cNvPr id="16441" name="TextBox 29"/>
              <p:cNvSpPr txBox="1">
                <a:spLocks noChangeArrowheads="1"/>
              </p:cNvSpPr>
              <p:nvPr/>
            </p:nvSpPr>
            <p:spPr bwMode="auto">
              <a:xfrm>
                <a:off x="6156176" y="3253046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1</a:t>
                </a:r>
              </a:p>
            </p:txBody>
          </p:sp>
          <p:sp>
            <p:nvSpPr>
              <p:cNvPr id="16442" name="TextBox 30"/>
              <p:cNvSpPr txBox="1">
                <a:spLocks noChangeArrowheads="1"/>
              </p:cNvSpPr>
              <p:nvPr/>
            </p:nvSpPr>
            <p:spPr bwMode="auto">
              <a:xfrm>
                <a:off x="6203310" y="257762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3</a:t>
                </a:r>
              </a:p>
            </p:txBody>
          </p:sp>
          <p:sp>
            <p:nvSpPr>
              <p:cNvPr id="16443" name="TextBox 31"/>
              <p:cNvSpPr txBox="1">
                <a:spLocks noChangeArrowheads="1"/>
              </p:cNvSpPr>
              <p:nvPr/>
            </p:nvSpPr>
            <p:spPr bwMode="auto">
              <a:xfrm>
                <a:off x="6202242" y="2910098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2</a:t>
                </a:r>
              </a:p>
            </p:txBody>
          </p:sp>
          <p:sp>
            <p:nvSpPr>
              <p:cNvPr id="16444" name="TextBox 32"/>
              <p:cNvSpPr txBox="1">
                <a:spLocks noChangeArrowheads="1"/>
              </p:cNvSpPr>
              <p:nvPr/>
            </p:nvSpPr>
            <p:spPr bwMode="auto">
              <a:xfrm>
                <a:off x="6209061" y="222148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4</a:t>
                </a:r>
              </a:p>
            </p:txBody>
          </p:sp>
        </p:grpSp>
        <p:sp>
          <p:nvSpPr>
            <p:cNvPr id="16432" name="TextBox 34"/>
            <p:cNvSpPr txBox="1">
              <a:spLocks noChangeArrowheads="1"/>
            </p:cNvSpPr>
            <p:nvPr/>
          </p:nvSpPr>
          <p:spPr bwMode="auto">
            <a:xfrm>
              <a:off x="6191056" y="4647194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/>
                <a:t>-3</a:t>
              </a:r>
            </a:p>
          </p:txBody>
        </p:sp>
        <p:sp>
          <p:nvSpPr>
            <p:cNvPr id="16433" name="TextBox 35"/>
            <p:cNvSpPr txBox="1">
              <a:spLocks noChangeArrowheads="1"/>
            </p:cNvSpPr>
            <p:nvPr/>
          </p:nvSpPr>
          <p:spPr bwMode="auto">
            <a:xfrm>
              <a:off x="6190366" y="426374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/>
                <a:t>-2</a:t>
              </a:r>
            </a:p>
          </p:txBody>
        </p:sp>
        <p:sp>
          <p:nvSpPr>
            <p:cNvPr id="16434" name="TextBox 36"/>
            <p:cNvSpPr txBox="1">
              <a:spLocks noChangeArrowheads="1"/>
            </p:cNvSpPr>
            <p:nvPr/>
          </p:nvSpPr>
          <p:spPr bwMode="auto">
            <a:xfrm>
              <a:off x="6164134" y="3958802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/>
                <a:t>-1</a:t>
              </a:r>
            </a:p>
          </p:txBody>
        </p:sp>
        <p:sp>
          <p:nvSpPr>
            <p:cNvPr id="16435" name="TextBox 41"/>
            <p:cNvSpPr txBox="1">
              <a:spLocks noChangeArrowheads="1"/>
            </p:cNvSpPr>
            <p:nvPr/>
          </p:nvSpPr>
          <p:spPr bwMode="auto">
            <a:xfrm>
              <a:off x="6190366" y="4993184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/>
                <a:t>-4</a:t>
              </a:r>
            </a:p>
          </p:txBody>
        </p:sp>
      </p:grpSp>
      <p:sp>
        <p:nvSpPr>
          <p:cNvPr id="47" name="Полилиния 46"/>
          <p:cNvSpPr/>
          <p:nvPr/>
        </p:nvSpPr>
        <p:spPr>
          <a:xfrm>
            <a:off x="5275263" y="1330325"/>
            <a:ext cx="1889125" cy="2417763"/>
          </a:xfrm>
          <a:custGeom>
            <a:avLst/>
            <a:gdLst>
              <a:gd name="connsiteX0" fmla="*/ 11430 w 2766060"/>
              <a:gd name="connsiteY0" fmla="*/ 34290 h 3714750"/>
              <a:gd name="connsiteX1" fmla="*/ 80010 w 2766060"/>
              <a:gd name="connsiteY1" fmla="*/ 468630 h 3714750"/>
              <a:gd name="connsiteX2" fmla="*/ 491490 w 2766060"/>
              <a:gd name="connsiteY2" fmla="*/ 2263140 h 3714750"/>
              <a:gd name="connsiteX3" fmla="*/ 925830 w 2766060"/>
              <a:gd name="connsiteY3" fmla="*/ 3360420 h 3714750"/>
              <a:gd name="connsiteX4" fmla="*/ 1371600 w 2766060"/>
              <a:gd name="connsiteY4" fmla="*/ 3714750 h 3714750"/>
              <a:gd name="connsiteX5" fmla="*/ 1783080 w 2766060"/>
              <a:gd name="connsiteY5" fmla="*/ 3360420 h 3714750"/>
              <a:gd name="connsiteX6" fmla="*/ 2194560 w 2766060"/>
              <a:gd name="connsiteY6" fmla="*/ 2274570 h 3714750"/>
              <a:gd name="connsiteX7" fmla="*/ 2663190 w 2766060"/>
              <a:gd name="connsiteY7" fmla="*/ 502920 h 3714750"/>
              <a:gd name="connsiteX8" fmla="*/ 2766060 w 2766060"/>
              <a:gd name="connsiteY8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60" h="3714750">
                <a:moveTo>
                  <a:pt x="11430" y="34290"/>
                </a:moveTo>
                <a:cubicBezTo>
                  <a:pt x="5715" y="65722"/>
                  <a:pt x="0" y="97155"/>
                  <a:pt x="80010" y="468630"/>
                </a:cubicBezTo>
                <a:cubicBezTo>
                  <a:pt x="160020" y="840105"/>
                  <a:pt x="350520" y="1781175"/>
                  <a:pt x="491490" y="2263140"/>
                </a:cubicBezTo>
                <a:cubicBezTo>
                  <a:pt x="632460" y="2745105"/>
                  <a:pt x="779145" y="3118485"/>
                  <a:pt x="925830" y="3360420"/>
                </a:cubicBezTo>
                <a:cubicBezTo>
                  <a:pt x="1072515" y="3602355"/>
                  <a:pt x="1228725" y="3714750"/>
                  <a:pt x="1371600" y="3714750"/>
                </a:cubicBezTo>
                <a:cubicBezTo>
                  <a:pt x="1514475" y="3714750"/>
                  <a:pt x="1645920" y="3600450"/>
                  <a:pt x="1783080" y="3360420"/>
                </a:cubicBezTo>
                <a:cubicBezTo>
                  <a:pt x="1920240" y="3120390"/>
                  <a:pt x="2047875" y="2750820"/>
                  <a:pt x="2194560" y="2274570"/>
                </a:cubicBezTo>
                <a:cubicBezTo>
                  <a:pt x="2341245" y="1798320"/>
                  <a:pt x="2567940" y="882015"/>
                  <a:pt x="2663190" y="502920"/>
                </a:cubicBezTo>
                <a:cubicBezTo>
                  <a:pt x="2758440" y="123825"/>
                  <a:pt x="2766060" y="0"/>
                  <a:pt x="276606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rot="10800000">
            <a:off x="5275263" y="3762375"/>
            <a:ext cx="1889125" cy="2419350"/>
          </a:xfrm>
          <a:custGeom>
            <a:avLst/>
            <a:gdLst>
              <a:gd name="connsiteX0" fmla="*/ 11430 w 2766060"/>
              <a:gd name="connsiteY0" fmla="*/ 34290 h 3714750"/>
              <a:gd name="connsiteX1" fmla="*/ 80010 w 2766060"/>
              <a:gd name="connsiteY1" fmla="*/ 468630 h 3714750"/>
              <a:gd name="connsiteX2" fmla="*/ 491490 w 2766060"/>
              <a:gd name="connsiteY2" fmla="*/ 2263140 h 3714750"/>
              <a:gd name="connsiteX3" fmla="*/ 925830 w 2766060"/>
              <a:gd name="connsiteY3" fmla="*/ 3360420 h 3714750"/>
              <a:gd name="connsiteX4" fmla="*/ 1371600 w 2766060"/>
              <a:gd name="connsiteY4" fmla="*/ 3714750 h 3714750"/>
              <a:gd name="connsiteX5" fmla="*/ 1783080 w 2766060"/>
              <a:gd name="connsiteY5" fmla="*/ 3360420 h 3714750"/>
              <a:gd name="connsiteX6" fmla="*/ 2194560 w 2766060"/>
              <a:gd name="connsiteY6" fmla="*/ 2274570 h 3714750"/>
              <a:gd name="connsiteX7" fmla="*/ 2663190 w 2766060"/>
              <a:gd name="connsiteY7" fmla="*/ 502920 h 3714750"/>
              <a:gd name="connsiteX8" fmla="*/ 2766060 w 2766060"/>
              <a:gd name="connsiteY8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60" h="3714750">
                <a:moveTo>
                  <a:pt x="11430" y="34290"/>
                </a:moveTo>
                <a:cubicBezTo>
                  <a:pt x="5715" y="65722"/>
                  <a:pt x="0" y="97155"/>
                  <a:pt x="80010" y="468630"/>
                </a:cubicBezTo>
                <a:cubicBezTo>
                  <a:pt x="160020" y="840105"/>
                  <a:pt x="350520" y="1781175"/>
                  <a:pt x="491490" y="2263140"/>
                </a:cubicBezTo>
                <a:cubicBezTo>
                  <a:pt x="632460" y="2745105"/>
                  <a:pt x="779145" y="3118485"/>
                  <a:pt x="925830" y="3360420"/>
                </a:cubicBezTo>
                <a:cubicBezTo>
                  <a:pt x="1072515" y="3602355"/>
                  <a:pt x="1228725" y="3714750"/>
                  <a:pt x="1371600" y="3714750"/>
                </a:cubicBezTo>
                <a:cubicBezTo>
                  <a:pt x="1514475" y="3714750"/>
                  <a:pt x="1645920" y="3600450"/>
                  <a:pt x="1783080" y="3360420"/>
                </a:cubicBezTo>
                <a:cubicBezTo>
                  <a:pt x="1920240" y="3120390"/>
                  <a:pt x="2047875" y="2750820"/>
                  <a:pt x="2194560" y="2274570"/>
                </a:cubicBezTo>
                <a:cubicBezTo>
                  <a:pt x="2341245" y="1798320"/>
                  <a:pt x="2567940" y="882015"/>
                  <a:pt x="2663190" y="502920"/>
                </a:cubicBezTo>
                <a:cubicBezTo>
                  <a:pt x="2758440" y="123825"/>
                  <a:pt x="2766060" y="0"/>
                  <a:pt x="276606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6" name="TextBox 48"/>
          <p:cNvSpPr txBox="1">
            <a:spLocks noChangeArrowheads="1"/>
          </p:cNvSpPr>
          <p:nvPr/>
        </p:nvSpPr>
        <p:spPr bwMode="auto">
          <a:xfrm rot="483234">
            <a:off x="6200775" y="1222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000" b="1">
                <a:solidFill>
                  <a:srgbClr val="002060"/>
                </a:solidFill>
              </a:rPr>
              <a:t>2</a:t>
            </a:r>
          </a:p>
        </p:txBody>
      </p:sp>
      <p:graphicFrame>
        <p:nvGraphicFramePr>
          <p:cNvPr id="50" name="Group 66"/>
          <p:cNvGraphicFramePr>
            <a:graphicFrameLocks noGrp="1"/>
          </p:cNvGraphicFramePr>
          <p:nvPr>
            <p:ph sz="half" idx="1"/>
          </p:nvPr>
        </p:nvGraphicFramePr>
        <p:xfrm>
          <a:off x="-49213" y="2098675"/>
          <a:ext cx="5033963" cy="1524000"/>
        </p:xfrm>
        <a:graphic>
          <a:graphicData uri="http://schemas.openxmlformats.org/drawingml/2006/table">
            <a:tbl>
              <a:tblPr/>
              <a:tblGrid>
                <a:gridCol w="817323"/>
                <a:gridCol w="827932"/>
                <a:gridCol w="642686"/>
                <a:gridCol w="817963"/>
                <a:gridCol w="983714"/>
                <a:gridCol w="944345"/>
              </a:tblGrid>
              <a:tr h="70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10" marR="914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93738" y="2852738"/>
            <a:ext cx="927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03350" y="2852738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92338" y="2852738"/>
            <a:ext cx="927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5613" y="2852738"/>
            <a:ext cx="928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00488" y="2863850"/>
            <a:ext cx="9286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sp>
        <p:nvSpPr>
          <p:cNvPr id="34" name="Овал 33"/>
          <p:cNvSpPr/>
          <p:nvPr/>
        </p:nvSpPr>
        <p:spPr>
          <a:xfrm>
            <a:off x="5468938" y="5011738"/>
            <a:ext cx="144462" cy="184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7" name="Овал 56"/>
          <p:cNvSpPr/>
          <p:nvPr/>
        </p:nvSpPr>
        <p:spPr>
          <a:xfrm>
            <a:off x="5815013" y="3989388"/>
            <a:ext cx="144462" cy="1857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8" name="Овал 57"/>
          <p:cNvSpPr/>
          <p:nvPr/>
        </p:nvSpPr>
        <p:spPr>
          <a:xfrm>
            <a:off x="6156325" y="3663950"/>
            <a:ext cx="144463" cy="1857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9" name="Овал 58"/>
          <p:cNvSpPr/>
          <p:nvPr/>
        </p:nvSpPr>
        <p:spPr>
          <a:xfrm>
            <a:off x="6486525" y="3984625"/>
            <a:ext cx="144463" cy="184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0" name="Овал 59"/>
          <p:cNvSpPr/>
          <p:nvPr/>
        </p:nvSpPr>
        <p:spPr>
          <a:xfrm>
            <a:off x="6875463" y="5021263"/>
            <a:ext cx="144462" cy="1841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430" name="TextBox 42"/>
          <p:cNvSpPr txBox="1">
            <a:spLocks noChangeArrowheads="1"/>
          </p:cNvSpPr>
          <p:nvPr/>
        </p:nvSpPr>
        <p:spPr bwMode="auto">
          <a:xfrm>
            <a:off x="8342313" y="381952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х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2" grpId="0"/>
      <p:bldP spid="53" grpId="0"/>
      <p:bldP spid="54" grpId="0"/>
      <p:bldP spid="55" grpId="0"/>
      <p:bldP spid="3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1741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0638"/>
            <a:ext cx="916305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Группа 8"/>
          <p:cNvGrpSpPr>
            <a:grpSpLocks/>
          </p:cNvGrpSpPr>
          <p:nvPr/>
        </p:nvGrpSpPr>
        <p:grpSpPr bwMode="auto">
          <a:xfrm>
            <a:off x="2339975" y="393700"/>
            <a:ext cx="4968875" cy="4116388"/>
            <a:chOff x="2409249" y="287305"/>
            <a:chExt cx="6694382" cy="4223023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 rot="282046">
              <a:off x="2409249" y="287305"/>
              <a:ext cx="6694382" cy="422302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5DD379"/>
              </a:solidFill>
            </a:ln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1)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Обидва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графіки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проходять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через початок координат.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2) Одним і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тим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самим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значенням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аргумента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відповідають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протилежні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значення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функції.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Отже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графіки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є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дзеркальними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відображеннями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один одного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відносно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осі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ОХ.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3) Графік функції  у=х 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лежить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у І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і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ІІ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координатних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чвертях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 графік функції у=-х  </a:t>
              </a:r>
              <a:r>
                <a:rPr lang="ru-RU" sz="24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лежить</a:t>
              </a:r>
              <a:r>
                <a:rPr lang="ru-RU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у ІІІ і </a:t>
              </a:r>
              <a:r>
                <a:rPr lang="en-US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IV</a:t>
              </a:r>
              <a:r>
                <a:rPr lang="uk-UA" sz="2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координатних чвертях.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15" name="TextBox 10"/>
            <p:cNvSpPr txBox="1">
              <a:spLocks noChangeArrowheads="1"/>
            </p:cNvSpPr>
            <p:nvPr/>
          </p:nvSpPr>
          <p:spPr bwMode="auto">
            <a:xfrm rot="483234" flipH="1">
              <a:off x="4966278" y="3577952"/>
              <a:ext cx="2947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20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17413" name="TextBox 11"/>
          <p:cNvSpPr txBox="1">
            <a:spLocks noChangeArrowheads="1"/>
          </p:cNvSpPr>
          <p:nvPr/>
        </p:nvSpPr>
        <p:spPr bwMode="auto">
          <a:xfrm rot="483234">
            <a:off x="5316538" y="3025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b="1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r="30801"/>
          <a:stretch>
            <a:fillRect/>
          </a:stretch>
        </p:blipFill>
        <p:spPr bwMode="auto">
          <a:xfrm>
            <a:off x="1905000" y="1181100"/>
            <a:ext cx="2808288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79388" y="115888"/>
            <a:ext cx="6769100" cy="936625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Ключовий момент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22560" y="1880580"/>
            <a:ext cx="2773347" cy="165218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pic>
        <p:nvPicPr>
          <p:cNvPr id="18438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25" y="3003550"/>
            <a:ext cx="3141663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Группа 19"/>
          <p:cNvGrpSpPr>
            <a:grpSpLocks/>
          </p:cNvGrpSpPr>
          <p:nvPr/>
        </p:nvGrpSpPr>
        <p:grpSpPr bwMode="auto">
          <a:xfrm>
            <a:off x="5184775" y="1558925"/>
            <a:ext cx="3527425" cy="4297363"/>
            <a:chOff x="3841948" y="1378524"/>
            <a:chExt cx="4762500" cy="4762500"/>
          </a:xfrm>
        </p:grpSpPr>
        <p:pic>
          <p:nvPicPr>
            <p:cNvPr id="18444" name="Рисунок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948" y="1378524"/>
              <a:ext cx="4762500" cy="476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Прямая со стрелкой 29"/>
            <p:cNvCxnSpPr>
              <a:stCxn id="18444" idx="1"/>
              <a:endCxn id="18444" idx="3"/>
            </p:cNvCxnSpPr>
            <p:nvPr/>
          </p:nvCxnSpPr>
          <p:spPr>
            <a:xfrm>
              <a:off x="3841948" y="3760653"/>
              <a:ext cx="47625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18444" idx="2"/>
              <a:endCxn id="18444" idx="0"/>
            </p:cNvCxnSpPr>
            <p:nvPr/>
          </p:nvCxnSpPr>
          <p:spPr>
            <a:xfrm flipV="1">
              <a:off x="6223199" y="1378524"/>
              <a:ext cx="0" cy="476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Полилиния 31"/>
          <p:cNvSpPr/>
          <p:nvPr/>
        </p:nvSpPr>
        <p:spPr>
          <a:xfrm rot="10800000">
            <a:off x="6227763" y="3727450"/>
            <a:ext cx="1420812" cy="2141538"/>
          </a:xfrm>
          <a:custGeom>
            <a:avLst/>
            <a:gdLst>
              <a:gd name="connsiteX0" fmla="*/ 11430 w 2766060"/>
              <a:gd name="connsiteY0" fmla="*/ 34290 h 3714750"/>
              <a:gd name="connsiteX1" fmla="*/ 80010 w 2766060"/>
              <a:gd name="connsiteY1" fmla="*/ 468630 h 3714750"/>
              <a:gd name="connsiteX2" fmla="*/ 491490 w 2766060"/>
              <a:gd name="connsiteY2" fmla="*/ 2263140 h 3714750"/>
              <a:gd name="connsiteX3" fmla="*/ 925830 w 2766060"/>
              <a:gd name="connsiteY3" fmla="*/ 3360420 h 3714750"/>
              <a:gd name="connsiteX4" fmla="*/ 1371600 w 2766060"/>
              <a:gd name="connsiteY4" fmla="*/ 3714750 h 3714750"/>
              <a:gd name="connsiteX5" fmla="*/ 1783080 w 2766060"/>
              <a:gd name="connsiteY5" fmla="*/ 3360420 h 3714750"/>
              <a:gd name="connsiteX6" fmla="*/ 2194560 w 2766060"/>
              <a:gd name="connsiteY6" fmla="*/ 2274570 h 3714750"/>
              <a:gd name="connsiteX7" fmla="*/ 2663190 w 2766060"/>
              <a:gd name="connsiteY7" fmla="*/ 502920 h 3714750"/>
              <a:gd name="connsiteX8" fmla="*/ 2766060 w 2766060"/>
              <a:gd name="connsiteY8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60" h="3714750">
                <a:moveTo>
                  <a:pt x="11430" y="34290"/>
                </a:moveTo>
                <a:cubicBezTo>
                  <a:pt x="5715" y="65722"/>
                  <a:pt x="0" y="97155"/>
                  <a:pt x="80010" y="468630"/>
                </a:cubicBezTo>
                <a:cubicBezTo>
                  <a:pt x="160020" y="840105"/>
                  <a:pt x="350520" y="1781175"/>
                  <a:pt x="491490" y="2263140"/>
                </a:cubicBezTo>
                <a:cubicBezTo>
                  <a:pt x="632460" y="2745105"/>
                  <a:pt x="779145" y="3118485"/>
                  <a:pt x="925830" y="3360420"/>
                </a:cubicBezTo>
                <a:cubicBezTo>
                  <a:pt x="1072515" y="3602355"/>
                  <a:pt x="1228725" y="3714750"/>
                  <a:pt x="1371600" y="3714750"/>
                </a:cubicBezTo>
                <a:cubicBezTo>
                  <a:pt x="1514475" y="3714750"/>
                  <a:pt x="1645920" y="3600450"/>
                  <a:pt x="1783080" y="3360420"/>
                </a:cubicBezTo>
                <a:cubicBezTo>
                  <a:pt x="1920240" y="3120390"/>
                  <a:pt x="2047875" y="2750820"/>
                  <a:pt x="2194560" y="2274570"/>
                </a:cubicBezTo>
                <a:cubicBezTo>
                  <a:pt x="2341245" y="1798320"/>
                  <a:pt x="2567940" y="882015"/>
                  <a:pt x="2663190" y="502920"/>
                </a:cubicBezTo>
                <a:cubicBezTo>
                  <a:pt x="2758440" y="123825"/>
                  <a:pt x="2766060" y="0"/>
                  <a:pt x="276606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6300788" y="1557338"/>
            <a:ext cx="1347787" cy="2141537"/>
          </a:xfrm>
          <a:custGeom>
            <a:avLst/>
            <a:gdLst>
              <a:gd name="connsiteX0" fmla="*/ 11430 w 2766060"/>
              <a:gd name="connsiteY0" fmla="*/ 34290 h 3714750"/>
              <a:gd name="connsiteX1" fmla="*/ 80010 w 2766060"/>
              <a:gd name="connsiteY1" fmla="*/ 468630 h 3714750"/>
              <a:gd name="connsiteX2" fmla="*/ 491490 w 2766060"/>
              <a:gd name="connsiteY2" fmla="*/ 2263140 h 3714750"/>
              <a:gd name="connsiteX3" fmla="*/ 925830 w 2766060"/>
              <a:gd name="connsiteY3" fmla="*/ 3360420 h 3714750"/>
              <a:gd name="connsiteX4" fmla="*/ 1371600 w 2766060"/>
              <a:gd name="connsiteY4" fmla="*/ 3714750 h 3714750"/>
              <a:gd name="connsiteX5" fmla="*/ 1783080 w 2766060"/>
              <a:gd name="connsiteY5" fmla="*/ 3360420 h 3714750"/>
              <a:gd name="connsiteX6" fmla="*/ 2194560 w 2766060"/>
              <a:gd name="connsiteY6" fmla="*/ 2274570 h 3714750"/>
              <a:gd name="connsiteX7" fmla="*/ 2663190 w 2766060"/>
              <a:gd name="connsiteY7" fmla="*/ 502920 h 3714750"/>
              <a:gd name="connsiteX8" fmla="*/ 2766060 w 2766060"/>
              <a:gd name="connsiteY8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60" h="3714750">
                <a:moveTo>
                  <a:pt x="11430" y="34290"/>
                </a:moveTo>
                <a:cubicBezTo>
                  <a:pt x="5715" y="65722"/>
                  <a:pt x="0" y="97155"/>
                  <a:pt x="80010" y="468630"/>
                </a:cubicBezTo>
                <a:cubicBezTo>
                  <a:pt x="160020" y="840105"/>
                  <a:pt x="350520" y="1781175"/>
                  <a:pt x="491490" y="2263140"/>
                </a:cubicBezTo>
                <a:cubicBezTo>
                  <a:pt x="632460" y="2745105"/>
                  <a:pt x="779145" y="3118485"/>
                  <a:pt x="925830" y="3360420"/>
                </a:cubicBezTo>
                <a:cubicBezTo>
                  <a:pt x="1072515" y="3602355"/>
                  <a:pt x="1228725" y="3714750"/>
                  <a:pt x="1371600" y="3714750"/>
                </a:cubicBezTo>
                <a:cubicBezTo>
                  <a:pt x="1514475" y="3714750"/>
                  <a:pt x="1645920" y="3600450"/>
                  <a:pt x="1783080" y="3360420"/>
                </a:cubicBezTo>
                <a:cubicBezTo>
                  <a:pt x="1920240" y="3120390"/>
                  <a:pt x="2047875" y="2750820"/>
                  <a:pt x="2194560" y="2274570"/>
                </a:cubicBezTo>
                <a:cubicBezTo>
                  <a:pt x="2341245" y="1798320"/>
                  <a:pt x="2567940" y="882015"/>
                  <a:pt x="2663190" y="502920"/>
                </a:cubicBezTo>
                <a:cubicBezTo>
                  <a:pt x="2758440" y="123825"/>
                  <a:pt x="2766060" y="0"/>
                  <a:pt x="276606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8380413" y="36893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х</a:t>
            </a:r>
          </a:p>
        </p:txBody>
      </p:sp>
      <p:sp>
        <p:nvSpPr>
          <p:cNvPr id="18443" name="TextBox 34"/>
          <p:cNvSpPr txBox="1">
            <a:spLocks noChangeArrowheads="1"/>
          </p:cNvSpPr>
          <p:nvPr/>
        </p:nvSpPr>
        <p:spPr bwMode="auto">
          <a:xfrm>
            <a:off x="6997700" y="15113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/>
              <a:t>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4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9" name="Заголовок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16632"/>
            <a:ext cx="7992888" cy="936104"/>
          </a:xfrm>
          <a:prstGeom prst="rect">
            <a:avLst/>
          </a:prstGeom>
          <a:blipFill rotWithShape="0">
            <a:blip r:embed="rId3"/>
            <a:stretch>
              <a:fillRect b="-7975"/>
            </a:stretch>
          </a:blipFill>
          <a:ln w="57150">
            <a:solidFill>
              <a:srgbClr val="5DD379"/>
            </a:solidFill>
          </a:ln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576103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95288" y="4005263"/>
            <a:ext cx="4835525" cy="461962"/>
            <a:chOff x="395536" y="4005064"/>
            <a:chExt cx="4835499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4005064"/>
              <a:ext cx="835021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у(-1)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53176" y="4005064"/>
              <a:ext cx="677859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у(2)</a:t>
              </a: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395288" y="4005263"/>
            <a:ext cx="4835525" cy="461962"/>
            <a:chOff x="395536" y="4005064"/>
            <a:chExt cx="4835499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395536" y="4005064"/>
              <a:ext cx="67785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у(0)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3176" y="4005064"/>
              <a:ext cx="677859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у(1)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95288" y="4010025"/>
            <a:ext cx="4835525" cy="461963"/>
            <a:chOff x="395536" y="4005064"/>
            <a:chExt cx="4835499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95536" y="4005064"/>
              <a:ext cx="67785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у(0)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3176" y="4005064"/>
              <a:ext cx="677859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у(4)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01638" y="4024313"/>
            <a:ext cx="4930775" cy="461962"/>
            <a:chOff x="395536" y="4005064"/>
            <a:chExt cx="493007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95536" y="4005064"/>
              <a:ext cx="677766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у(0)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2609" y="4005064"/>
              <a:ext cx="77300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у(-2)</a:t>
              </a:r>
            </a:p>
          </p:txBody>
        </p: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434975" y="4011613"/>
            <a:ext cx="4835525" cy="461962"/>
            <a:chOff x="395536" y="4005064"/>
            <a:chExt cx="4835499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395536" y="4005064"/>
              <a:ext cx="773109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у(-3)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3177" y="4005064"/>
              <a:ext cx="67785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у(0)</a:t>
              </a:r>
            </a:p>
          </p:txBody>
        </p:sp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457200" y="4024313"/>
            <a:ext cx="4929188" cy="461962"/>
            <a:chOff x="395536" y="4005064"/>
            <a:chExt cx="493007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95536" y="4005064"/>
              <a:ext cx="677985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у(2)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2361" y="4005064"/>
              <a:ext cx="773252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у(-3)</a:t>
              </a:r>
            </a:p>
          </p:txBody>
        </p: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441325" y="4035425"/>
            <a:ext cx="4930775" cy="461963"/>
            <a:chOff x="395536" y="4005064"/>
            <a:chExt cx="493007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395536" y="4005064"/>
              <a:ext cx="77300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у(-2)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2610" y="4005064"/>
              <a:ext cx="773003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b="1" dirty="0">
                  <a:solidFill>
                    <a:srgbClr val="002060"/>
                  </a:solidFill>
                </a:rPr>
                <a:t>у(-1)</a:t>
              </a:r>
            </a:p>
          </p:txBody>
        </p:sp>
      </p:grpSp>
      <p:graphicFrame>
        <p:nvGraphicFramePr>
          <p:cNvPr id="19468" name="Object 3"/>
          <p:cNvGraphicFramePr>
            <a:graphicFrameLocks noChangeAspect="1"/>
          </p:cNvGraphicFramePr>
          <p:nvPr/>
        </p:nvGraphicFramePr>
        <p:xfrm>
          <a:off x="5673725" y="1227138"/>
          <a:ext cx="3333750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GraphC" r:id="rId5" imgW="3724275" imgH="5153025" progId="GraphCtrl.Document">
                  <p:embed/>
                </p:oleObj>
              </mc:Choice>
              <mc:Fallback>
                <p:oleObj name="GraphC" r:id="rId5" imgW="3724275" imgH="5153025" progId="GraphCtrl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1227138"/>
                        <a:ext cx="3333750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9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14" name="Заголовок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116632"/>
            <a:ext cx="7992888" cy="1296144"/>
          </a:xfrm>
          <a:prstGeom prst="rect">
            <a:avLst/>
          </a:prstGeom>
          <a:blipFill rotWithShape="0">
            <a:blip r:embed="rId3"/>
            <a:stretch>
              <a:fillRect t="-2703" b="-9910"/>
            </a:stretch>
          </a:blipFill>
          <a:ln w="57150">
            <a:solidFill>
              <a:srgbClr val="5DD379"/>
            </a:solidFill>
          </a:ln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628800"/>
          <a:ext cx="5231904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684213" y="2205038"/>
            <a:ext cx="56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3600"/>
              <a:t>1.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684213" y="3629025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3600"/>
              <a:t>2.</a:t>
            </a:r>
          </a:p>
        </p:txBody>
      </p:sp>
      <p:graphicFrame>
        <p:nvGraphicFramePr>
          <p:cNvPr id="20487" name="Object 3"/>
          <p:cNvGraphicFramePr>
            <a:graphicFrameLocks noChangeAspect="1"/>
          </p:cNvGraphicFramePr>
          <p:nvPr/>
        </p:nvGraphicFramePr>
        <p:xfrm>
          <a:off x="5435600" y="1560513"/>
          <a:ext cx="3335338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GraphC" r:id="rId9" imgW="3724275" imgH="5153025" progId="GraphCtrl.Document">
                  <p:embed/>
                </p:oleObj>
              </mc:Choice>
              <mc:Fallback>
                <p:oleObj name="GraphC" r:id="rId9" imgW="3724275" imgH="5153025" progId="GraphCtrl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60513"/>
                        <a:ext cx="3335338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052513"/>
            <a:ext cx="519271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115888"/>
            <a:ext cx="7993062" cy="1296987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Визначте 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координати точок перетину цих графіків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9" name="Группа 14"/>
          <p:cNvGrpSpPr>
            <a:grpSpLocks/>
          </p:cNvGrpSpPr>
          <p:nvPr/>
        </p:nvGrpSpPr>
        <p:grpSpPr bwMode="auto">
          <a:xfrm>
            <a:off x="179388" y="1511300"/>
            <a:ext cx="3333750" cy="4794250"/>
            <a:chOff x="179512" y="1512021"/>
            <a:chExt cx="3334296" cy="4792875"/>
          </a:xfrm>
        </p:grpSpPr>
        <p:graphicFrame>
          <p:nvGraphicFramePr>
            <p:cNvPr id="21531" name="Object 3"/>
            <p:cNvGraphicFramePr>
              <a:graphicFrameLocks noChangeAspect="1"/>
            </p:cNvGraphicFramePr>
            <p:nvPr/>
          </p:nvGraphicFramePr>
          <p:xfrm>
            <a:off x="179512" y="1512021"/>
            <a:ext cx="3334296" cy="4792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8" name="GraphC" r:id="rId4" imgW="3724275" imgH="5153025" progId="GraphCtrl.Document">
                    <p:embed/>
                  </p:oleObj>
                </mc:Choice>
                <mc:Fallback>
                  <p:oleObj name="GraphC" r:id="rId4" imgW="3724275" imgH="5153025" progId="GraphCtrl.Document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1512021"/>
                          <a:ext cx="3334296" cy="4792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27318" y="3284750"/>
              <a:ext cx="2686490" cy="2809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200865" y="2410392"/>
            <a:ext cx="2004968" cy="1416592"/>
            <a:chOff x="5200865" y="2410392"/>
            <a:chExt cx="2004968" cy="141659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21068189">
                  <a:off x="5480681" y="2410392"/>
                  <a:ext cx="1725152" cy="132343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uk-UA" sz="4000" dirty="0"/>
                    <a:t>у=х+2;</a:t>
                  </a:r>
                </a:p>
                <a:p>
                  <a:pPr>
                    <a:defRPr/>
                  </a:pPr>
                  <a:r>
                    <a:rPr lang="uk-UA" sz="4000" dirty="0"/>
                    <a:t>у=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uk-UA" sz="4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68189">
                  <a:off x="5480681" y="2410392"/>
                  <a:ext cx="1725152" cy="13234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102" t="-8077" r="-5732" b="-1730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Полилиния 19"/>
            <p:cNvSpPr/>
            <p:nvPr/>
          </p:nvSpPr>
          <p:spPr>
            <a:xfrm rot="448287">
              <a:off x="5200865" y="2667886"/>
              <a:ext cx="513328" cy="1159098"/>
            </a:xfrm>
            <a:custGeom>
              <a:avLst/>
              <a:gdLst>
                <a:gd name="connsiteX0" fmla="*/ 245375 w 513328"/>
                <a:gd name="connsiteY0" fmla="*/ 0 h 1159098"/>
                <a:gd name="connsiteX1" fmla="*/ 39313 w 513328"/>
                <a:gd name="connsiteY1" fmla="*/ 231819 h 1159098"/>
                <a:gd name="connsiteX2" fmla="*/ 116586 w 513328"/>
                <a:gd name="connsiteY2" fmla="*/ 618185 h 1159098"/>
                <a:gd name="connsiteX3" fmla="*/ 677 w 513328"/>
                <a:gd name="connsiteY3" fmla="*/ 721216 h 1159098"/>
                <a:gd name="connsiteX4" fmla="*/ 180981 w 513328"/>
                <a:gd name="connsiteY4" fmla="*/ 721216 h 1159098"/>
                <a:gd name="connsiteX5" fmla="*/ 271133 w 513328"/>
                <a:gd name="connsiteY5" fmla="*/ 1107583 h 1159098"/>
                <a:gd name="connsiteX6" fmla="*/ 502953 w 513328"/>
                <a:gd name="connsiteY6" fmla="*/ 1146219 h 1159098"/>
                <a:gd name="connsiteX7" fmla="*/ 451437 w 513328"/>
                <a:gd name="connsiteY7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28" h="1159098">
                  <a:moveTo>
                    <a:pt x="245375" y="0"/>
                  </a:moveTo>
                  <a:cubicBezTo>
                    <a:pt x="153076" y="64394"/>
                    <a:pt x="60778" y="128788"/>
                    <a:pt x="39313" y="231819"/>
                  </a:cubicBezTo>
                  <a:cubicBezTo>
                    <a:pt x="17848" y="334850"/>
                    <a:pt x="123025" y="536619"/>
                    <a:pt x="116586" y="618185"/>
                  </a:cubicBezTo>
                  <a:cubicBezTo>
                    <a:pt x="110147" y="699751"/>
                    <a:pt x="-10055" y="704044"/>
                    <a:pt x="677" y="721216"/>
                  </a:cubicBezTo>
                  <a:cubicBezTo>
                    <a:pt x="11409" y="738388"/>
                    <a:pt x="135905" y="656822"/>
                    <a:pt x="180981" y="721216"/>
                  </a:cubicBezTo>
                  <a:cubicBezTo>
                    <a:pt x="226057" y="785611"/>
                    <a:pt x="217471" y="1036749"/>
                    <a:pt x="271133" y="1107583"/>
                  </a:cubicBezTo>
                  <a:cubicBezTo>
                    <a:pt x="324795" y="1178417"/>
                    <a:pt x="472902" y="1137633"/>
                    <a:pt x="502953" y="1146219"/>
                  </a:cubicBezTo>
                  <a:cubicBezTo>
                    <a:pt x="533004" y="1154805"/>
                    <a:pt x="492220" y="1156951"/>
                    <a:pt x="451437" y="1159098"/>
                  </a:cubicBezTo>
                </a:path>
              </a:pathLst>
            </a:cu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179388" y="1470025"/>
            <a:ext cx="7081837" cy="4851400"/>
            <a:chOff x="179512" y="1470532"/>
            <a:chExt cx="7082241" cy="4850631"/>
          </a:xfrm>
        </p:grpSpPr>
        <p:grpSp>
          <p:nvGrpSpPr>
            <p:cNvPr id="21527" name="Группа 22"/>
            <p:cNvGrpSpPr>
              <a:grpSpLocks/>
            </p:cNvGrpSpPr>
            <p:nvPr/>
          </p:nvGrpSpPr>
          <p:grpSpPr bwMode="auto">
            <a:xfrm>
              <a:off x="179512" y="1470532"/>
              <a:ext cx="3334296" cy="4850631"/>
              <a:chOff x="27112" y="1318132"/>
              <a:chExt cx="3334296" cy="4850631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152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7112" y="1318132"/>
                  <a:ext cx="3334296" cy="47928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1569" name="GraphC" r:id="rId7" imgW="3724275" imgH="5153025" progId="GraphCtrl.Document">
                          <p:embed/>
                        </p:oleObj>
                      </mc:Choice>
                      <mc:Fallback>
                        <p:oleObj name="GraphC" r:id="rId7" imgW="3724275" imgH="5153025" progId="GraphCtrl.Document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112" y="1318132"/>
                                <a:ext cx="3334296" cy="47928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152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7112" y="1318132"/>
                  <a:ext cx="3334296" cy="47928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1539" name="GraphC" r:id="rId8" imgW="3724275" imgH="5153025" progId="GraphCtrl.Document">
                          <p:embed/>
                        </p:oleObj>
                      </mc:Choice>
                      <mc:Fallback>
                        <p:oleObj name="GraphC" r:id="rId8" imgW="3724275" imgH="5153025" progId="GraphCtrl.Document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112" y="1318132"/>
                                <a:ext cx="3334296" cy="47928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27112" y="3924394"/>
                <a:ext cx="2108320" cy="22443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>
            <a:xfrm>
              <a:off x="5193123" y="2431044"/>
              <a:ext cx="2068630" cy="1422796"/>
              <a:chOff x="5200865" y="2404188"/>
              <a:chExt cx="2068630" cy="1422796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 rot="21068189">
                    <a:off x="5496585" y="2404188"/>
                    <a:ext cx="1772910" cy="1323439"/>
                  </a:xfrm>
                  <a:prstGeom prst="rect">
                    <a:avLst/>
                  </a:prstGeom>
                  <a:grp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uk-UA" sz="4000" dirty="0"/>
                      <a:t>у=-х;</a:t>
                    </a:r>
                  </a:p>
                  <a:p>
                    <a:pPr>
                      <a:defRPr/>
                    </a:pPr>
                    <a:r>
                      <a:rPr lang="uk-UA" sz="4000" dirty="0"/>
                      <a:t>у=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endParaRPr lang="uk-UA" sz="4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68189">
                    <a:off x="5496585" y="2404188"/>
                    <a:ext cx="1772910" cy="132343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1491" t="-3846" b="-1769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Полилиния 27"/>
              <p:cNvSpPr/>
              <p:nvPr/>
            </p:nvSpPr>
            <p:spPr>
              <a:xfrm rot="448287">
                <a:off x="5200865" y="2667886"/>
                <a:ext cx="513328" cy="1159098"/>
              </a:xfrm>
              <a:custGeom>
                <a:avLst/>
                <a:gdLst>
                  <a:gd name="connsiteX0" fmla="*/ 245375 w 513328"/>
                  <a:gd name="connsiteY0" fmla="*/ 0 h 1159098"/>
                  <a:gd name="connsiteX1" fmla="*/ 39313 w 513328"/>
                  <a:gd name="connsiteY1" fmla="*/ 231819 h 1159098"/>
                  <a:gd name="connsiteX2" fmla="*/ 116586 w 513328"/>
                  <a:gd name="connsiteY2" fmla="*/ 618185 h 1159098"/>
                  <a:gd name="connsiteX3" fmla="*/ 677 w 513328"/>
                  <a:gd name="connsiteY3" fmla="*/ 721216 h 1159098"/>
                  <a:gd name="connsiteX4" fmla="*/ 180981 w 513328"/>
                  <a:gd name="connsiteY4" fmla="*/ 721216 h 1159098"/>
                  <a:gd name="connsiteX5" fmla="*/ 271133 w 513328"/>
                  <a:gd name="connsiteY5" fmla="*/ 1107583 h 1159098"/>
                  <a:gd name="connsiteX6" fmla="*/ 502953 w 513328"/>
                  <a:gd name="connsiteY6" fmla="*/ 1146219 h 1159098"/>
                  <a:gd name="connsiteX7" fmla="*/ 451437 w 513328"/>
                  <a:gd name="connsiteY7" fmla="*/ 1159098 h 115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328" h="1159098">
                    <a:moveTo>
                      <a:pt x="245375" y="0"/>
                    </a:moveTo>
                    <a:cubicBezTo>
                      <a:pt x="153076" y="64394"/>
                      <a:pt x="60778" y="128788"/>
                      <a:pt x="39313" y="231819"/>
                    </a:cubicBezTo>
                    <a:cubicBezTo>
                      <a:pt x="17848" y="334850"/>
                      <a:pt x="123025" y="536619"/>
                      <a:pt x="116586" y="618185"/>
                    </a:cubicBezTo>
                    <a:cubicBezTo>
                      <a:pt x="110147" y="699751"/>
                      <a:pt x="-10055" y="704044"/>
                      <a:pt x="677" y="721216"/>
                    </a:cubicBezTo>
                    <a:cubicBezTo>
                      <a:pt x="11409" y="738388"/>
                      <a:pt x="135905" y="656822"/>
                      <a:pt x="180981" y="721216"/>
                    </a:cubicBezTo>
                    <a:cubicBezTo>
                      <a:pt x="226057" y="785611"/>
                      <a:pt x="217471" y="1036749"/>
                      <a:pt x="271133" y="1107583"/>
                    </a:cubicBezTo>
                    <a:cubicBezTo>
                      <a:pt x="324795" y="1178417"/>
                      <a:pt x="472902" y="1137633"/>
                      <a:pt x="502953" y="1146219"/>
                    </a:cubicBezTo>
                    <a:cubicBezTo>
                      <a:pt x="533004" y="1154805"/>
                      <a:pt x="492220" y="1156951"/>
                      <a:pt x="451437" y="1159098"/>
                    </a:cubicBezTo>
                  </a:path>
                </a:pathLst>
              </a:cu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</p:grpSp>
      </p:grp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147638" y="1530350"/>
            <a:ext cx="7080250" cy="4792663"/>
            <a:chOff x="100348" y="1470532"/>
            <a:chExt cx="7081472" cy="4792875"/>
          </a:xfrm>
        </p:grpSpPr>
        <p:grpSp>
          <p:nvGrpSpPr>
            <p:cNvPr id="21523" name="Группа 37"/>
            <p:cNvGrpSpPr>
              <a:grpSpLocks/>
            </p:cNvGrpSpPr>
            <p:nvPr/>
          </p:nvGrpSpPr>
          <p:grpSpPr bwMode="auto">
            <a:xfrm>
              <a:off x="100348" y="1470532"/>
              <a:ext cx="3413460" cy="4792875"/>
              <a:chOff x="-52052" y="1318132"/>
              <a:chExt cx="3413460" cy="4792875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1525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7112" y="1318132"/>
                  <a:ext cx="3334296" cy="47928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1570" name="GraphC" r:id="rId11" imgW="3724275" imgH="5153025" progId="GraphCtrl.Document">
                          <p:embed/>
                        </p:oleObj>
                      </mc:Choice>
                      <mc:Fallback>
                        <p:oleObj name="GraphC" r:id="rId11" imgW="3724275" imgH="5153025" progId="GraphCtrl.Document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112" y="1318132"/>
                                <a:ext cx="3334296" cy="47928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1525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7112" y="1318132"/>
                  <a:ext cx="3334296" cy="479287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1540" name="GraphC" r:id="rId12" imgW="3724275" imgH="5153025" progId="GraphCtrl.Document">
                          <p:embed/>
                        </p:oleObj>
                      </mc:Choice>
                      <mc:Fallback>
                        <p:oleObj name="GraphC" r:id="rId12" imgW="3724275" imgH="5153025" progId="GraphCtrl.Document">
                          <p:embed/>
                          <p:pic>
                            <p:nvPicPr>
                              <p:cNvPr id="0" name="Object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112" y="1318132"/>
                                <a:ext cx="3334296" cy="47928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-52052" y="4005889"/>
                <a:ext cx="3367668" cy="95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>
              <a:off x="5102686" y="2431044"/>
              <a:ext cx="2079134" cy="1333256"/>
              <a:chOff x="5110428" y="2404188"/>
              <a:chExt cx="2079134" cy="1333256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21068189">
                    <a:off x="5416652" y="2404188"/>
                    <a:ext cx="1772910" cy="1323439"/>
                  </a:xfrm>
                  <a:prstGeom prst="rect">
                    <a:avLst/>
                  </a:prstGeom>
                  <a:grp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uk-UA" sz="4000" dirty="0"/>
                      <a:t>у=4;</a:t>
                    </a:r>
                  </a:p>
                  <a:p>
                    <a:pPr>
                      <a:defRPr/>
                    </a:pPr>
                    <a:r>
                      <a:rPr lang="uk-UA" sz="4000" dirty="0"/>
                      <a:t>у=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endParaRPr lang="uk-UA" sz="4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68189">
                    <a:off x="5416652" y="2404188"/>
                    <a:ext cx="1772910" cy="132343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1491" t="-2692" b="-1769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Полилиния 40"/>
              <p:cNvSpPr/>
              <p:nvPr/>
            </p:nvSpPr>
            <p:spPr>
              <a:xfrm rot="448287">
                <a:off x="5110428" y="2578346"/>
                <a:ext cx="513328" cy="1159098"/>
              </a:xfrm>
              <a:custGeom>
                <a:avLst/>
                <a:gdLst>
                  <a:gd name="connsiteX0" fmla="*/ 245375 w 513328"/>
                  <a:gd name="connsiteY0" fmla="*/ 0 h 1159098"/>
                  <a:gd name="connsiteX1" fmla="*/ 39313 w 513328"/>
                  <a:gd name="connsiteY1" fmla="*/ 231819 h 1159098"/>
                  <a:gd name="connsiteX2" fmla="*/ 116586 w 513328"/>
                  <a:gd name="connsiteY2" fmla="*/ 618185 h 1159098"/>
                  <a:gd name="connsiteX3" fmla="*/ 677 w 513328"/>
                  <a:gd name="connsiteY3" fmla="*/ 721216 h 1159098"/>
                  <a:gd name="connsiteX4" fmla="*/ 180981 w 513328"/>
                  <a:gd name="connsiteY4" fmla="*/ 721216 h 1159098"/>
                  <a:gd name="connsiteX5" fmla="*/ 271133 w 513328"/>
                  <a:gd name="connsiteY5" fmla="*/ 1107583 h 1159098"/>
                  <a:gd name="connsiteX6" fmla="*/ 502953 w 513328"/>
                  <a:gd name="connsiteY6" fmla="*/ 1146219 h 1159098"/>
                  <a:gd name="connsiteX7" fmla="*/ 451437 w 513328"/>
                  <a:gd name="connsiteY7" fmla="*/ 1159098 h 115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328" h="1159098">
                    <a:moveTo>
                      <a:pt x="245375" y="0"/>
                    </a:moveTo>
                    <a:cubicBezTo>
                      <a:pt x="153076" y="64394"/>
                      <a:pt x="60778" y="128788"/>
                      <a:pt x="39313" y="231819"/>
                    </a:cubicBezTo>
                    <a:cubicBezTo>
                      <a:pt x="17848" y="334850"/>
                      <a:pt x="123025" y="536619"/>
                      <a:pt x="116586" y="618185"/>
                    </a:cubicBezTo>
                    <a:cubicBezTo>
                      <a:pt x="110147" y="699751"/>
                      <a:pt x="-10055" y="704044"/>
                      <a:pt x="677" y="721216"/>
                    </a:cubicBezTo>
                    <a:cubicBezTo>
                      <a:pt x="11409" y="738388"/>
                      <a:pt x="135905" y="656822"/>
                      <a:pt x="180981" y="721216"/>
                    </a:cubicBezTo>
                    <a:cubicBezTo>
                      <a:pt x="226057" y="785611"/>
                      <a:pt x="217471" y="1036749"/>
                      <a:pt x="271133" y="1107583"/>
                    </a:cubicBezTo>
                    <a:cubicBezTo>
                      <a:pt x="324795" y="1178417"/>
                      <a:pt x="472902" y="1137633"/>
                      <a:pt x="502953" y="1146219"/>
                    </a:cubicBezTo>
                    <a:cubicBezTo>
                      <a:pt x="533004" y="1154805"/>
                      <a:pt x="492220" y="1156951"/>
                      <a:pt x="451437" y="1159098"/>
                    </a:cubicBezTo>
                  </a:path>
                </a:pathLst>
              </a:custGeom>
              <a:grpFill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</p:grpSp>
      </p:grpSp>
      <p:grpSp>
        <p:nvGrpSpPr>
          <p:cNvPr id="48135" name="Группа 48134"/>
          <p:cNvGrpSpPr>
            <a:grpSpLocks/>
          </p:cNvGrpSpPr>
          <p:nvPr/>
        </p:nvGrpSpPr>
        <p:grpSpPr bwMode="auto">
          <a:xfrm>
            <a:off x="-19050" y="1392238"/>
            <a:ext cx="7207250" cy="4870450"/>
            <a:chOff x="-19356" y="1392313"/>
            <a:chExt cx="7208332" cy="4871094"/>
          </a:xfrm>
        </p:grpSpPr>
        <p:grpSp>
          <p:nvGrpSpPr>
            <p:cNvPr id="21514" name="Группа 48"/>
            <p:cNvGrpSpPr>
              <a:grpSpLocks/>
            </p:cNvGrpSpPr>
            <p:nvPr/>
          </p:nvGrpSpPr>
          <p:grpSpPr bwMode="auto">
            <a:xfrm>
              <a:off x="107504" y="2476957"/>
              <a:ext cx="7081472" cy="1736988"/>
              <a:chOff x="100348" y="2431044"/>
              <a:chExt cx="7081472" cy="1736988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100507" y="4158234"/>
                <a:ext cx="3367594" cy="952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Группа 50"/>
              <p:cNvGrpSpPr/>
              <p:nvPr/>
            </p:nvGrpSpPr>
            <p:grpSpPr>
              <a:xfrm>
                <a:off x="5102686" y="2431044"/>
                <a:ext cx="2079134" cy="1333256"/>
                <a:chOff x="5110428" y="2404188"/>
                <a:chExt cx="2079134" cy="1333256"/>
              </a:xfrm>
              <a:solidFill>
                <a:schemeClr val="bg1"/>
              </a:solidFill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 rot="21068189">
                      <a:off x="5416652" y="2404188"/>
                      <a:ext cx="1772910" cy="1323439"/>
                    </a:xfrm>
                    <a:prstGeom prst="rect">
                      <a:avLst/>
                    </a:prstGeom>
                    <a:grp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uk-UA" sz="4000" dirty="0"/>
                        <a:t>у=-3;</a:t>
                      </a:r>
                    </a:p>
                    <a:p>
                      <a:pPr>
                        <a:defRPr/>
                      </a:pPr>
                      <a:r>
                        <a:rPr lang="uk-UA" sz="4000" dirty="0"/>
                        <a:t>у=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a14:m>
                      <a:endParaRPr lang="uk-UA" sz="40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068189">
                      <a:off x="5416652" y="2404188"/>
                      <a:ext cx="1772910" cy="132343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11491" t="-4231" b="-17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3" name="Полилиния 52"/>
                <p:cNvSpPr/>
                <p:nvPr/>
              </p:nvSpPr>
              <p:spPr>
                <a:xfrm rot="448287">
                  <a:off x="5110428" y="2578346"/>
                  <a:ext cx="513328" cy="1159098"/>
                </a:xfrm>
                <a:custGeom>
                  <a:avLst/>
                  <a:gdLst>
                    <a:gd name="connsiteX0" fmla="*/ 245375 w 513328"/>
                    <a:gd name="connsiteY0" fmla="*/ 0 h 1159098"/>
                    <a:gd name="connsiteX1" fmla="*/ 39313 w 513328"/>
                    <a:gd name="connsiteY1" fmla="*/ 231819 h 1159098"/>
                    <a:gd name="connsiteX2" fmla="*/ 116586 w 513328"/>
                    <a:gd name="connsiteY2" fmla="*/ 618185 h 1159098"/>
                    <a:gd name="connsiteX3" fmla="*/ 677 w 513328"/>
                    <a:gd name="connsiteY3" fmla="*/ 721216 h 1159098"/>
                    <a:gd name="connsiteX4" fmla="*/ 180981 w 513328"/>
                    <a:gd name="connsiteY4" fmla="*/ 721216 h 1159098"/>
                    <a:gd name="connsiteX5" fmla="*/ 271133 w 513328"/>
                    <a:gd name="connsiteY5" fmla="*/ 1107583 h 1159098"/>
                    <a:gd name="connsiteX6" fmla="*/ 502953 w 513328"/>
                    <a:gd name="connsiteY6" fmla="*/ 1146219 h 1159098"/>
                    <a:gd name="connsiteX7" fmla="*/ 451437 w 513328"/>
                    <a:gd name="connsiteY7" fmla="*/ 1159098 h 115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3328" h="1159098">
                      <a:moveTo>
                        <a:pt x="245375" y="0"/>
                      </a:moveTo>
                      <a:cubicBezTo>
                        <a:pt x="153076" y="64394"/>
                        <a:pt x="60778" y="128788"/>
                        <a:pt x="39313" y="231819"/>
                      </a:cubicBezTo>
                      <a:cubicBezTo>
                        <a:pt x="17848" y="334850"/>
                        <a:pt x="123025" y="536619"/>
                        <a:pt x="116586" y="618185"/>
                      </a:cubicBezTo>
                      <a:cubicBezTo>
                        <a:pt x="110147" y="699751"/>
                        <a:pt x="-10055" y="704044"/>
                        <a:pt x="677" y="721216"/>
                      </a:cubicBezTo>
                      <a:cubicBezTo>
                        <a:pt x="11409" y="738388"/>
                        <a:pt x="135905" y="656822"/>
                        <a:pt x="180981" y="721216"/>
                      </a:cubicBezTo>
                      <a:cubicBezTo>
                        <a:pt x="226057" y="785611"/>
                        <a:pt x="217471" y="1036749"/>
                        <a:pt x="271133" y="1107583"/>
                      </a:cubicBezTo>
                      <a:cubicBezTo>
                        <a:pt x="324795" y="1178417"/>
                        <a:pt x="472902" y="1137633"/>
                        <a:pt x="502953" y="1146219"/>
                      </a:cubicBezTo>
                      <a:cubicBezTo>
                        <a:pt x="533004" y="1154805"/>
                        <a:pt x="492220" y="1156951"/>
                        <a:pt x="451437" y="1159098"/>
                      </a:cubicBezTo>
                    </a:path>
                  </a:pathLst>
                </a:custGeom>
                <a:grpFill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uk-UA"/>
                </a:p>
              </p:txBody>
            </p:sp>
          </p:grpSp>
        </p:grpSp>
        <p:grpSp>
          <p:nvGrpSpPr>
            <p:cNvPr id="21515" name="Группа 48133"/>
            <p:cNvGrpSpPr>
              <a:grpSpLocks/>
            </p:cNvGrpSpPr>
            <p:nvPr/>
          </p:nvGrpSpPr>
          <p:grpSpPr bwMode="auto">
            <a:xfrm>
              <a:off x="-19356" y="1392313"/>
              <a:ext cx="3847269" cy="4871094"/>
              <a:chOff x="-19356" y="1392313"/>
              <a:chExt cx="3847269" cy="4871094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-19356" y="1412777"/>
                <a:ext cx="3847269" cy="4850630"/>
                <a:chOff x="3841948" y="1378524"/>
                <a:chExt cx="4762500" cy="4762500"/>
              </a:xfrm>
              <a:solidFill>
                <a:schemeClr val="bg1"/>
              </a:solidFill>
            </p:grpSpPr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948" y="1378524"/>
                  <a:ext cx="4762500" cy="4762500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58" name="Прямая со стрелкой 57"/>
                <p:cNvCxnSpPr>
                  <a:stCxn id="57" idx="1"/>
                  <a:endCxn id="57" idx="3"/>
                </p:cNvCxnSpPr>
                <p:nvPr/>
              </p:nvCxnSpPr>
              <p:spPr>
                <a:xfrm>
                  <a:off x="3841948" y="3759774"/>
                  <a:ext cx="4762500" cy="0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 стрелкой 58"/>
                <p:cNvCxnSpPr>
                  <a:stCxn id="57" idx="2"/>
                  <a:endCxn id="57" idx="0"/>
                </p:cNvCxnSpPr>
                <p:nvPr/>
              </p:nvCxnSpPr>
              <p:spPr>
                <a:xfrm flipV="1">
                  <a:off x="6223198" y="1378524"/>
                  <a:ext cx="0" cy="4762500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17" name="TextBox 59"/>
              <p:cNvSpPr txBox="1">
                <a:spLocks noChangeArrowheads="1"/>
              </p:cNvSpPr>
              <p:nvPr/>
            </p:nvSpPr>
            <p:spPr bwMode="auto">
              <a:xfrm>
                <a:off x="3380703" y="3374101"/>
                <a:ext cx="327201" cy="38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х</a:t>
                </a:r>
              </a:p>
            </p:txBody>
          </p:sp>
          <p:sp>
            <p:nvSpPr>
              <p:cNvPr id="21518" name="TextBox 60"/>
              <p:cNvSpPr txBox="1">
                <a:spLocks noChangeArrowheads="1"/>
              </p:cNvSpPr>
              <p:nvPr/>
            </p:nvSpPr>
            <p:spPr bwMode="auto">
              <a:xfrm>
                <a:off x="1998710" y="1392313"/>
                <a:ext cx="327201" cy="38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у</a:t>
                </a: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1230194" y="1692390"/>
                <a:ext cx="1347989" cy="2141821"/>
              </a:xfrm>
              <a:custGeom>
                <a:avLst/>
                <a:gdLst>
                  <a:gd name="connsiteX0" fmla="*/ 11430 w 2766060"/>
                  <a:gd name="connsiteY0" fmla="*/ 34290 h 3714750"/>
                  <a:gd name="connsiteX1" fmla="*/ 80010 w 2766060"/>
                  <a:gd name="connsiteY1" fmla="*/ 468630 h 3714750"/>
                  <a:gd name="connsiteX2" fmla="*/ 491490 w 2766060"/>
                  <a:gd name="connsiteY2" fmla="*/ 2263140 h 3714750"/>
                  <a:gd name="connsiteX3" fmla="*/ 925830 w 2766060"/>
                  <a:gd name="connsiteY3" fmla="*/ 3360420 h 3714750"/>
                  <a:gd name="connsiteX4" fmla="*/ 1371600 w 2766060"/>
                  <a:gd name="connsiteY4" fmla="*/ 3714750 h 3714750"/>
                  <a:gd name="connsiteX5" fmla="*/ 1783080 w 2766060"/>
                  <a:gd name="connsiteY5" fmla="*/ 3360420 h 3714750"/>
                  <a:gd name="connsiteX6" fmla="*/ 2194560 w 2766060"/>
                  <a:gd name="connsiteY6" fmla="*/ 2274570 h 3714750"/>
                  <a:gd name="connsiteX7" fmla="*/ 2663190 w 2766060"/>
                  <a:gd name="connsiteY7" fmla="*/ 502920 h 3714750"/>
                  <a:gd name="connsiteX8" fmla="*/ 2766060 w 2766060"/>
                  <a:gd name="connsiteY8" fmla="*/ 0 h 37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60" h="3714750">
                    <a:moveTo>
                      <a:pt x="11430" y="34290"/>
                    </a:moveTo>
                    <a:cubicBezTo>
                      <a:pt x="5715" y="65722"/>
                      <a:pt x="0" y="97155"/>
                      <a:pt x="80010" y="468630"/>
                    </a:cubicBezTo>
                    <a:cubicBezTo>
                      <a:pt x="160020" y="840105"/>
                      <a:pt x="350520" y="1781175"/>
                      <a:pt x="491490" y="2263140"/>
                    </a:cubicBezTo>
                    <a:cubicBezTo>
                      <a:pt x="632460" y="2745105"/>
                      <a:pt x="779145" y="3118485"/>
                      <a:pt x="925830" y="3360420"/>
                    </a:cubicBezTo>
                    <a:cubicBezTo>
                      <a:pt x="1072515" y="3602355"/>
                      <a:pt x="1228725" y="3714750"/>
                      <a:pt x="1371600" y="3714750"/>
                    </a:cubicBezTo>
                    <a:cubicBezTo>
                      <a:pt x="1514475" y="3714750"/>
                      <a:pt x="1645920" y="3600450"/>
                      <a:pt x="1783080" y="3360420"/>
                    </a:cubicBezTo>
                    <a:cubicBezTo>
                      <a:pt x="1920240" y="3120390"/>
                      <a:pt x="2047875" y="2750820"/>
                      <a:pt x="2194560" y="2274570"/>
                    </a:cubicBezTo>
                    <a:cubicBezTo>
                      <a:pt x="2341245" y="1798320"/>
                      <a:pt x="2567940" y="882015"/>
                      <a:pt x="2663190" y="502920"/>
                    </a:cubicBezTo>
                    <a:cubicBezTo>
                      <a:pt x="2758440" y="123825"/>
                      <a:pt x="2766060" y="0"/>
                      <a:pt x="2766060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8133" name="Прямая соединительная линия 48132"/>
              <p:cNvCxnSpPr/>
              <p:nvPr/>
            </p:nvCxnSpPr>
            <p:spPr>
              <a:xfrm>
                <a:off x="-303" y="4883687"/>
                <a:ext cx="379787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50825" y="14288"/>
            <a:ext cx="7993063" cy="1295400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завданнях 1-2 визначте кількість точок перетину графіків: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71888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971550" y="1354138"/>
          <a:ext cx="2473325" cy="35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GraphC" r:id="rId4" imgW="3724275" imgH="5153025" progId="GraphCtrl.Document">
                  <p:embed/>
                </p:oleObj>
              </mc:Choice>
              <mc:Fallback>
                <p:oleObj name="GraphC" r:id="rId4" imgW="3724275" imgH="5153025" progId="GraphCtrl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54138"/>
                        <a:ext cx="2473325" cy="355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6084888" y="1328738"/>
          <a:ext cx="2471737" cy="35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GraphC" r:id="rId6" imgW="3724275" imgH="5153025" progId="GraphCtrl.Document">
                  <p:embed/>
                </p:oleObj>
              </mc:Choice>
              <mc:Fallback>
                <p:oleObj name="GraphC" r:id="rId6" imgW="3724275" imgH="5153025" progId="GraphCtrl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328738"/>
                        <a:ext cx="2471737" cy="355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971550" y="2425700"/>
            <a:ext cx="2473325" cy="1814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651625" y="3486150"/>
            <a:ext cx="2473325" cy="1814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250825" y="2141538"/>
            <a:ext cx="59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3600" b="1"/>
              <a:t>1)</a:t>
            </a: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5129213" y="2135188"/>
            <a:ext cx="595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3600" b="1"/>
              <a:t>2)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188913"/>
            <a:ext cx="7993062" cy="1295400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завданнях 3-6 визначте координати точок перетину графіків: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3" b="13029"/>
          <a:stretch>
            <a:fillRect/>
          </a:stretch>
        </p:blipFill>
        <p:spPr bwMode="auto">
          <a:xfrm>
            <a:off x="1258888" y="1628775"/>
            <a:ext cx="7350125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998663" y="1889125"/>
            <a:ext cx="6010275" cy="3648075"/>
            <a:chOff x="1898218" y="1844702"/>
            <a:chExt cx="6010816" cy="3648071"/>
          </a:xfrm>
        </p:grpSpPr>
        <p:grpSp>
          <p:nvGrpSpPr>
            <p:cNvPr id="23566" name="Группа 17"/>
            <p:cNvGrpSpPr>
              <a:grpSpLocks/>
            </p:cNvGrpSpPr>
            <p:nvPr/>
          </p:nvGrpSpPr>
          <p:grpSpPr bwMode="auto">
            <a:xfrm>
              <a:off x="2111395" y="1844702"/>
              <a:ext cx="5797639" cy="3648071"/>
              <a:chOff x="2111395" y="1844702"/>
              <a:chExt cx="5797639" cy="3648071"/>
            </a:xfrm>
          </p:grpSpPr>
          <p:graphicFrame>
            <p:nvGraphicFramePr>
              <p:cNvPr id="23569" name="Object 3"/>
              <p:cNvGraphicFramePr>
                <a:graphicFrameLocks noChangeAspect="1"/>
              </p:cNvGraphicFramePr>
              <p:nvPr/>
            </p:nvGraphicFramePr>
            <p:xfrm>
              <a:off x="2111395" y="1938054"/>
              <a:ext cx="2472938" cy="3554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31" name="GraphC" r:id="rId4" imgW="3724275" imgH="5153025" progId="GraphCtrl.Document">
                      <p:embed/>
                    </p:oleObj>
                  </mc:Choice>
                  <mc:Fallback>
                    <p:oleObj name="GraphC" r:id="rId4" imgW="3724275" imgH="5153025" progId="GraphCtrl.Document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1395" y="1938054"/>
                            <a:ext cx="2472938" cy="35547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95107" y="3429025"/>
                <a:ext cx="1909935" cy="197008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571" name="Object 3"/>
              <p:cNvGraphicFramePr>
                <a:graphicFrameLocks noChangeAspect="1"/>
              </p:cNvGraphicFramePr>
              <p:nvPr/>
            </p:nvGraphicFramePr>
            <p:xfrm>
              <a:off x="5436096" y="1844702"/>
              <a:ext cx="2472938" cy="3554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32" name="GraphC" r:id="rId6" imgW="3724275" imgH="5153025" progId="GraphCtrl.Document">
                      <p:embed/>
                    </p:oleObj>
                  </mc:Choice>
                  <mc:Fallback>
                    <p:oleObj name="GraphC" r:id="rId6" imgW="3724275" imgH="5153025" progId="GraphCtrl.Document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096" y="1844702"/>
                            <a:ext cx="2472938" cy="35547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59279" y="5327673"/>
                <a:ext cx="254975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7" name="TextBox 18"/>
            <p:cNvSpPr txBox="1">
              <a:spLocks noChangeArrowheads="1"/>
            </p:cNvSpPr>
            <p:nvPr/>
          </p:nvSpPr>
          <p:spPr bwMode="auto">
            <a:xfrm>
              <a:off x="1898218" y="2037196"/>
              <a:ext cx="595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3600" b="1"/>
                <a:t>3)</a:t>
              </a:r>
            </a:p>
          </p:txBody>
        </p:sp>
        <p:sp>
          <p:nvSpPr>
            <p:cNvPr id="23568" name="TextBox 19"/>
            <p:cNvSpPr txBox="1">
              <a:spLocks noChangeArrowheads="1"/>
            </p:cNvSpPr>
            <p:nvPr/>
          </p:nvSpPr>
          <p:spPr bwMode="auto">
            <a:xfrm>
              <a:off x="5138578" y="1954461"/>
              <a:ext cx="595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3600" b="1"/>
                <a:t>4)</a:t>
              </a:r>
            </a:p>
          </p:txBody>
        </p:sp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1857375" y="1901825"/>
            <a:ext cx="6154738" cy="3713163"/>
            <a:chOff x="1754202" y="1844702"/>
            <a:chExt cx="6154832" cy="3712074"/>
          </a:xfrm>
        </p:grpSpPr>
        <p:grpSp>
          <p:nvGrpSpPr>
            <p:cNvPr id="23559" name="Группа 25"/>
            <p:cNvGrpSpPr>
              <a:grpSpLocks/>
            </p:cNvGrpSpPr>
            <p:nvPr/>
          </p:nvGrpSpPr>
          <p:grpSpPr bwMode="auto">
            <a:xfrm>
              <a:off x="2111395" y="1844702"/>
              <a:ext cx="5797639" cy="3712074"/>
              <a:chOff x="2111395" y="1844702"/>
              <a:chExt cx="5797639" cy="3712074"/>
            </a:xfrm>
          </p:grpSpPr>
          <p:graphicFrame>
            <p:nvGraphicFramePr>
              <p:cNvPr id="23562" name="Object 3"/>
              <p:cNvGraphicFramePr>
                <a:graphicFrameLocks noChangeAspect="1"/>
              </p:cNvGraphicFramePr>
              <p:nvPr/>
            </p:nvGraphicFramePr>
            <p:xfrm>
              <a:off x="2111395" y="1938054"/>
              <a:ext cx="2472938" cy="3554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33" name="GraphC" r:id="rId7" imgW="3724275" imgH="5153025" progId="GraphCtrl.Document">
                      <p:embed/>
                    </p:oleObj>
                  </mc:Choice>
                  <mc:Fallback>
                    <p:oleObj name="GraphC" r:id="rId7" imgW="3724275" imgH="5153025" progId="GraphCtrl.Document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1395" y="1938054"/>
                            <a:ext cx="2472938" cy="35547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111395" y="4850545"/>
                <a:ext cx="2432087" cy="1904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3564" name="Object 3"/>
              <p:cNvGraphicFramePr>
                <a:graphicFrameLocks noChangeAspect="1"/>
              </p:cNvGraphicFramePr>
              <p:nvPr/>
            </p:nvGraphicFramePr>
            <p:xfrm>
              <a:off x="5436096" y="1844702"/>
              <a:ext cx="2472938" cy="3554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34" name="GraphC" r:id="rId8" imgW="3724275" imgH="5153025" progId="GraphCtrl.Document">
                      <p:embed/>
                    </p:oleObj>
                  </mc:Choice>
                  <mc:Fallback>
                    <p:oleObj name="GraphC" r:id="rId8" imgW="3724275" imgH="5153025" progId="GraphCtrl.Document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6096" y="1844702"/>
                            <a:ext cx="2472938" cy="35547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5610299" y="2927059"/>
                <a:ext cx="1328757" cy="262971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0" name="TextBox 26"/>
            <p:cNvSpPr txBox="1">
              <a:spLocks noChangeArrowheads="1"/>
            </p:cNvSpPr>
            <p:nvPr/>
          </p:nvSpPr>
          <p:spPr bwMode="auto">
            <a:xfrm>
              <a:off x="1754202" y="1988718"/>
              <a:ext cx="59503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3600" b="1"/>
                <a:t>5)</a:t>
              </a:r>
            </a:p>
          </p:txBody>
        </p:sp>
        <p:sp>
          <p:nvSpPr>
            <p:cNvPr id="23561" name="TextBox 27"/>
            <p:cNvSpPr txBox="1">
              <a:spLocks noChangeArrowheads="1"/>
            </p:cNvSpPr>
            <p:nvPr/>
          </p:nvSpPr>
          <p:spPr bwMode="auto">
            <a:xfrm>
              <a:off x="5138578" y="1954461"/>
              <a:ext cx="59503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3600" b="1"/>
                <a:t>6)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035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843213" y="1052513"/>
            <a:ext cx="3673475" cy="397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uk-UA" sz="2800" b="1"/>
              <a:t>Графічний спосіб є зручним</a:t>
            </a:r>
          </a:p>
          <a:p>
            <a:pPr algn="ctr"/>
            <a:r>
              <a:rPr lang="uk-UA" altLang="uk-UA" sz="2800" b="1"/>
              <a:t>для знаходження </a:t>
            </a:r>
            <a:r>
              <a:rPr lang="uk-UA" altLang="uk-UA" sz="2800" b="1">
                <a:solidFill>
                  <a:srgbClr val="FF0000"/>
                </a:solidFill>
              </a:rPr>
              <a:t>кількості</a:t>
            </a:r>
          </a:p>
          <a:p>
            <a:pPr algn="ctr"/>
            <a:r>
              <a:rPr lang="uk-UA" altLang="uk-UA" sz="2800" b="1"/>
              <a:t>розв</a:t>
            </a:r>
            <a:r>
              <a:rPr lang="en-US" altLang="uk-UA" sz="2800" b="1"/>
              <a:t>`</a:t>
            </a:r>
            <a:r>
              <a:rPr lang="uk-UA" altLang="uk-UA" sz="2800" b="1"/>
              <a:t>язків системи рівнянь,</a:t>
            </a:r>
          </a:p>
          <a:p>
            <a:pPr algn="ctr"/>
            <a:r>
              <a:rPr lang="uk-UA" altLang="uk-UA" sz="2800" b="1"/>
              <a:t>тобто </a:t>
            </a:r>
            <a:r>
              <a:rPr lang="uk-UA" altLang="uk-UA" sz="2800" b="1">
                <a:solidFill>
                  <a:srgbClr val="FF0000"/>
                </a:solidFill>
              </a:rPr>
              <a:t>кількості</a:t>
            </a:r>
            <a:r>
              <a:rPr lang="uk-UA" altLang="uk-UA" sz="2800" b="1"/>
              <a:t> спільних точок</a:t>
            </a:r>
          </a:p>
          <a:p>
            <a:pPr algn="ctr"/>
            <a:r>
              <a:rPr lang="uk-UA" altLang="uk-UA" sz="2800" b="1"/>
              <a:t>кількох графіків.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79375"/>
            <a:ext cx="5257800" cy="1143000"/>
          </a:xfrm>
          <a:ln>
            <a:solidFill>
              <a:srgbClr val="5DD379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Мета уроку:</a:t>
            </a:r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47" name="Группа 8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6148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93888"/>
            <a:ext cx="375761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21310720">
            <a:off x="482600" y="4587875"/>
            <a:ext cx="5518150" cy="1655763"/>
          </a:xfrm>
          <a:prstGeom prst="rightArrow">
            <a:avLst/>
          </a:prstGeom>
          <a:solidFill>
            <a:srgbClr val="5DD379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відпрацьовувати</a:t>
            </a:r>
            <a:r>
              <a:rPr lang="ru-RU" alt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alt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ru-RU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графіком функції</a:t>
            </a:r>
            <a:endParaRPr lang="ru-RU" alt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uk-UA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5875" y="3008313"/>
            <a:ext cx="5516563" cy="1657350"/>
          </a:xfrm>
          <a:prstGeom prst="rightArrow">
            <a:avLst/>
          </a:prstGeom>
          <a:solidFill>
            <a:srgbClr val="000099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формувати вміння відтворювати зміст вивчених понять</a:t>
            </a:r>
          </a:p>
        </p:txBody>
      </p:sp>
      <p:grpSp>
        <p:nvGrpSpPr>
          <p:cNvPr id="6151" name="Группа 18"/>
          <p:cNvGrpSpPr>
            <a:grpSpLocks/>
          </p:cNvGrpSpPr>
          <p:nvPr/>
        </p:nvGrpSpPr>
        <p:grpSpPr bwMode="auto">
          <a:xfrm>
            <a:off x="371475" y="896938"/>
            <a:ext cx="5516563" cy="2424112"/>
            <a:chOff x="370839" y="896498"/>
            <a:chExt cx="5516953" cy="2423816"/>
          </a:xfrm>
        </p:grpSpPr>
        <p:grpSp>
          <p:nvGrpSpPr>
            <p:cNvPr id="6152" name="Группа 16"/>
            <p:cNvGrpSpPr>
              <a:grpSpLocks/>
            </p:cNvGrpSpPr>
            <p:nvPr/>
          </p:nvGrpSpPr>
          <p:grpSpPr bwMode="auto">
            <a:xfrm>
              <a:off x="370839" y="896498"/>
              <a:ext cx="5516953" cy="2423816"/>
              <a:chOff x="370839" y="896498"/>
              <a:chExt cx="5516953" cy="2423816"/>
            </a:xfrm>
          </p:grpSpPr>
          <p:grpSp>
            <p:nvGrpSpPr>
              <p:cNvPr id="6154" name="Группа 14"/>
              <p:cNvGrpSpPr>
                <a:grpSpLocks/>
              </p:cNvGrpSpPr>
              <p:nvPr/>
            </p:nvGrpSpPr>
            <p:grpSpPr bwMode="auto">
              <a:xfrm>
                <a:off x="370839" y="896498"/>
                <a:ext cx="5516953" cy="2423816"/>
                <a:chOff x="370839" y="896498"/>
                <a:chExt cx="5516953" cy="2423816"/>
              </a:xfrm>
            </p:grpSpPr>
            <p:sp>
              <p:nvSpPr>
                <p:cNvPr id="10" name="Стрелка вправо 9"/>
                <p:cNvSpPr/>
                <p:nvPr/>
              </p:nvSpPr>
              <p:spPr>
                <a:xfrm rot="618067">
                  <a:off x="370839" y="896498"/>
                  <a:ext cx="5516953" cy="2423816"/>
                </a:xfrm>
                <a:prstGeom prst="rightArrow">
                  <a:avLst/>
                </a:prstGeom>
                <a:solidFill>
                  <a:srgbClr val="5DD379"/>
                </a:solidFill>
                <a:ln w="38100"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altLang="ru-RU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defRPr/>
                  </a:pPr>
                  <a:r>
                    <a:rPr lang="ru-RU" altLang="ru-RU" b="1" i="1" dirty="0" err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засвоїти</a:t>
                  </a:r>
                  <a:r>
                    <a:rPr lang="ru-RU" altLang="ru-RU" b="1" i="1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властивості функції </a:t>
                  </a:r>
                  <a:r>
                    <a:rPr lang="en-US" altLang="ru-RU" b="1" i="1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y=x</a:t>
                  </a:r>
                </a:p>
                <a:p>
                  <a:pPr algn="ctr">
                    <a:defRPr/>
                  </a:pPr>
                  <a:r>
                    <a:rPr lang="uk-UA" altLang="ru-RU" b="1" i="1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і властивостей її графіка та способу застосування графіка функції </a:t>
                  </a:r>
                  <a:r>
                    <a:rPr lang="en-US" altLang="ru-RU" b="1" i="1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y=x</a:t>
                  </a:r>
                  <a:r>
                    <a:rPr lang="uk-UA" altLang="ru-RU" b="1" i="1" dirty="0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до рівнянь виду х =а</a:t>
                  </a:r>
                  <a:endParaRPr lang="ru-RU" altLang="ru-RU" dirty="0">
                    <a:solidFill>
                      <a:srgbClr val="000099"/>
                    </a:solidFill>
                  </a:endParaRPr>
                </a:p>
                <a:p>
                  <a:pPr algn="ctr">
                    <a:defRPr/>
                  </a:pPr>
                  <a:endParaRPr lang="uk-UA" dirty="0"/>
                </a:p>
              </p:txBody>
            </p:sp>
            <p:sp>
              <p:nvSpPr>
                <p:cNvPr id="615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545199" y="1744841"/>
                  <a:ext cx="26962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uk-UA" sz="1200" b="1">
                      <a:solidFill>
                        <a:srgbClr val="002060"/>
                      </a:solidFill>
                    </a:rPr>
                    <a:t>2</a:t>
                  </a:r>
                  <a:endParaRPr lang="uk-UA" altLang="uk-UA" sz="1200" b="1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155" name="TextBox 15"/>
              <p:cNvSpPr txBox="1">
                <a:spLocks noChangeArrowheads="1"/>
              </p:cNvSpPr>
              <p:nvPr/>
            </p:nvSpPr>
            <p:spPr bwMode="auto">
              <a:xfrm>
                <a:off x="3851920" y="2215897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uk-UA" sz="1200" b="1">
                    <a:solidFill>
                      <a:srgbClr val="002060"/>
                    </a:solidFill>
                  </a:rPr>
                  <a:t>2</a:t>
                </a:r>
                <a:endParaRPr lang="uk-UA" altLang="uk-UA" sz="12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153" name="TextBox 17"/>
            <p:cNvSpPr txBox="1">
              <a:spLocks noChangeArrowheads="1"/>
            </p:cNvSpPr>
            <p:nvPr/>
          </p:nvSpPr>
          <p:spPr bwMode="auto">
            <a:xfrm>
              <a:off x="2825402" y="2271763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uk-UA" sz="1200" b="1">
                  <a:solidFill>
                    <a:srgbClr val="002060"/>
                  </a:solidFill>
                </a:rPr>
                <a:t>2</a:t>
              </a:r>
              <a:endParaRPr lang="uk-UA" altLang="uk-UA" sz="12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2627313" y="260350"/>
            <a:ext cx="5905500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Розв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`</a:t>
            </a: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язати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графічно: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40655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но 2 9"/>
          <p:cNvSpPr/>
          <p:nvPr/>
        </p:nvSpPr>
        <p:spPr>
          <a:xfrm>
            <a:off x="3563938" y="1125538"/>
            <a:ext cx="4968875" cy="4535487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459288" y="2608263"/>
            <a:ext cx="2605087" cy="1570037"/>
            <a:chOff x="4459456" y="2608166"/>
            <a:chExt cx="2605026" cy="1569660"/>
          </a:xfrm>
        </p:grpSpPr>
        <p:sp>
          <p:nvSpPr>
            <p:cNvPr id="11" name="TextBox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60032" y="2608166"/>
              <a:ext cx="2204450" cy="1569660"/>
            </a:xfrm>
            <a:prstGeom prst="rect">
              <a:avLst/>
            </a:prstGeom>
            <a:blipFill rotWithShape="0">
              <a:blip r:embed="rId3"/>
              <a:stretch>
                <a:fillRect l="-10753" t="-6691" r="-9409" b="-16357"/>
              </a:stretch>
            </a:blipFill>
            <a:ln w="38100">
              <a:solidFill>
                <a:srgbClr val="FF0000"/>
              </a:solidFill>
            </a:ln>
          </p:spPr>
          <p:txBody>
            <a:bodyPr/>
            <a:lstStyle/>
            <a:p>
              <a:r>
                <a:rPr lang="uk-UA">
                  <a:noFill/>
                </a:rPr>
                <a:t> 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 rot="726192">
              <a:off x="4459456" y="2665302"/>
              <a:ext cx="698484" cy="1441104"/>
            </a:xfrm>
            <a:custGeom>
              <a:avLst/>
              <a:gdLst>
                <a:gd name="connsiteX0" fmla="*/ 245375 w 513328"/>
                <a:gd name="connsiteY0" fmla="*/ 0 h 1159098"/>
                <a:gd name="connsiteX1" fmla="*/ 39313 w 513328"/>
                <a:gd name="connsiteY1" fmla="*/ 231819 h 1159098"/>
                <a:gd name="connsiteX2" fmla="*/ 116586 w 513328"/>
                <a:gd name="connsiteY2" fmla="*/ 618185 h 1159098"/>
                <a:gd name="connsiteX3" fmla="*/ 677 w 513328"/>
                <a:gd name="connsiteY3" fmla="*/ 721216 h 1159098"/>
                <a:gd name="connsiteX4" fmla="*/ 180981 w 513328"/>
                <a:gd name="connsiteY4" fmla="*/ 721216 h 1159098"/>
                <a:gd name="connsiteX5" fmla="*/ 271133 w 513328"/>
                <a:gd name="connsiteY5" fmla="*/ 1107583 h 1159098"/>
                <a:gd name="connsiteX6" fmla="*/ 502953 w 513328"/>
                <a:gd name="connsiteY6" fmla="*/ 1146219 h 1159098"/>
                <a:gd name="connsiteX7" fmla="*/ 451437 w 513328"/>
                <a:gd name="connsiteY7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28" h="1159098">
                  <a:moveTo>
                    <a:pt x="245375" y="0"/>
                  </a:moveTo>
                  <a:cubicBezTo>
                    <a:pt x="153076" y="64394"/>
                    <a:pt x="60778" y="128788"/>
                    <a:pt x="39313" y="231819"/>
                  </a:cubicBezTo>
                  <a:cubicBezTo>
                    <a:pt x="17848" y="334850"/>
                    <a:pt x="123025" y="536619"/>
                    <a:pt x="116586" y="618185"/>
                  </a:cubicBezTo>
                  <a:cubicBezTo>
                    <a:pt x="110147" y="699751"/>
                    <a:pt x="-10055" y="704044"/>
                    <a:pt x="677" y="721216"/>
                  </a:cubicBezTo>
                  <a:cubicBezTo>
                    <a:pt x="11409" y="738388"/>
                    <a:pt x="135905" y="656822"/>
                    <a:pt x="180981" y="721216"/>
                  </a:cubicBezTo>
                  <a:cubicBezTo>
                    <a:pt x="226057" y="785611"/>
                    <a:pt x="217471" y="1036749"/>
                    <a:pt x="271133" y="1107583"/>
                  </a:cubicBezTo>
                  <a:cubicBezTo>
                    <a:pt x="324795" y="1178417"/>
                    <a:pt x="472902" y="1137633"/>
                    <a:pt x="502953" y="1146219"/>
                  </a:cubicBezTo>
                  <a:cubicBezTo>
                    <a:pt x="533004" y="1154805"/>
                    <a:pt x="492220" y="1156951"/>
                    <a:pt x="451437" y="1159098"/>
                  </a:cubicBezTo>
                </a:path>
              </a:pathLst>
            </a:cu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4427538" y="2636838"/>
            <a:ext cx="2657475" cy="1570037"/>
            <a:chOff x="4459456" y="2608166"/>
            <a:chExt cx="2656322" cy="1569660"/>
          </a:xfrm>
        </p:grpSpPr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60032" y="2608166"/>
              <a:ext cx="2255746" cy="1569660"/>
            </a:xfrm>
            <a:prstGeom prst="rect">
              <a:avLst/>
            </a:prstGeom>
            <a:blipFill rotWithShape="0">
              <a:blip r:embed="rId4"/>
              <a:stretch>
                <a:fillRect l="-10209" t="-6691" r="-8901" b="-16357"/>
              </a:stretch>
            </a:blipFill>
            <a:ln w="38100">
              <a:solidFill>
                <a:srgbClr val="FF0000"/>
              </a:solidFill>
            </a:ln>
          </p:spPr>
          <p:txBody>
            <a:bodyPr/>
            <a:lstStyle/>
            <a:p>
              <a:r>
                <a:rPr lang="uk-UA">
                  <a:noFill/>
                </a:rPr>
                <a:t> 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 rot="726192">
              <a:off x="4459456" y="2665302"/>
              <a:ext cx="699783" cy="1441104"/>
            </a:xfrm>
            <a:custGeom>
              <a:avLst/>
              <a:gdLst>
                <a:gd name="connsiteX0" fmla="*/ 245375 w 513328"/>
                <a:gd name="connsiteY0" fmla="*/ 0 h 1159098"/>
                <a:gd name="connsiteX1" fmla="*/ 39313 w 513328"/>
                <a:gd name="connsiteY1" fmla="*/ 231819 h 1159098"/>
                <a:gd name="connsiteX2" fmla="*/ 116586 w 513328"/>
                <a:gd name="connsiteY2" fmla="*/ 618185 h 1159098"/>
                <a:gd name="connsiteX3" fmla="*/ 677 w 513328"/>
                <a:gd name="connsiteY3" fmla="*/ 721216 h 1159098"/>
                <a:gd name="connsiteX4" fmla="*/ 180981 w 513328"/>
                <a:gd name="connsiteY4" fmla="*/ 721216 h 1159098"/>
                <a:gd name="connsiteX5" fmla="*/ 271133 w 513328"/>
                <a:gd name="connsiteY5" fmla="*/ 1107583 h 1159098"/>
                <a:gd name="connsiteX6" fmla="*/ 502953 w 513328"/>
                <a:gd name="connsiteY6" fmla="*/ 1146219 h 1159098"/>
                <a:gd name="connsiteX7" fmla="*/ 451437 w 513328"/>
                <a:gd name="connsiteY7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328" h="1159098">
                  <a:moveTo>
                    <a:pt x="245375" y="0"/>
                  </a:moveTo>
                  <a:cubicBezTo>
                    <a:pt x="153076" y="64394"/>
                    <a:pt x="60778" y="128788"/>
                    <a:pt x="39313" y="231819"/>
                  </a:cubicBezTo>
                  <a:cubicBezTo>
                    <a:pt x="17848" y="334850"/>
                    <a:pt x="123025" y="536619"/>
                    <a:pt x="116586" y="618185"/>
                  </a:cubicBezTo>
                  <a:cubicBezTo>
                    <a:pt x="110147" y="699751"/>
                    <a:pt x="-10055" y="704044"/>
                    <a:pt x="677" y="721216"/>
                  </a:cubicBezTo>
                  <a:cubicBezTo>
                    <a:pt x="11409" y="738388"/>
                    <a:pt x="135905" y="656822"/>
                    <a:pt x="180981" y="721216"/>
                  </a:cubicBezTo>
                  <a:cubicBezTo>
                    <a:pt x="226057" y="785611"/>
                    <a:pt x="217471" y="1036749"/>
                    <a:pt x="271133" y="1107583"/>
                  </a:cubicBezTo>
                  <a:cubicBezTo>
                    <a:pt x="324795" y="1178417"/>
                    <a:pt x="472902" y="1137633"/>
                    <a:pt x="502953" y="1146219"/>
                  </a:cubicBezTo>
                  <a:cubicBezTo>
                    <a:pt x="533004" y="1154805"/>
                    <a:pt x="492220" y="1156951"/>
                    <a:pt x="451437" y="1159098"/>
                  </a:cubicBezTo>
                </a:path>
              </a:pathLst>
            </a:custGeom>
            <a:solidFill>
              <a:schemeClr val="bg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004888" y="5327650"/>
            <a:ext cx="3168650" cy="1150938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Розв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`</a:t>
            </a: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язати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рівняння: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1824038"/>
            <a:ext cx="4976813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9317"/>
            <a:ext cx="5188389" cy="3611119"/>
          </a:xfrm>
          <a:prstGeom prst="ellipse">
            <a:avLst/>
          </a:prstGeom>
        </p:spPr>
      </p:pic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8011" y="1137253"/>
            <a:ext cx="1920141" cy="1980222"/>
          </a:xfrm>
          <a:prstGeom prst="rect">
            <a:avLst/>
          </a:prstGeom>
          <a:blipFill rotWithShape="0">
            <a:blip r:embed="rId4"/>
            <a:stretch>
              <a:fillRect l="-7302" b="-3704"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-19050" y="1412875"/>
            <a:ext cx="3846513" cy="4849813"/>
            <a:chOff x="-19356" y="1412777"/>
            <a:chExt cx="3847269" cy="485063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07669" y="4205660"/>
              <a:ext cx="3366161" cy="79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0" name="Группа 16"/>
            <p:cNvGrpSpPr>
              <a:grpSpLocks/>
            </p:cNvGrpSpPr>
            <p:nvPr/>
          </p:nvGrpSpPr>
          <p:grpSpPr bwMode="auto">
            <a:xfrm>
              <a:off x="-19356" y="1412777"/>
              <a:ext cx="3847269" cy="4850630"/>
              <a:chOff x="-19356" y="1412777"/>
              <a:chExt cx="3847269" cy="4850630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-19356" y="1412777"/>
                <a:ext cx="3847269" cy="4850630"/>
                <a:chOff x="3841948" y="1378524"/>
                <a:chExt cx="4762500" cy="4762500"/>
              </a:xfrm>
              <a:solidFill>
                <a:schemeClr val="bg1"/>
              </a:solidFill>
            </p:grpSpPr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948" y="1378524"/>
                  <a:ext cx="4762500" cy="4762500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24" name="Прямая со стрелкой 23"/>
                <p:cNvCxnSpPr>
                  <a:stCxn id="23" idx="1"/>
                  <a:endCxn id="23" idx="3"/>
                </p:cNvCxnSpPr>
                <p:nvPr/>
              </p:nvCxnSpPr>
              <p:spPr>
                <a:xfrm>
                  <a:off x="3841948" y="3759774"/>
                  <a:ext cx="4762500" cy="0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>
                  <a:stCxn id="23" idx="2"/>
                  <a:endCxn id="23" idx="0"/>
                </p:cNvCxnSpPr>
                <p:nvPr/>
              </p:nvCxnSpPr>
              <p:spPr>
                <a:xfrm flipV="1">
                  <a:off x="6223198" y="1378524"/>
                  <a:ext cx="0" cy="4762500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72" name="TextBox 18"/>
              <p:cNvSpPr txBox="1">
                <a:spLocks noChangeArrowheads="1"/>
              </p:cNvSpPr>
              <p:nvPr/>
            </p:nvSpPr>
            <p:spPr bwMode="auto">
              <a:xfrm>
                <a:off x="3471831" y="3969807"/>
                <a:ext cx="327201" cy="38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х</a:t>
                </a:r>
              </a:p>
            </p:txBody>
          </p:sp>
          <p:sp>
            <p:nvSpPr>
              <p:cNvPr id="27673" name="TextBox 19"/>
              <p:cNvSpPr txBox="1">
                <a:spLocks noChangeArrowheads="1"/>
              </p:cNvSpPr>
              <p:nvPr/>
            </p:nvSpPr>
            <p:spPr bwMode="auto">
              <a:xfrm>
                <a:off x="1548196" y="1424772"/>
                <a:ext cx="327201" cy="38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у</a:t>
                </a: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230253" y="1692224"/>
                <a:ext cx="1348052" cy="2141899"/>
              </a:xfrm>
              <a:custGeom>
                <a:avLst/>
                <a:gdLst>
                  <a:gd name="connsiteX0" fmla="*/ 11430 w 2766060"/>
                  <a:gd name="connsiteY0" fmla="*/ 34290 h 3714750"/>
                  <a:gd name="connsiteX1" fmla="*/ 80010 w 2766060"/>
                  <a:gd name="connsiteY1" fmla="*/ 468630 h 3714750"/>
                  <a:gd name="connsiteX2" fmla="*/ 491490 w 2766060"/>
                  <a:gd name="connsiteY2" fmla="*/ 2263140 h 3714750"/>
                  <a:gd name="connsiteX3" fmla="*/ 925830 w 2766060"/>
                  <a:gd name="connsiteY3" fmla="*/ 3360420 h 3714750"/>
                  <a:gd name="connsiteX4" fmla="*/ 1371600 w 2766060"/>
                  <a:gd name="connsiteY4" fmla="*/ 3714750 h 3714750"/>
                  <a:gd name="connsiteX5" fmla="*/ 1783080 w 2766060"/>
                  <a:gd name="connsiteY5" fmla="*/ 3360420 h 3714750"/>
                  <a:gd name="connsiteX6" fmla="*/ 2194560 w 2766060"/>
                  <a:gd name="connsiteY6" fmla="*/ 2274570 h 3714750"/>
                  <a:gd name="connsiteX7" fmla="*/ 2663190 w 2766060"/>
                  <a:gd name="connsiteY7" fmla="*/ 502920 h 3714750"/>
                  <a:gd name="connsiteX8" fmla="*/ 2766060 w 2766060"/>
                  <a:gd name="connsiteY8" fmla="*/ 0 h 37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60" h="3714750">
                    <a:moveTo>
                      <a:pt x="11430" y="34290"/>
                    </a:moveTo>
                    <a:cubicBezTo>
                      <a:pt x="5715" y="65722"/>
                      <a:pt x="0" y="97155"/>
                      <a:pt x="80010" y="468630"/>
                    </a:cubicBezTo>
                    <a:cubicBezTo>
                      <a:pt x="160020" y="840105"/>
                      <a:pt x="350520" y="1781175"/>
                      <a:pt x="491490" y="2263140"/>
                    </a:cubicBezTo>
                    <a:cubicBezTo>
                      <a:pt x="632460" y="2745105"/>
                      <a:pt x="779145" y="3118485"/>
                      <a:pt x="925830" y="3360420"/>
                    </a:cubicBezTo>
                    <a:cubicBezTo>
                      <a:pt x="1072515" y="3602355"/>
                      <a:pt x="1228725" y="3714750"/>
                      <a:pt x="1371600" y="3714750"/>
                    </a:cubicBezTo>
                    <a:cubicBezTo>
                      <a:pt x="1514475" y="3714750"/>
                      <a:pt x="1645920" y="3600450"/>
                      <a:pt x="1783080" y="3360420"/>
                    </a:cubicBezTo>
                    <a:cubicBezTo>
                      <a:pt x="1920240" y="3120390"/>
                      <a:pt x="2047875" y="2750820"/>
                      <a:pt x="2194560" y="2274570"/>
                    </a:cubicBezTo>
                    <a:cubicBezTo>
                      <a:pt x="2341245" y="1798320"/>
                      <a:pt x="2567940" y="882015"/>
                      <a:pt x="2663190" y="502920"/>
                    </a:cubicBezTo>
                    <a:cubicBezTo>
                      <a:pt x="2758440" y="123825"/>
                      <a:pt x="2766060" y="0"/>
                      <a:pt x="2766060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2606675" y="1570038"/>
            <a:ext cx="519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/>
              <a:t>f(x)</a:t>
            </a:r>
            <a:endParaRPr lang="uk-UA" altLang="uk-UA"/>
          </a:p>
        </p:txBody>
      </p:sp>
      <p:sp>
        <p:nvSpPr>
          <p:cNvPr id="31" name="Дуга 30"/>
          <p:cNvSpPr/>
          <p:nvPr/>
        </p:nvSpPr>
        <p:spPr>
          <a:xfrm rot="11070702">
            <a:off x="2295525" y="-422275"/>
            <a:ext cx="2917825" cy="3959225"/>
          </a:xfrm>
          <a:prstGeom prst="arc">
            <a:avLst>
              <a:gd name="adj1" fmla="val 16326799"/>
              <a:gd name="adj2" fmla="val 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2" name="Дуга 31"/>
          <p:cNvSpPr/>
          <p:nvPr/>
        </p:nvSpPr>
        <p:spPr>
          <a:xfrm>
            <a:off x="-1370013" y="4210050"/>
            <a:ext cx="2917826" cy="3959225"/>
          </a:xfrm>
          <a:prstGeom prst="arc">
            <a:avLst>
              <a:gd name="adj1" fmla="val 16326799"/>
              <a:gd name="adj2" fmla="val 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7655" name="TextBox 32"/>
          <p:cNvSpPr txBox="1">
            <a:spLocks noChangeArrowheads="1"/>
          </p:cNvSpPr>
          <p:nvPr/>
        </p:nvSpPr>
        <p:spPr bwMode="auto">
          <a:xfrm>
            <a:off x="2928938" y="2906713"/>
            <a:ext cx="58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/>
              <a:t>g(x)</a:t>
            </a:r>
            <a:endParaRPr lang="uk-UA" altLang="uk-UA"/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0074" y="2297235"/>
            <a:ext cx="1076192" cy="369332"/>
          </a:xfrm>
          <a:prstGeom prst="rect">
            <a:avLst/>
          </a:prstGeom>
          <a:blipFill rotWithShape="0">
            <a:blip r:embed="rId3"/>
            <a:stretch>
              <a:fillRect l="-5114" t="-10000" r="-3977" b="-26667"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sp>
        <p:nvSpPr>
          <p:cNvPr id="27657" name="TextBox 34"/>
          <p:cNvSpPr txBox="1">
            <a:spLocks noChangeArrowheads="1"/>
          </p:cNvSpPr>
          <p:nvPr/>
        </p:nvSpPr>
        <p:spPr bwMode="auto">
          <a:xfrm>
            <a:off x="2293938" y="37909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/>
              <a:t>2</a:t>
            </a:r>
            <a:endParaRPr lang="uk-UA" altLang="uk-UA"/>
          </a:p>
        </p:txBody>
      </p:sp>
      <p:sp>
        <p:nvSpPr>
          <p:cNvPr id="27658" name="TextBox 35"/>
          <p:cNvSpPr txBox="1">
            <a:spLocks noChangeArrowheads="1"/>
          </p:cNvSpPr>
          <p:nvPr/>
        </p:nvSpPr>
        <p:spPr bwMode="auto">
          <a:xfrm>
            <a:off x="1589088" y="22066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uk-UA"/>
              <a:t>4</a:t>
            </a:r>
            <a:endParaRPr lang="uk-UA" altLang="uk-UA"/>
          </a:p>
        </p:txBody>
      </p:sp>
      <p:sp>
        <p:nvSpPr>
          <p:cNvPr id="37" name="Овал 36"/>
          <p:cNvSpPr/>
          <p:nvPr/>
        </p:nvSpPr>
        <p:spPr>
          <a:xfrm>
            <a:off x="2338388" y="2349500"/>
            <a:ext cx="160337" cy="16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446338" y="2659063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43163" y="3070225"/>
            <a:ext cx="0" cy="3032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32050" y="3589338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3" name="Рисунок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335">
            <a:off x="3732213" y="19685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281526">
            <a:off x="4374619" y="645940"/>
            <a:ext cx="4472315" cy="4488921"/>
          </a:xfrm>
          <a:prstGeom prst="rect">
            <a:avLst/>
          </a:prstGeom>
          <a:blipFill rotWithShape="0">
            <a:blip r:embed="rId5"/>
            <a:stretch>
              <a:fillRect t="-755" r="-504"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664075" y="908050"/>
            <a:ext cx="4229100" cy="400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475163" y="2700338"/>
            <a:ext cx="4229100" cy="3984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572000" y="2462213"/>
            <a:ext cx="4229100" cy="400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391025" y="3881438"/>
            <a:ext cx="4229100" cy="400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85029"/>
            <a:ext cx="7621736" cy="5525759"/>
          </a:xfrm>
          <a:prstGeom prst="rect">
            <a:avLst/>
          </a:prstGeom>
        </p:spPr>
      </p:pic>
      <p:pic>
        <p:nvPicPr>
          <p:cNvPr id="20485" name="Picture 5" descr="Картинка 1409 из 29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807" y="4077072"/>
            <a:ext cx="2028961" cy="202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лилиния 5"/>
          <p:cNvSpPr/>
          <p:nvPr/>
        </p:nvSpPr>
        <p:spPr>
          <a:xfrm rot="435536">
            <a:off x="7664786" y="4756639"/>
            <a:ext cx="531044" cy="513076"/>
          </a:xfrm>
          <a:custGeom>
            <a:avLst/>
            <a:gdLst>
              <a:gd name="connsiteX0" fmla="*/ 154674 w 523164"/>
              <a:gd name="connsiteY0" fmla="*/ 0 h 566382"/>
              <a:gd name="connsiteX1" fmla="*/ 18197 w 523164"/>
              <a:gd name="connsiteY1" fmla="*/ 286603 h 566382"/>
              <a:gd name="connsiteX2" fmla="*/ 45492 w 523164"/>
              <a:gd name="connsiteY2" fmla="*/ 532263 h 566382"/>
              <a:gd name="connsiteX3" fmla="*/ 291152 w 523164"/>
              <a:gd name="connsiteY3" fmla="*/ 491319 h 566382"/>
              <a:gd name="connsiteX4" fmla="*/ 523164 w 523164"/>
              <a:gd name="connsiteY4" fmla="*/ 204716 h 566382"/>
              <a:gd name="connsiteX5" fmla="*/ 523164 w 523164"/>
              <a:gd name="connsiteY5" fmla="*/ 204716 h 56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64" h="566382">
                <a:moveTo>
                  <a:pt x="154674" y="0"/>
                </a:moveTo>
                <a:cubicBezTo>
                  <a:pt x="95534" y="98946"/>
                  <a:pt x="36394" y="197893"/>
                  <a:pt x="18197" y="286603"/>
                </a:cubicBezTo>
                <a:cubicBezTo>
                  <a:pt x="0" y="375313"/>
                  <a:pt x="0" y="498144"/>
                  <a:pt x="45492" y="532263"/>
                </a:cubicBezTo>
                <a:cubicBezTo>
                  <a:pt x="90985" y="566382"/>
                  <a:pt x="211540" y="545910"/>
                  <a:pt x="291152" y="491319"/>
                </a:cubicBezTo>
                <a:cubicBezTo>
                  <a:pt x="370764" y="436728"/>
                  <a:pt x="523164" y="204716"/>
                  <a:pt x="523164" y="204716"/>
                </a:cubicBezTo>
                <a:lnTo>
                  <a:pt x="523164" y="204716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86124" y="2141281"/>
            <a:ext cx="5328592" cy="2769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000" b="1" dirty="0">
                <a:solidFill>
                  <a:srgbClr val="002060"/>
                </a:solidFill>
              </a:rPr>
              <a:t>Д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авньогрецький математик Аполлоній Пергський (Перга, 262 до н.е. - 190 до н.е.) розрізавши конус, лінію зрізу</a:t>
            </a:r>
            <a:r>
              <a:rPr kumimoji="0" lang="uk-UA" alt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назвав параболою, що в перекладі з грецького означає «додаток» або «притча»,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про що математик і написав в восьмитомник</a:t>
            </a:r>
            <a:r>
              <a:rPr lang="uk-UA" altLang="uk-UA" sz="2000" b="1" dirty="0">
                <a:solidFill>
                  <a:srgbClr val="002060"/>
                </a:solidFill>
              </a:rPr>
              <a:t> 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«Конічні перетини». І довгий час параболою називали лише лінію зрізу конуса,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поки не з'явилася квадратична функція. </a:t>
            </a:r>
          </a:p>
        </p:txBody>
      </p:sp>
      <p:grpSp>
        <p:nvGrpSpPr>
          <p:cNvPr id="10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2627313" y="260350"/>
            <a:ext cx="5905500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Історична довідка: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3797"/>
            <a:ext cx="9163050" cy="6386022"/>
          </a:xfrm>
          <a:prstGeom prst="rect">
            <a:avLst/>
          </a:prstGeom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071"/>
            <a:ext cx="8209285" cy="1152426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Алгоритми </a:t>
            </a: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розв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`</a:t>
            </a:r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язування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рівняння вигляду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f(x)=g(x) 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графічним способом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6528" y="1925100"/>
            <a:ext cx="7098995" cy="92333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Зведіть вихідне рівняння до вигляду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f(x)=g(x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так, щоб у лівій і </a:t>
            </a:r>
          </a:p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правій частинах рівняння отримати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відомі функції, тобто функції,</a:t>
            </a: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графіки яких ви вмієте будувати.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3089" y="2925298"/>
            <a:ext cx="38753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8000"/>
                </a:solidFill>
              </a:rPr>
              <a:t>2. Введіть дві функції у=</a:t>
            </a:r>
            <a:r>
              <a:rPr lang="en-US" b="1" dirty="0" smtClean="0">
                <a:solidFill>
                  <a:srgbClr val="008000"/>
                </a:solidFill>
              </a:rPr>
              <a:t>f(x) </a:t>
            </a:r>
            <a:r>
              <a:rPr lang="uk-UA" b="1" dirty="0" smtClean="0">
                <a:solidFill>
                  <a:srgbClr val="008000"/>
                </a:solidFill>
              </a:rPr>
              <a:t>та у=</a:t>
            </a:r>
            <a:r>
              <a:rPr lang="en-US" b="1" dirty="0" smtClean="0">
                <a:solidFill>
                  <a:srgbClr val="008000"/>
                </a:solidFill>
              </a:rPr>
              <a:t>g(x).</a:t>
            </a:r>
            <a:endParaRPr lang="uk-UA" b="1" dirty="0">
              <a:solidFill>
                <a:srgbClr val="008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63442" y="3403040"/>
            <a:ext cx="7736990" cy="1200329"/>
            <a:chOff x="1261614" y="3740830"/>
            <a:chExt cx="7736990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61614" y="3740830"/>
                  <a:ext cx="7736990" cy="1200329"/>
                </a:xfrm>
                <a:prstGeom prst="rect">
                  <a:avLst/>
                </a:prstGeom>
                <a:solidFill>
                  <a:srgbClr val="008000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3.</a:t>
                  </a:r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 </a:t>
                  </a:r>
                  <a:r>
                    <a:rPr lang="uk-UA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Розв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`</a:t>
                  </a:r>
                  <a:r>
                    <a:rPr lang="uk-UA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яжіть</a:t>
                  </a:r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 графічно систему рівнянь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uk-UA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,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     </a:t>
                  </a:r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тобто побудуйте   </a:t>
                  </a:r>
                  <a:endPara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  <a:p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                                                                             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,</a:t>
                  </a:r>
                </a:p>
                <a:p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в одній системі координат графіки функцій </a:t>
                  </a:r>
                  <a:r>
                    <a:rPr lang="uk-UA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у=</a:t>
                  </a:r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f(x) </a:t>
                  </a:r>
                  <a:r>
                    <a:rPr lang="uk-UA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та у=</a:t>
                  </a:r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g(x</a:t>
                  </a:r>
                  <a:r>
                    <a:rPr lang="en-US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)</a:t>
                  </a:r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та зайдіть точки </a:t>
                  </a:r>
                </a:p>
                <a:p>
                  <a:r>
                    <a:rPr lang="uk-UA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rPr>
                    <a:t>перетину побудованих графіків.</a:t>
                  </a:r>
                  <a:endParaRPr lang="uk-UA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614" y="3740830"/>
                  <a:ext cx="7736990" cy="12003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70" t="-1471" b="-735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Левая фигурная скобка 18"/>
            <p:cNvSpPr/>
            <p:nvPr/>
          </p:nvSpPr>
          <p:spPr>
            <a:xfrm>
              <a:off x="5280986" y="3793842"/>
              <a:ext cx="299126" cy="561616"/>
            </a:xfrm>
            <a:prstGeom prst="leftBrac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83089" y="4701092"/>
            <a:ext cx="46632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8000"/>
                </a:solidFill>
              </a:rPr>
              <a:t>4. Визначте абсциси спільних точок графіків.</a:t>
            </a:r>
            <a:endParaRPr lang="uk-UA" b="1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5073" y="5270169"/>
            <a:ext cx="7783093" cy="646331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Запишіть відповідь,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пам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`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ятаючи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що було знайдено наближені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розв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`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язки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рівняння (наприклад, х=а).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09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017" y="1340768"/>
            <a:ext cx="5993904" cy="5993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Выноска-облако 8"/>
              <p:cNvSpPr/>
              <p:nvPr/>
            </p:nvSpPr>
            <p:spPr>
              <a:xfrm>
                <a:off x="2694729" y="-50442"/>
                <a:ext cx="5904656" cy="3024336"/>
              </a:xfrm>
              <a:prstGeom prst="cloudCallout">
                <a:avLst>
                  <a:gd name="adj1" fmla="val -43328"/>
                  <a:gd name="adj2" fmla="val 54128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 smtClean="0">
                    <a:solidFill>
                      <a:srgbClr val="000099"/>
                    </a:solidFill>
                    <a:effectLst/>
                  </a:rPr>
                  <a:t>На рис. зображено графіки функцій у=2х і 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uk-UA" sz="2800" b="1" dirty="0" smtClean="0">
                    <a:solidFill>
                      <a:srgbClr val="000099"/>
                    </a:solidFill>
                    <a:effectLst/>
                  </a:rPr>
                  <a:t>.  </a:t>
                </a:r>
                <a:r>
                  <a:rPr lang="uk-UA" sz="2800" b="1" dirty="0" err="1" smtClean="0">
                    <a:solidFill>
                      <a:srgbClr val="000099"/>
                    </a:solidFill>
                    <a:effectLst/>
                  </a:rPr>
                  <a:t>Розв</a:t>
                </a:r>
                <a:r>
                  <a:rPr lang="en-US" sz="2800" b="1" dirty="0" smtClean="0">
                    <a:solidFill>
                      <a:srgbClr val="000099"/>
                    </a:solidFill>
                    <a:effectLst/>
                  </a:rPr>
                  <a:t>`</a:t>
                </a:r>
                <a:r>
                  <a:rPr lang="uk-UA" sz="2800" b="1" dirty="0" err="1" smtClean="0">
                    <a:solidFill>
                      <a:srgbClr val="000099"/>
                    </a:solidFill>
                    <a:effectLst/>
                  </a:rPr>
                  <a:t>яжіть</a:t>
                </a:r>
                <a:r>
                  <a:rPr lang="uk-UA" sz="2800" b="1" dirty="0" smtClean="0">
                    <a:solidFill>
                      <a:srgbClr val="000099"/>
                    </a:solidFill>
                    <a:effectLst/>
                  </a:rPr>
                  <a:t> рівняння 2х=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uk-UA" sz="2800" b="1" dirty="0" smtClean="0">
                    <a:solidFill>
                      <a:srgbClr val="000099"/>
                    </a:solidFill>
                    <a:effectLst/>
                  </a:rPr>
                  <a:t>.</a:t>
                </a:r>
                <a:endParaRPr lang="uk-UA" sz="2800" b="1" dirty="0">
                  <a:solidFill>
                    <a:srgbClr val="000099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Выноска-облако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29" y="-50442"/>
                <a:ext cx="5904656" cy="3024336"/>
              </a:xfrm>
              <a:prstGeom prst="cloudCallout">
                <a:avLst>
                  <a:gd name="adj1" fmla="val -43328"/>
                  <a:gd name="adj2" fmla="val 54128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5413793" y="2783457"/>
            <a:ext cx="3185592" cy="3579243"/>
            <a:chOff x="-19356" y="1412777"/>
            <a:chExt cx="3847269" cy="485063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07669" y="4205660"/>
              <a:ext cx="3366161" cy="79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6"/>
            <p:cNvGrpSpPr>
              <a:grpSpLocks/>
            </p:cNvGrpSpPr>
            <p:nvPr/>
          </p:nvGrpSpPr>
          <p:grpSpPr bwMode="auto">
            <a:xfrm>
              <a:off x="-19356" y="1412777"/>
              <a:ext cx="3847269" cy="4850630"/>
              <a:chOff x="-19356" y="1412777"/>
              <a:chExt cx="3847269" cy="485063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-19356" y="1412777"/>
                <a:ext cx="3847269" cy="4850630"/>
                <a:chOff x="3841948" y="1378524"/>
                <a:chExt cx="4762500" cy="4762500"/>
              </a:xfrm>
              <a:solidFill>
                <a:schemeClr val="bg1"/>
              </a:solidFill>
            </p:grpSpPr>
            <p:pic>
              <p:nvPicPr>
                <p:cNvPr id="17" name="Рисунок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1948" y="1378524"/>
                  <a:ext cx="4762500" cy="4762500"/>
                </a:xfrm>
                <a:prstGeom prst="rect">
                  <a:avLst/>
                </a:prstGeom>
                <a:grpFill/>
              </p:spPr>
            </p:pic>
            <p:cxnSp>
              <p:nvCxnSpPr>
                <p:cNvPr id="18" name="Прямая со стрелкой 17"/>
                <p:cNvCxnSpPr>
                  <a:stCxn id="17" idx="1"/>
                  <a:endCxn id="17" idx="3"/>
                </p:cNvCxnSpPr>
                <p:nvPr/>
              </p:nvCxnSpPr>
              <p:spPr>
                <a:xfrm>
                  <a:off x="3841948" y="3759774"/>
                  <a:ext cx="4762500" cy="0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>
                  <a:stCxn id="17" idx="2"/>
                  <a:endCxn id="17" idx="0"/>
                </p:cNvCxnSpPr>
                <p:nvPr/>
              </p:nvCxnSpPr>
              <p:spPr>
                <a:xfrm flipV="1">
                  <a:off x="6223198" y="1378524"/>
                  <a:ext cx="0" cy="4762500"/>
                </a:xfrm>
                <a:prstGeom prst="straightConnector1">
                  <a:avLst/>
                </a:prstGeom>
                <a:grpFill/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8"/>
              <p:cNvSpPr txBox="1">
                <a:spLocks noChangeArrowheads="1"/>
              </p:cNvSpPr>
              <p:nvPr/>
            </p:nvSpPr>
            <p:spPr bwMode="auto">
              <a:xfrm>
                <a:off x="3471831" y="3969807"/>
                <a:ext cx="327201" cy="38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х</a:t>
                </a:r>
              </a:p>
            </p:txBody>
          </p:sp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1548196" y="1424772"/>
                <a:ext cx="327201" cy="380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uk-UA" altLang="uk-UA"/>
                  <a:t>у</a:t>
                </a:r>
              </a:p>
            </p:txBody>
          </p:sp>
        </p:grpSp>
      </p:grpSp>
      <p:cxnSp>
        <p:nvCxnSpPr>
          <p:cNvPr id="23" name="Прямая соединительная линия 22"/>
          <p:cNvCxnSpPr/>
          <p:nvPr/>
        </p:nvCxnSpPr>
        <p:spPr>
          <a:xfrm flipV="1">
            <a:off x="6135044" y="2783458"/>
            <a:ext cx="1684556" cy="3731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158391" y="395239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/>
          <p:cNvSpPr/>
          <p:nvPr/>
        </p:nvSpPr>
        <p:spPr>
          <a:xfrm>
            <a:off x="6711748" y="49911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7846048" y="43651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7030504" y="347465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/>
          <p:cNvSpPr/>
          <p:nvPr/>
        </p:nvSpPr>
        <p:spPr>
          <a:xfrm>
            <a:off x="7380312" y="42378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/>
          <p:cNvSpPr/>
          <p:nvPr/>
        </p:nvSpPr>
        <p:spPr>
          <a:xfrm>
            <a:off x="6804248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/>
          <p:cNvSpPr/>
          <p:nvPr/>
        </p:nvSpPr>
        <p:spPr>
          <a:xfrm>
            <a:off x="6468683" y="476684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/>
          <p:cNvSpPr/>
          <p:nvPr/>
        </p:nvSpPr>
        <p:spPr>
          <a:xfrm>
            <a:off x="6036588" y="461327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олилиния 47"/>
          <p:cNvSpPr/>
          <p:nvPr/>
        </p:nvSpPr>
        <p:spPr>
          <a:xfrm>
            <a:off x="5937161" y="4636394"/>
            <a:ext cx="960783" cy="1335151"/>
          </a:xfrm>
          <a:custGeom>
            <a:avLst/>
            <a:gdLst>
              <a:gd name="connsiteX0" fmla="*/ 0 w 960783"/>
              <a:gd name="connsiteY0" fmla="*/ 0 h 1335151"/>
              <a:gd name="connsiteX1" fmla="*/ 721216 w 960783"/>
              <a:gd name="connsiteY1" fmla="*/ 218941 h 1335151"/>
              <a:gd name="connsiteX2" fmla="*/ 940157 w 960783"/>
              <a:gd name="connsiteY2" fmla="*/ 695460 h 1335151"/>
              <a:gd name="connsiteX3" fmla="*/ 953036 w 960783"/>
              <a:gd name="connsiteY3" fmla="*/ 1275009 h 1335151"/>
              <a:gd name="connsiteX4" fmla="*/ 953036 w 960783"/>
              <a:gd name="connsiteY4" fmla="*/ 1287888 h 133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783" h="1335151">
                <a:moveTo>
                  <a:pt x="0" y="0"/>
                </a:moveTo>
                <a:cubicBezTo>
                  <a:pt x="282261" y="51515"/>
                  <a:pt x="564523" y="103031"/>
                  <a:pt x="721216" y="218941"/>
                </a:cubicBezTo>
                <a:cubicBezTo>
                  <a:pt x="877909" y="334851"/>
                  <a:pt x="901520" y="519449"/>
                  <a:pt x="940157" y="695460"/>
                </a:cubicBezTo>
                <a:cubicBezTo>
                  <a:pt x="978794" y="871471"/>
                  <a:pt x="950890" y="1176271"/>
                  <a:pt x="953036" y="1275009"/>
                </a:cubicBezTo>
                <a:cubicBezTo>
                  <a:pt x="955183" y="1373747"/>
                  <a:pt x="954109" y="1330817"/>
                  <a:pt x="953036" y="128788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олилиния 48"/>
          <p:cNvSpPr/>
          <p:nvPr/>
        </p:nvSpPr>
        <p:spPr>
          <a:xfrm>
            <a:off x="7105633" y="3258355"/>
            <a:ext cx="1240976" cy="1203069"/>
          </a:xfrm>
          <a:custGeom>
            <a:avLst/>
            <a:gdLst>
              <a:gd name="connsiteX0" fmla="*/ 3505 w 1240976"/>
              <a:gd name="connsiteY0" fmla="*/ 0 h 1203069"/>
              <a:gd name="connsiteX1" fmla="*/ 16384 w 1240976"/>
              <a:gd name="connsiteY1" fmla="*/ 399245 h 1203069"/>
              <a:gd name="connsiteX2" fmla="*/ 132294 w 1240976"/>
              <a:gd name="connsiteY2" fmla="*/ 824248 h 1203069"/>
              <a:gd name="connsiteX3" fmla="*/ 441387 w 1240976"/>
              <a:gd name="connsiteY3" fmla="*/ 1107583 h 1203069"/>
              <a:gd name="connsiteX4" fmla="*/ 1162604 w 1240976"/>
              <a:gd name="connsiteY4" fmla="*/ 1197735 h 1203069"/>
              <a:gd name="connsiteX5" fmla="*/ 1188361 w 1240976"/>
              <a:gd name="connsiteY5" fmla="*/ 1184856 h 120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6" h="1203069">
                <a:moveTo>
                  <a:pt x="3505" y="0"/>
                </a:moveTo>
                <a:cubicBezTo>
                  <a:pt x="-788" y="130935"/>
                  <a:pt x="-5081" y="261870"/>
                  <a:pt x="16384" y="399245"/>
                </a:cubicBezTo>
                <a:cubicBezTo>
                  <a:pt x="37849" y="536620"/>
                  <a:pt x="61460" y="706192"/>
                  <a:pt x="132294" y="824248"/>
                </a:cubicBezTo>
                <a:cubicBezTo>
                  <a:pt x="203128" y="942304"/>
                  <a:pt x="269669" y="1045335"/>
                  <a:pt x="441387" y="1107583"/>
                </a:cubicBezTo>
                <a:cubicBezTo>
                  <a:pt x="613105" y="1169831"/>
                  <a:pt x="1038108" y="1184856"/>
                  <a:pt x="1162604" y="1197735"/>
                </a:cubicBezTo>
                <a:cubicBezTo>
                  <a:pt x="1287100" y="1210614"/>
                  <a:pt x="1237730" y="1197735"/>
                  <a:pt x="1188361" y="118485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TextBox 49"/>
          <p:cNvSpPr txBox="1"/>
          <p:nvPr/>
        </p:nvSpPr>
        <p:spPr>
          <a:xfrm>
            <a:off x="7067406" y="4541526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51" name="TextBox 50"/>
          <p:cNvSpPr txBox="1"/>
          <p:nvPr/>
        </p:nvSpPr>
        <p:spPr>
          <a:xfrm>
            <a:off x="7307490" y="4528310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48744" y="4515094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78979" y="4535995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68959" y="4179719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55" name="TextBox 54"/>
          <p:cNvSpPr txBox="1"/>
          <p:nvPr/>
        </p:nvSpPr>
        <p:spPr>
          <a:xfrm>
            <a:off x="6751715" y="3856266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48357" y="3598556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61937" y="3375159"/>
            <a:ext cx="26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63510" y="4654282"/>
            <a:ext cx="51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-1</a:t>
            </a:r>
            <a:endParaRPr lang="uk-UA" dirty="0"/>
          </a:p>
        </p:txBody>
      </p:sp>
      <p:sp>
        <p:nvSpPr>
          <p:cNvPr id="59" name="TextBox 58"/>
          <p:cNvSpPr txBox="1"/>
          <p:nvPr/>
        </p:nvSpPr>
        <p:spPr>
          <a:xfrm>
            <a:off x="6923773" y="4924432"/>
            <a:ext cx="4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-2</a:t>
            </a:r>
            <a:endParaRPr lang="uk-UA" dirty="0"/>
          </a:p>
        </p:txBody>
      </p:sp>
      <p:sp>
        <p:nvSpPr>
          <p:cNvPr id="60" name="TextBox 59"/>
          <p:cNvSpPr txBox="1"/>
          <p:nvPr/>
        </p:nvSpPr>
        <p:spPr>
          <a:xfrm>
            <a:off x="6926498" y="5162823"/>
            <a:ext cx="38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-3</a:t>
            </a:r>
            <a:endParaRPr lang="uk-UA" dirty="0"/>
          </a:p>
        </p:txBody>
      </p:sp>
      <p:sp>
        <p:nvSpPr>
          <p:cNvPr id="61" name="TextBox 60"/>
          <p:cNvSpPr txBox="1"/>
          <p:nvPr/>
        </p:nvSpPr>
        <p:spPr>
          <a:xfrm>
            <a:off x="6923773" y="5425261"/>
            <a:ext cx="4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-4</a:t>
            </a:r>
            <a:endParaRPr lang="uk-UA" dirty="0"/>
          </a:p>
        </p:txBody>
      </p:sp>
      <p:sp>
        <p:nvSpPr>
          <p:cNvPr id="62" name="TextBox 61"/>
          <p:cNvSpPr txBox="1"/>
          <p:nvPr/>
        </p:nvSpPr>
        <p:spPr>
          <a:xfrm>
            <a:off x="6562075" y="4523815"/>
            <a:ext cx="51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-1</a:t>
            </a:r>
            <a:endParaRPr lang="uk-UA" dirty="0"/>
          </a:p>
        </p:txBody>
      </p:sp>
      <p:sp>
        <p:nvSpPr>
          <p:cNvPr id="63" name="TextBox 62"/>
          <p:cNvSpPr txBox="1"/>
          <p:nvPr/>
        </p:nvSpPr>
        <p:spPr>
          <a:xfrm>
            <a:off x="6330856" y="4523814"/>
            <a:ext cx="4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-2</a:t>
            </a:r>
            <a:endParaRPr lang="uk-UA" dirty="0"/>
          </a:p>
        </p:txBody>
      </p:sp>
      <p:sp>
        <p:nvSpPr>
          <p:cNvPr id="64" name="TextBox 63"/>
          <p:cNvSpPr txBox="1"/>
          <p:nvPr/>
        </p:nvSpPr>
        <p:spPr>
          <a:xfrm>
            <a:off x="6112233" y="4522370"/>
            <a:ext cx="4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-3</a:t>
            </a:r>
            <a:endParaRPr lang="uk-UA" dirty="0"/>
          </a:p>
        </p:txBody>
      </p:sp>
      <p:sp>
        <p:nvSpPr>
          <p:cNvPr id="65" name="TextBox 64"/>
          <p:cNvSpPr txBox="1"/>
          <p:nvPr/>
        </p:nvSpPr>
        <p:spPr>
          <a:xfrm>
            <a:off x="6857307" y="4486016"/>
            <a:ext cx="51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325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346401" cy="5200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6" y="1844824"/>
                <a:ext cx="3094309" cy="194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b="1" dirty="0" smtClean="0">
                    <a:latin typeface="+mn-lt"/>
                  </a:rPr>
                  <a:t>Чи на лежать графіку </a:t>
                </a:r>
                <a:endParaRPr lang="uk-UA" sz="2400" b="1" i="1" dirty="0" smtClean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uk-UA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400" b="1" dirty="0" smtClean="0">
                    <a:latin typeface="+mn-lt"/>
                  </a:rPr>
                  <a:t>точки: </a:t>
                </a:r>
              </a:p>
              <a:p>
                <a:pPr algn="ctr"/>
                <a:r>
                  <a:rPr lang="uk-UA" sz="2400" b="1" dirty="0" smtClean="0">
                    <a:latin typeface="+mn-lt"/>
                  </a:rPr>
                  <a:t>А(1;1);</a:t>
                </a:r>
              </a:p>
              <a:p>
                <a:pPr algn="ctr"/>
                <a:r>
                  <a:rPr lang="uk-UA" sz="2400" b="1" dirty="0" smtClean="0">
                    <a:latin typeface="+mn-lt"/>
                  </a:rPr>
                  <a:t>В(-1;2);</a:t>
                </a:r>
              </a:p>
              <a:p>
                <a:pPr algn="ctr"/>
                <a:r>
                  <a:rPr lang="uk-UA" sz="2400" b="1" dirty="0" smtClean="0">
                    <a:latin typeface="+mn-lt"/>
                  </a:rPr>
                  <a:t>С(-2;4).</a:t>
                </a:r>
                <a:endParaRPr lang="uk-UA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3094309" cy="1947328"/>
              </a:xfrm>
              <a:prstGeom prst="rect">
                <a:avLst/>
              </a:prstGeom>
              <a:blipFill rotWithShape="0">
                <a:blip r:embed="rId4"/>
                <a:stretch>
                  <a:fillRect l="-3156" t="-2508" r="-2170" b="-62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3036"/>
              </p:ext>
            </p:extLst>
          </p:nvPr>
        </p:nvGraphicFramePr>
        <p:xfrm>
          <a:off x="611559" y="548680"/>
          <a:ext cx="3535787" cy="508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GraphC" r:id="rId5" imgW="3724275" imgH="5153025" progId="GraphCtrl.Document">
                  <p:embed/>
                </p:oleObj>
              </mc:Choice>
              <mc:Fallback>
                <p:oleObj name="GraphC" r:id="rId5" imgW="3724275" imgH="5153025" progId="GraphCtrl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548680"/>
                        <a:ext cx="3535787" cy="5080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 18"/>
          <p:cNvSpPr/>
          <p:nvPr/>
        </p:nvSpPr>
        <p:spPr>
          <a:xfrm>
            <a:off x="2627784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2771800" y="44831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</a:t>
            </a:r>
            <a:endParaRPr lang="uk-UA" dirty="0"/>
          </a:p>
        </p:txBody>
      </p:sp>
      <p:sp>
        <p:nvSpPr>
          <p:cNvPr id="21" name="Овал 20"/>
          <p:cNvSpPr/>
          <p:nvPr/>
        </p:nvSpPr>
        <p:spPr>
          <a:xfrm>
            <a:off x="1835696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1893965" y="387164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</a:t>
            </a:r>
          </a:p>
        </p:txBody>
      </p:sp>
      <p:sp>
        <p:nvSpPr>
          <p:cNvPr id="23" name="Овал 22"/>
          <p:cNvSpPr/>
          <p:nvPr/>
        </p:nvSpPr>
        <p:spPr>
          <a:xfrm>
            <a:off x="1475656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1619672" y="313565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170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93" y="836712"/>
            <a:ext cx="6802261" cy="5552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7"/>
            <a:ext cx="9144000" cy="59531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21052673">
            <a:off x="211271" y="430026"/>
            <a:ext cx="3096815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Поміркуйте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385858">
            <a:off x="446070" y="2074830"/>
            <a:ext cx="288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Чи подані твердження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правильні?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Відповідь обгрунтуйте.</a:t>
            </a:r>
            <a:endParaRPr lang="uk-UA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20320722">
                <a:off x="768388" y="2854361"/>
                <a:ext cx="3163821" cy="93593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 algn="ctr">
                  <a:buAutoNum type="arabicPeriod"/>
                </a:pPr>
                <a:r>
                  <a:rPr lang="uk-UA" b="1" dirty="0" smtClean="0"/>
                  <a:t>Графік функції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b="1" dirty="0" smtClean="0"/>
              </a:p>
              <a:p>
                <a:pPr algn="ctr"/>
                <a:r>
                  <a:rPr lang="uk-UA" b="1" dirty="0" smtClean="0"/>
                  <a:t>проходить через точку (4;2)?</a:t>
                </a:r>
              </a:p>
              <a:p>
                <a:pPr algn="ctr"/>
                <a:r>
                  <a:rPr lang="uk-UA" b="1" dirty="0" smtClean="0"/>
                  <a:t> </a:t>
                </a:r>
                <a:endParaRPr lang="uk-UA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0722">
                <a:off x="768388" y="2854361"/>
                <a:ext cx="3163821" cy="935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0320722">
                <a:off x="1123151" y="3768309"/>
                <a:ext cx="3163821" cy="9359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>
                    <a:solidFill>
                      <a:schemeClr val="bg1"/>
                    </a:solidFill>
                  </a:rPr>
                  <a:t>2. Графіки функцій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uk-UA" b="1" dirty="0" smtClean="0">
                    <a:solidFill>
                      <a:schemeClr val="bg1"/>
                    </a:solidFill>
                  </a:rPr>
                  <a:t>і у=-4 не перетинаються?</a:t>
                </a:r>
              </a:p>
              <a:p>
                <a:pPr algn="ctr"/>
                <a:r>
                  <a:rPr lang="uk-UA" b="1" dirty="0" smtClean="0"/>
                  <a:t> </a:t>
                </a:r>
                <a:endParaRPr lang="uk-UA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0722">
                <a:off x="1123151" y="3768309"/>
                <a:ext cx="3163821" cy="935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320722">
                <a:off x="1597361" y="4630313"/>
                <a:ext cx="3163821" cy="92955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/>
                  <a:t>3. Графіки </a:t>
                </a:r>
                <a14:m>
                  <m:oMath xmlns:m="http://schemas.openxmlformats.org/officeDocument/2006/math">
                    <m:r>
                      <a:rPr lang="uk-UA" b="1" i="1"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b="1" dirty="0"/>
              </a:p>
              <a:p>
                <a:pPr algn="ctr"/>
                <a:r>
                  <a:rPr lang="uk-UA" b="1" dirty="0"/>
                  <a:t>і </a:t>
                </a:r>
                <a:r>
                  <a:rPr lang="uk-UA" b="1" dirty="0" smtClean="0"/>
                  <a:t>у=9 перетинаються у двох точках? </a:t>
                </a:r>
                <a:endParaRPr lang="uk-UA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0722">
                <a:off x="1597361" y="4630313"/>
                <a:ext cx="3163821" cy="9295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20320722">
                <a:off x="3792279" y="1274201"/>
                <a:ext cx="3163821" cy="7148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uk-UA" sz="2000" b="1" dirty="0" smtClean="0">
                    <a:solidFill>
                      <a:schemeClr val="bg1"/>
                    </a:solidFill>
                  </a:rPr>
                  <a:t>. Якщо </a:t>
                </a:r>
                <a14:m>
                  <m:oMath xmlns:m="http://schemas.openxmlformats.org/officeDocument/2006/math">
                    <m:r>
                      <a:rPr lang="uk-UA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uk-UA" sz="2000" b="1" dirty="0">
                    <a:solidFill>
                      <a:schemeClr val="bg1"/>
                    </a:solidFill>
                  </a:rPr>
                  <a:t>і </a:t>
                </a:r>
                <a:r>
                  <a:rPr lang="uk-UA" sz="2000" b="1" dirty="0" smtClean="0">
                    <a:solidFill>
                      <a:schemeClr val="bg1"/>
                    </a:solidFill>
                  </a:rPr>
                  <a:t>х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&gt;</a:t>
                </a:r>
                <a:r>
                  <a:rPr lang="uk-UA" sz="2000" b="1" dirty="0" smtClean="0">
                    <a:solidFill>
                      <a:schemeClr val="bg1"/>
                    </a:solidFill>
                  </a:rPr>
                  <a:t>0, то у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&gt;</a:t>
                </a:r>
                <a:r>
                  <a:rPr lang="uk-UA" sz="2000" b="1" dirty="0" smtClean="0">
                    <a:solidFill>
                      <a:schemeClr val="bg1"/>
                    </a:solidFill>
                  </a:rPr>
                  <a:t>х? </a:t>
                </a:r>
                <a:endParaRPr lang="uk-UA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0722">
                <a:off x="3792279" y="1274201"/>
                <a:ext cx="3163821" cy="7148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320722">
                <a:off x="4223021" y="2047778"/>
                <a:ext cx="3163821" cy="7148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/>
                  <a:t>5</a:t>
                </a:r>
                <a:r>
                  <a:rPr lang="uk-UA" sz="2000" b="1" dirty="0" smtClean="0"/>
                  <a:t>. Якщо </a:t>
                </a:r>
                <a14:m>
                  <m:oMath xmlns:m="http://schemas.openxmlformats.org/officeDocument/2006/math">
                    <m:r>
                      <a:rPr lang="uk-UA" sz="2000" b="1" i="1"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k-UA" sz="2000" b="1" dirty="0"/>
              </a:p>
              <a:p>
                <a:pPr algn="ctr"/>
                <a:r>
                  <a:rPr lang="uk-UA" sz="2000" b="1" dirty="0"/>
                  <a:t>і </a:t>
                </a:r>
                <a:r>
                  <a:rPr lang="uk-UA" sz="2000" b="1" dirty="0" smtClean="0"/>
                  <a:t>у=1, то х=1 або х=-1? </a:t>
                </a:r>
                <a:endParaRPr lang="uk-UA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0722">
                <a:off x="4223021" y="2047778"/>
                <a:ext cx="3163821" cy="7148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75679"/>
              </p:ext>
            </p:extLst>
          </p:nvPr>
        </p:nvGraphicFramePr>
        <p:xfrm>
          <a:off x="6424983" y="3356774"/>
          <a:ext cx="2221745" cy="319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GraphC" r:id="rId10" imgW="3724275" imgH="5153025" progId="GraphCtrl.Document">
                  <p:embed/>
                </p:oleObj>
              </mc:Choice>
              <mc:Fallback>
                <p:oleObj name="GraphC" r:id="rId10" imgW="3724275" imgH="5153025" progId="GraphCtrl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983" y="3356774"/>
                        <a:ext cx="2221745" cy="3192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42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 rot="21324816">
            <a:off x="208546" y="361979"/>
            <a:ext cx="4798796" cy="647700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Задача «Маркетинг»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3" y="548680"/>
            <a:ext cx="9422227" cy="7704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3204" y="1200504"/>
            <a:ext cx="462601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Кондитерська компанія реалізує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новий вид шоколадних цукерок.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Щоб покращити збут нової продукції,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компанія замовила на телеканалі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трансляцію рекламного ролика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протягом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чотирьох місяців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(вересень-грудень).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Відомо, що у вересні тривалість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рекламного ролика становила 10 с,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 кожного наступного місяця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збільшувалася.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Відділ маркетингу, дослідивши обсяги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продажу цукерок за цей час, отримав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результати, подані на рис.. Кожна з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чотирьох точок із координатами (</a:t>
            </a:r>
            <a:r>
              <a:rPr lang="en-US" b="1" dirty="0" err="1" smtClean="0">
                <a:solidFill>
                  <a:schemeClr val="bg1"/>
                </a:solidFill>
              </a:rPr>
              <a:t>t;n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відповідає одному місяцю;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 </a:t>
            </a:r>
            <a:r>
              <a:rPr lang="uk-UA" b="1" dirty="0" smtClean="0">
                <a:solidFill>
                  <a:schemeClr val="bg1"/>
                </a:solidFill>
              </a:rPr>
              <a:t>– тривалість ролика щодня (у с);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r>
              <a:rPr lang="uk-UA" b="1" dirty="0" smtClean="0">
                <a:solidFill>
                  <a:schemeClr val="bg1"/>
                </a:solidFill>
              </a:rPr>
              <a:t> – кількість цукерок (у тис. шт.)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 проданих протягом місяця.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4635" y="1268760"/>
            <a:ext cx="4722638" cy="5355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Користуючись рисунком, дайте відповіді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запитання:</a:t>
            </a:r>
          </a:p>
          <a:p>
            <a:pPr marL="342900" indent="-342900" algn="ctr">
              <a:buAutoNum type="arabicPeriod"/>
            </a:pPr>
            <a:r>
              <a:rPr lang="uk-UA" b="1" dirty="0" smtClean="0">
                <a:solidFill>
                  <a:schemeClr val="tx1"/>
                </a:solidFill>
              </a:rPr>
              <a:t>Скільки шоколадних цукерок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було продано у вересні?</a:t>
            </a: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2. Скільки секунд тривав щоденний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рекламний ролик у жовтні?</a:t>
            </a: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3. Якою формулою можна задати залежність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змінної </a:t>
            </a:r>
            <a:r>
              <a:rPr lang="en-US" b="1" dirty="0" smtClean="0">
                <a:solidFill>
                  <a:schemeClr val="tx1"/>
                </a:solidFill>
              </a:rPr>
              <a:t>n</a:t>
            </a:r>
            <a:r>
              <a:rPr lang="uk-UA" b="1" dirty="0" smtClean="0">
                <a:solidFill>
                  <a:schemeClr val="tx1"/>
                </a:solidFill>
              </a:rPr>
              <a:t> від змінної 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uk-UA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4. Припустимо, що існуюча залежність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від </a:t>
            </a:r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uk-UA" b="1" dirty="0" smtClean="0">
                <a:solidFill>
                  <a:schemeClr val="tx1"/>
                </a:solidFill>
              </a:rPr>
              <a:t> зберігатиметься і в подальшому.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Скільки тисяч цукерок буде продано в січні,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якщо протягом цього місяця щоденний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рекламний ролик триватиме 50 с?</a:t>
            </a: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7008802" y="1810379"/>
            <a:ext cx="123925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лево 15"/>
          <p:cNvSpPr/>
          <p:nvPr/>
        </p:nvSpPr>
        <p:spPr>
          <a:xfrm>
            <a:off x="7217981" y="2526707"/>
            <a:ext cx="123925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лево 16"/>
          <p:cNvSpPr/>
          <p:nvPr/>
        </p:nvSpPr>
        <p:spPr>
          <a:xfrm>
            <a:off x="7419336" y="3570823"/>
            <a:ext cx="123925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лево 17"/>
          <p:cNvSpPr/>
          <p:nvPr/>
        </p:nvSpPr>
        <p:spPr>
          <a:xfrm>
            <a:off x="7378178" y="4546683"/>
            <a:ext cx="1239250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4088" t="26354" r="58855" b="32303"/>
          <a:stretch/>
        </p:blipFill>
        <p:spPr>
          <a:xfrm>
            <a:off x="374840" y="1632623"/>
            <a:ext cx="2413197" cy="34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 rot="1081978">
            <a:off x="4287547" y="752888"/>
            <a:ext cx="4939518" cy="474734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Домашнє завдання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28900"/>
            <a:ext cx="6096000" cy="3743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1698" t="40158" r="22329" b="16531"/>
          <a:stretch/>
        </p:blipFill>
        <p:spPr>
          <a:xfrm rot="21288336">
            <a:off x="356706" y="1178360"/>
            <a:ext cx="468052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43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025"/>
            <a:ext cx="72374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05427" y="2919150"/>
            <a:ext cx="2376264" cy="698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5186" y="1988840"/>
            <a:ext cx="2571768" cy="857256"/>
          </a:xfrm>
          <a:prstGeom prst="rect">
            <a:avLst/>
          </a:prstGeom>
          <a:solidFill>
            <a:srgbClr val="0000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Область визначення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5427" y="1196752"/>
            <a:ext cx="2376264" cy="698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Аргумент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731984"/>
            <a:ext cx="3096344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Графік функції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747118"/>
            <a:ext cx="3429024" cy="857256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Способи задання функції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6" name="Группа 8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7187" name="TextBox 4"/>
          <p:cNvSpPr txBox="1">
            <a:spLocks noChangeArrowheads="1"/>
          </p:cNvSpPr>
          <p:nvPr/>
        </p:nvSpPr>
        <p:spPr bwMode="auto">
          <a:xfrm>
            <a:off x="684213" y="193675"/>
            <a:ext cx="6264275" cy="9239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5400">
                <a:solidFill>
                  <a:srgbClr val="0000CC"/>
                </a:solidFill>
              </a:rPr>
              <a:t>Поясніть терміни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"/>
            <a:ext cx="4624958" cy="635317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141669" y="681717"/>
            <a:ext cx="3775761" cy="1728192"/>
            <a:chOff x="2141669" y="681717"/>
            <a:chExt cx="3775761" cy="1728192"/>
          </a:xfrm>
        </p:grpSpPr>
        <p:sp>
          <p:nvSpPr>
            <p:cNvPr id="3" name="Стрелка вверх 2"/>
            <p:cNvSpPr/>
            <p:nvPr/>
          </p:nvSpPr>
          <p:spPr>
            <a:xfrm rot="6326851">
              <a:off x="3165454" y="-342068"/>
              <a:ext cx="1728192" cy="3775761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 rot="974412">
              <a:off x="2546452" y="1183968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ru-RU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altLang="ru-RU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цьому</a:t>
              </a:r>
              <a:r>
                <a:rPr lang="ru-RU" altLang="ru-RU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уроці</a:t>
              </a:r>
              <a:r>
                <a:rPr lang="ru-RU" altLang="ru-RU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52778" y="1910169"/>
            <a:ext cx="3775761" cy="1728192"/>
            <a:chOff x="1571727" y="2312492"/>
            <a:chExt cx="3775761" cy="1728192"/>
          </a:xfrm>
        </p:grpSpPr>
        <p:sp>
          <p:nvSpPr>
            <p:cNvPr id="10" name="Стрелка вверх 9"/>
            <p:cNvSpPr/>
            <p:nvPr/>
          </p:nvSpPr>
          <p:spPr>
            <a:xfrm rot="5765785">
              <a:off x="2595512" y="1288707"/>
              <a:ext cx="1728192" cy="3775761"/>
            </a:xfrm>
            <a:prstGeom prst="up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TextBox 10"/>
            <p:cNvSpPr txBox="1"/>
            <p:nvPr/>
          </p:nvSpPr>
          <p:spPr>
            <a:xfrm rot="327796">
              <a:off x="2199468" y="2945755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мене </a:t>
              </a:r>
              <a:r>
                <a:rPr lang="ru-RU" alt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було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 rot="21055072">
            <a:off x="1713069" y="3151557"/>
            <a:ext cx="3775761" cy="1728192"/>
            <a:chOff x="2141669" y="681717"/>
            <a:chExt cx="3775761" cy="1728192"/>
          </a:xfrm>
        </p:grpSpPr>
        <p:sp>
          <p:nvSpPr>
            <p:cNvPr id="15" name="Стрелка вверх 14"/>
            <p:cNvSpPr/>
            <p:nvPr/>
          </p:nvSpPr>
          <p:spPr>
            <a:xfrm rot="6326851">
              <a:off x="3165454" y="-342068"/>
              <a:ext cx="1728192" cy="3775761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" name="TextBox 15"/>
            <p:cNvSpPr txBox="1"/>
            <p:nvPr/>
          </p:nvSpPr>
          <p:spPr>
            <a:xfrm rot="974412">
              <a:off x="2546452" y="1183968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ru-RU" altLang="ru-RU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 </a:t>
              </a:r>
              <a:r>
                <a:rPr lang="ru-RU" altLang="ru-RU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навчився</a:t>
              </a:r>
              <a:r>
                <a:rPr lang="ru-RU" altLang="ru-RU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 rot="21274673">
            <a:off x="1979712" y="4261480"/>
            <a:ext cx="3775761" cy="1728192"/>
            <a:chOff x="1571727" y="2312492"/>
            <a:chExt cx="3775761" cy="1728192"/>
          </a:xfrm>
        </p:grpSpPr>
        <p:sp>
          <p:nvSpPr>
            <p:cNvPr id="18" name="Стрелка вверх 17"/>
            <p:cNvSpPr/>
            <p:nvPr/>
          </p:nvSpPr>
          <p:spPr>
            <a:xfrm rot="5765785">
              <a:off x="2595512" y="1288707"/>
              <a:ext cx="1728192" cy="3775761"/>
            </a:xfrm>
            <a:prstGeom prst="up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9" name="TextBox 18"/>
            <p:cNvSpPr txBox="1"/>
            <p:nvPr/>
          </p:nvSpPr>
          <p:spPr>
            <a:xfrm rot="327796">
              <a:off x="2199468" y="2945755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 </a:t>
              </a:r>
              <a:r>
                <a:rPr lang="ru-RU" alt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дізнався</a:t>
              </a:r>
              <a:r>
                <a:rPr lang="ru-RU" alt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82898"/>
            <a:ext cx="6722722" cy="475104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 rot="20638871">
            <a:off x="395536" y="1127002"/>
            <a:ext cx="4291446" cy="474734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 зустрічі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1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latin typeface="Times New Roman" panose="02020603050405020304" pitchFamily="18" charset="0"/>
              </a:rPr>
              <a:t>  </a:t>
            </a:r>
            <a:r>
              <a:rPr lang="ru-RU" altLang="ru-RU" sz="900">
                <a:latin typeface="Arial" panose="020B0604020202020204" pitchFamily="34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19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r="8907"/>
          <a:stretch>
            <a:fillRect/>
          </a:stretch>
        </p:blipFill>
        <p:spPr bwMode="auto">
          <a:xfrm>
            <a:off x="-36513" y="1724025"/>
            <a:ext cx="590391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Группа 16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8313" y="254000"/>
            <a:ext cx="2098675" cy="112712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6600" b="1" dirty="0">
                <a:solidFill>
                  <a:srgbClr val="FF0000"/>
                </a:solidFill>
              </a:rPr>
              <a:t>Усно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735388" y="111125"/>
            <a:ext cx="5200650" cy="3679825"/>
            <a:chOff x="3735768" y="110905"/>
            <a:chExt cx="5199840" cy="3680786"/>
          </a:xfrm>
        </p:grpSpPr>
        <p:pic>
          <p:nvPicPr>
            <p:cNvPr id="8204" name="Рисунок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5342">
              <a:off x="3735768" y="110905"/>
              <a:ext cx="5199840" cy="36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55976" y="1203756"/>
              <a:ext cx="3465244" cy="1815690"/>
            </a:xfrm>
            <a:prstGeom prst="rect">
              <a:avLst/>
            </a:prstGeom>
            <a:blipFill rotWithShape="0">
              <a:blip r:embed="rId4"/>
              <a:stretch>
                <a:fillRect l="-1404" t="-1333" r="-877"/>
              </a:stretch>
            </a:blipFill>
          </p:spPr>
          <p:txBody>
            <a:bodyPr/>
            <a:lstStyle/>
            <a:p>
              <a:r>
                <a:rPr lang="uk-UA">
                  <a:noFill/>
                </a:rPr>
                <a:t> </a:t>
              </a:r>
            </a:p>
          </p:txBody>
        </p:sp>
      </p:grp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634" y="1176986"/>
            <a:ext cx="3994107" cy="2178930"/>
          </a:xfrm>
          <a:prstGeom prst="rect">
            <a:avLst/>
          </a:prstGeom>
          <a:blipFill rotWithShape="0">
            <a:blip r:embed="rId5"/>
            <a:stretch>
              <a:fillRect l="-1522" r="-761"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634" y="1176986"/>
            <a:ext cx="4058996" cy="2439001"/>
          </a:xfrm>
          <a:prstGeom prst="rect">
            <a:avLst/>
          </a:prstGeom>
          <a:blipFill rotWithShape="0">
            <a:blip r:embed="rId6"/>
            <a:stretch>
              <a:fillRect l="-1497" b="-746"/>
            </a:stretch>
          </a:blipFill>
        </p:spPr>
        <p:txBody>
          <a:bodyPr/>
          <a:lstStyle/>
          <a:p>
            <a:r>
              <a:rPr lang="uk-UA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7525" y="1089025"/>
            <a:ext cx="4070350" cy="258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uk-UA" dirty="0"/>
          </a:p>
          <a:p>
            <a:pPr>
              <a:defRPr/>
            </a:pPr>
            <a:r>
              <a:rPr lang="uk-UA" sz="2400" b="1" dirty="0"/>
              <a:t>4. у=2х+1.</a:t>
            </a:r>
          </a:p>
          <a:p>
            <a:pPr>
              <a:defRPr/>
            </a:pPr>
            <a:r>
              <a:rPr lang="uk-UA" sz="2400" b="1" dirty="0"/>
              <a:t>Чи проходить графік через          точки:</a:t>
            </a:r>
          </a:p>
          <a:p>
            <a:pPr>
              <a:defRPr/>
            </a:pPr>
            <a:r>
              <a:rPr lang="uk-UA" sz="2400" b="1" dirty="0"/>
              <a:t>А(1;3);</a:t>
            </a:r>
          </a:p>
          <a:p>
            <a:pPr>
              <a:defRPr/>
            </a:pPr>
            <a:r>
              <a:rPr lang="uk-UA" sz="2400" b="1" dirty="0"/>
              <a:t>В(-1;0);</a:t>
            </a:r>
          </a:p>
          <a:p>
            <a:pPr>
              <a:defRPr/>
            </a:pPr>
            <a:r>
              <a:rPr lang="uk-UA" sz="2400" b="1" dirty="0"/>
              <a:t>С(0;1).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30225" y="3375025"/>
            <a:ext cx="2303463" cy="2266950"/>
          </a:xfrm>
          <a:prstGeom prst="rect">
            <a:avLst/>
          </a:prstGeom>
          <a:solidFill>
            <a:srgbClr val="99FFCC"/>
          </a:soli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4500563" y="2708275"/>
          <a:ext cx="28082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Формула" r:id="rId3" imgW="444307" imgH="203112" progId="Equation.3">
                  <p:embed/>
                </p:oleObj>
              </mc:Choice>
              <mc:Fallback>
                <p:oleObj name="Формула" r:id="rId3" imgW="444307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08275"/>
                        <a:ext cx="2808287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Содержимое 21"/>
          <p:cNvSpPr>
            <a:spLocks noGrp="1"/>
          </p:cNvSpPr>
          <p:nvPr>
            <p:ph sz="half" idx="1"/>
          </p:nvPr>
        </p:nvSpPr>
        <p:spPr bwMode="auto">
          <a:xfrm>
            <a:off x="4486275" y="5948363"/>
            <a:ext cx="4038600" cy="476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квадратична функція</a:t>
            </a: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530225" y="4292600"/>
            <a:ext cx="1439863" cy="1330325"/>
          </a:xfrm>
          <a:prstGeom prst="rect">
            <a:avLst/>
          </a:prstGeom>
          <a:solidFill>
            <a:srgbClr val="99FF99"/>
          </a:soli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14" name="Rectangle 34" descr="Крупная сетка"/>
          <p:cNvSpPr>
            <a:spLocks noChangeArrowheads="1"/>
          </p:cNvSpPr>
          <p:nvPr/>
        </p:nvSpPr>
        <p:spPr bwMode="auto">
          <a:xfrm>
            <a:off x="2987675" y="4005263"/>
            <a:ext cx="2089150" cy="863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Залежна</a:t>
            </a: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змінна</a:t>
            </a:r>
          </a:p>
        </p:txBody>
      </p:sp>
      <p:sp>
        <p:nvSpPr>
          <p:cNvPr id="71716" name="Rectangle 36" descr="Крупная сетка"/>
          <p:cNvSpPr>
            <a:spLocks noChangeArrowheads="1"/>
          </p:cNvSpPr>
          <p:nvPr/>
        </p:nvSpPr>
        <p:spPr bwMode="auto">
          <a:xfrm>
            <a:off x="6732588" y="3933825"/>
            <a:ext cx="2089150" cy="863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006600"/>
                </a:solidFill>
                <a:latin typeface="Times New Roman" panose="02020603050405020304" pitchFamily="18" charset="0"/>
              </a:rPr>
              <a:t>Незалежна</a:t>
            </a: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006600"/>
                </a:solidFill>
                <a:latin typeface="Times New Roman" panose="02020603050405020304" pitchFamily="18" charset="0"/>
              </a:rPr>
              <a:t>змінна</a:t>
            </a:r>
          </a:p>
        </p:txBody>
      </p:sp>
      <p:sp>
        <p:nvSpPr>
          <p:cNvPr id="71717" name="Freeform 37"/>
          <p:cNvSpPr>
            <a:spLocks/>
          </p:cNvSpPr>
          <p:nvPr/>
        </p:nvSpPr>
        <p:spPr bwMode="auto">
          <a:xfrm flipH="1">
            <a:off x="4284663" y="3644900"/>
            <a:ext cx="287337" cy="504825"/>
          </a:xfrm>
          <a:custGeom>
            <a:avLst/>
            <a:gdLst>
              <a:gd name="T0" fmla="*/ 0 w 501"/>
              <a:gd name="T1" fmla="*/ 0 h 225"/>
              <a:gd name="T2" fmla="*/ 2147483646 w 501"/>
              <a:gd name="T3" fmla="*/ 2147483646 h 225"/>
              <a:gd name="T4" fmla="*/ 0 60000 65536"/>
              <a:gd name="T5" fmla="*/ 0 60000 65536"/>
              <a:gd name="T6" fmla="*/ 0 w 501"/>
              <a:gd name="T7" fmla="*/ 0 h 225"/>
              <a:gd name="T8" fmla="*/ 501 w 501"/>
              <a:gd name="T9" fmla="*/ 225 h 2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" h="225">
                <a:moveTo>
                  <a:pt x="0" y="0"/>
                </a:moveTo>
                <a:lnTo>
                  <a:pt x="501" y="22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19" name="Oval 39"/>
          <p:cNvSpPr>
            <a:spLocks noChangeArrowheads="1"/>
          </p:cNvSpPr>
          <p:nvPr/>
        </p:nvSpPr>
        <p:spPr bwMode="auto">
          <a:xfrm>
            <a:off x="4427538" y="2924175"/>
            <a:ext cx="865187" cy="8429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20" name="Oval 40"/>
          <p:cNvSpPr>
            <a:spLocks noChangeArrowheads="1"/>
          </p:cNvSpPr>
          <p:nvPr/>
        </p:nvSpPr>
        <p:spPr bwMode="auto">
          <a:xfrm>
            <a:off x="4643438" y="5084763"/>
            <a:ext cx="792162" cy="8651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21" name="Oval 41"/>
          <p:cNvSpPr>
            <a:spLocks noChangeArrowheads="1"/>
          </p:cNvSpPr>
          <p:nvPr/>
        </p:nvSpPr>
        <p:spPr bwMode="auto">
          <a:xfrm>
            <a:off x="6156325" y="3068638"/>
            <a:ext cx="698500" cy="72072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22" name="Oval 42"/>
          <p:cNvSpPr>
            <a:spLocks noChangeArrowheads="1"/>
          </p:cNvSpPr>
          <p:nvPr/>
        </p:nvSpPr>
        <p:spPr bwMode="auto">
          <a:xfrm>
            <a:off x="6227763" y="5084763"/>
            <a:ext cx="865187" cy="863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23" name="Freeform 43"/>
          <p:cNvSpPr>
            <a:spLocks/>
          </p:cNvSpPr>
          <p:nvPr/>
        </p:nvSpPr>
        <p:spPr bwMode="auto">
          <a:xfrm>
            <a:off x="6804025" y="3573463"/>
            <a:ext cx="576263" cy="431800"/>
          </a:xfrm>
          <a:custGeom>
            <a:avLst/>
            <a:gdLst>
              <a:gd name="T0" fmla="*/ 0 w 1269"/>
              <a:gd name="T1" fmla="*/ 0 h 359"/>
              <a:gd name="T2" fmla="*/ 2147483646 w 1269"/>
              <a:gd name="T3" fmla="*/ 2147483646 h 359"/>
              <a:gd name="T4" fmla="*/ 0 60000 65536"/>
              <a:gd name="T5" fmla="*/ 0 60000 65536"/>
              <a:gd name="T6" fmla="*/ 0 w 1269"/>
              <a:gd name="T7" fmla="*/ 0 h 359"/>
              <a:gd name="T8" fmla="*/ 1269 w 1269"/>
              <a:gd name="T9" fmla="*/ 359 h 3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69" h="359">
                <a:moveTo>
                  <a:pt x="0" y="0"/>
                </a:moveTo>
                <a:lnTo>
                  <a:pt x="1269" y="359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24" name="Freeform 44"/>
          <p:cNvSpPr>
            <a:spLocks/>
          </p:cNvSpPr>
          <p:nvPr/>
        </p:nvSpPr>
        <p:spPr bwMode="auto">
          <a:xfrm rot="-425273" flipH="1" flipV="1">
            <a:off x="6518275" y="3794125"/>
            <a:ext cx="149225" cy="1214438"/>
          </a:xfrm>
          <a:custGeom>
            <a:avLst/>
            <a:gdLst>
              <a:gd name="T0" fmla="*/ 0 w 1195"/>
              <a:gd name="T1" fmla="*/ 2147483646 h 482"/>
              <a:gd name="T2" fmla="*/ 2147483646 w 1195"/>
              <a:gd name="T3" fmla="*/ 0 h 482"/>
              <a:gd name="T4" fmla="*/ 0 60000 65536"/>
              <a:gd name="T5" fmla="*/ 0 60000 65536"/>
              <a:gd name="T6" fmla="*/ 0 w 1195"/>
              <a:gd name="T7" fmla="*/ 0 h 482"/>
              <a:gd name="T8" fmla="*/ 1195 w 1195"/>
              <a:gd name="T9" fmla="*/ 482 h 4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5" h="482">
                <a:moveTo>
                  <a:pt x="0" y="482"/>
                </a:moveTo>
                <a:lnTo>
                  <a:pt x="1195" y="0"/>
                </a:ln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1293813" y="5659438"/>
          <a:ext cx="325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659438"/>
                        <a:ext cx="3254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107950" y="4508500"/>
          <a:ext cx="3254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Формула" r:id="rId7" imgW="126835" imgH="139518" progId="Equation.3">
                  <p:embed/>
                </p:oleObj>
              </mc:Choice>
              <mc:Fallback>
                <p:oleObj name="Формула" r:id="rId7" imgW="126835" imgH="1395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508500"/>
                        <a:ext cx="3254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Прямоугольник 26"/>
          <p:cNvSpPr>
            <a:spLocks noChangeArrowheads="1"/>
          </p:cNvSpPr>
          <p:nvPr/>
        </p:nvSpPr>
        <p:spPr bwMode="auto">
          <a:xfrm>
            <a:off x="4787900" y="4868863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7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7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ru-RU" sz="7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7200" b="1" i="1" baseline="30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7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0" name="Прямоугольник 27"/>
          <p:cNvSpPr>
            <a:spLocks noChangeArrowheads="1"/>
          </p:cNvSpPr>
          <p:nvPr/>
        </p:nvSpPr>
        <p:spPr bwMode="auto">
          <a:xfrm>
            <a:off x="4859338" y="4868863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altLang="ru-RU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1" name="Прямоугольник 28"/>
          <p:cNvSpPr>
            <a:spLocks noChangeArrowheads="1"/>
          </p:cNvSpPr>
          <p:nvPr/>
        </p:nvSpPr>
        <p:spPr bwMode="auto">
          <a:xfrm>
            <a:off x="6372225" y="494188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003800" y="3716338"/>
            <a:ext cx="0" cy="12969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49275" y="5068888"/>
            <a:ext cx="647700" cy="576262"/>
          </a:xfrm>
          <a:prstGeom prst="rect">
            <a:avLst/>
          </a:prstGeom>
          <a:solidFill>
            <a:srgbClr val="CCFFFF"/>
          </a:soli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363274">
            <a:off x="3000375" y="823913"/>
            <a:ext cx="5540375" cy="107632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Залежність площі квадрата </a:t>
            </a:r>
          </a:p>
          <a:p>
            <a:pPr algn="ctr">
              <a:defRPr/>
            </a:pP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від довжини його сторони</a:t>
            </a:r>
            <a:endParaRPr lang="uk-UA" sz="3200" dirty="0">
              <a:solidFill>
                <a:srgbClr val="002060"/>
              </a:solidFill>
            </a:endParaRPr>
          </a:p>
        </p:txBody>
      </p:sp>
      <p:grpSp>
        <p:nvGrpSpPr>
          <p:cNvPr id="9239" name="Группа 24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4" name="Равнобедренный треугольник 3"/>
          <p:cNvSpPr/>
          <p:nvPr/>
        </p:nvSpPr>
        <p:spPr>
          <a:xfrm rot="14635626">
            <a:off x="1868487" y="2058988"/>
            <a:ext cx="1871663" cy="93503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1692" grpId="0" animBg="1"/>
      <p:bldP spid="71714" grpId="0" animBg="1"/>
      <p:bldP spid="71716" grpId="0" animBg="1"/>
      <p:bldP spid="71717" grpId="0" animBg="1"/>
      <p:bldP spid="71719" grpId="0" animBg="1"/>
      <p:bldP spid="71719" grpId="1" animBg="1"/>
      <p:bldP spid="71720" grpId="0" animBg="1"/>
      <p:bldP spid="71720" grpId="1" animBg="1"/>
      <p:bldP spid="71721" grpId="0" animBg="1"/>
      <p:bldP spid="71721" grpId="1" animBg="1"/>
      <p:bldP spid="71722" grpId="0" animBg="1"/>
      <p:bldP spid="71722" grpId="1" animBg="1"/>
      <p:bldP spid="71723" grpId="0" animBg="1"/>
      <p:bldP spid="71724" grpId="0" animBg="1"/>
      <p:bldP spid="3089" grpId="0"/>
      <p:bldP spid="3090" grpId="0"/>
      <p:bldP spid="3090" grpId="1"/>
      <p:bldP spid="3091" grpId="0"/>
      <p:bldP spid="3091" grpId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8763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5292725" y="1773238"/>
            <a:ext cx="24479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42988" y="551656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00CC"/>
                </a:solidFill>
                <a:latin typeface="Arial" charset="0"/>
                <a:cs typeface="Arial" charset="0"/>
              </a:rPr>
              <a:t>                 </a:t>
            </a:r>
            <a:endParaRPr lang="ru-RU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0246" name="Группа 7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10247" name="Группа 4"/>
          <p:cNvGrpSpPr>
            <a:grpSpLocks/>
          </p:cNvGrpSpPr>
          <p:nvPr/>
        </p:nvGrpSpPr>
        <p:grpSpPr bwMode="auto">
          <a:xfrm>
            <a:off x="1476375" y="1125538"/>
            <a:ext cx="6048375" cy="3944937"/>
            <a:chOff x="1475656" y="1124744"/>
            <a:chExt cx="6048672" cy="3945780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475656" y="1124744"/>
              <a:ext cx="6048672" cy="394578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b"/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Функція у=х  є окремим випадком квадратичної функції</a:t>
              </a:r>
              <a:endPara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" name="TextBox 3"/>
            <p:cNvSpPr txBox="1">
              <a:spLocks noChangeArrowheads="1"/>
            </p:cNvSpPr>
            <p:nvPr/>
          </p:nvSpPr>
          <p:spPr bwMode="auto">
            <a:xfrm>
              <a:off x="5796136" y="189157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3200" b="1"/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98613"/>
            <a:ext cx="733425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Группа 8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697663" cy="1838325"/>
          </a:xfrm>
          <a:ln w="57150">
            <a:solidFill>
              <a:srgbClr val="5DD379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Математичні</a:t>
            </a:r>
            <a:r>
              <a:rPr lang="ru-RU" sz="66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66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дослідження</a:t>
            </a:r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8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6667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312025" cy="1008062"/>
          </a:xfrm>
          <a:ln w="57150">
            <a:solidFill>
              <a:srgbClr val="5DD379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Побудуємо графік функції у=х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7072313" y="2508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altLang="uk-UA" sz="24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388" y="115888"/>
            <a:ext cx="8424862" cy="1101725"/>
          </a:xfrm>
          <a:prstGeom prst="rect">
            <a:avLst/>
          </a:prstGeom>
          <a:solidFill>
            <a:schemeClr val="bg1"/>
          </a:solidFill>
          <a:ln w="57150">
            <a:solidFill>
              <a:srgbClr val="5DD379"/>
            </a:solidFill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Складемо таблицю значень цієї функції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oup 66"/>
          <p:cNvGraphicFramePr>
            <a:graphicFrameLocks noGrp="1"/>
          </p:cNvGraphicFramePr>
          <p:nvPr>
            <p:ph sz="half" idx="1"/>
          </p:nvPr>
        </p:nvGraphicFramePr>
        <p:xfrm>
          <a:off x="179388" y="1484313"/>
          <a:ext cx="8064500" cy="1524000"/>
        </p:xfrm>
        <a:graphic>
          <a:graphicData uri="http://schemas.openxmlformats.org/drawingml/2006/table">
            <a:tbl>
              <a:tblPr/>
              <a:tblGrid>
                <a:gridCol w="1007322"/>
                <a:gridCol w="864793"/>
                <a:gridCol w="1152072"/>
                <a:gridCol w="792049"/>
                <a:gridCol w="1224076"/>
                <a:gridCol w="936058"/>
                <a:gridCol w="1192075"/>
                <a:gridCol w="896055"/>
              </a:tblGrid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- 3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- 2 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- 1,5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- 1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5508625" y="2994025"/>
            <a:ext cx="3616325" cy="3689350"/>
            <a:chOff x="4140200" y="188913"/>
            <a:chExt cx="4718050" cy="64928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0200" y="188913"/>
              <a:ext cx="4718050" cy="6492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379" name="Rectangle 184" descr="Крупная сетка"/>
            <p:cNvSpPr>
              <a:spLocks noChangeArrowheads="1"/>
            </p:cNvSpPr>
            <p:nvPr/>
          </p:nvSpPr>
          <p:spPr bwMode="auto">
            <a:xfrm rot="-4552583">
              <a:off x="6662738" y="3467100"/>
              <a:ext cx="2641599" cy="4318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800" b="1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парабола</a:t>
              </a:r>
            </a:p>
          </p:txBody>
        </p:sp>
      </p:grpSp>
      <p:sp>
        <p:nvSpPr>
          <p:cNvPr id="18" name="Полилиния 17"/>
          <p:cNvSpPr/>
          <p:nvPr/>
        </p:nvSpPr>
        <p:spPr>
          <a:xfrm>
            <a:off x="5959475" y="3082925"/>
            <a:ext cx="2705100" cy="3190875"/>
          </a:xfrm>
          <a:custGeom>
            <a:avLst/>
            <a:gdLst>
              <a:gd name="connsiteX0" fmla="*/ 11430 w 2766060"/>
              <a:gd name="connsiteY0" fmla="*/ 34290 h 3714750"/>
              <a:gd name="connsiteX1" fmla="*/ 80010 w 2766060"/>
              <a:gd name="connsiteY1" fmla="*/ 468630 h 3714750"/>
              <a:gd name="connsiteX2" fmla="*/ 491490 w 2766060"/>
              <a:gd name="connsiteY2" fmla="*/ 2263140 h 3714750"/>
              <a:gd name="connsiteX3" fmla="*/ 925830 w 2766060"/>
              <a:gd name="connsiteY3" fmla="*/ 3360420 h 3714750"/>
              <a:gd name="connsiteX4" fmla="*/ 1371600 w 2766060"/>
              <a:gd name="connsiteY4" fmla="*/ 3714750 h 3714750"/>
              <a:gd name="connsiteX5" fmla="*/ 1783080 w 2766060"/>
              <a:gd name="connsiteY5" fmla="*/ 3360420 h 3714750"/>
              <a:gd name="connsiteX6" fmla="*/ 2194560 w 2766060"/>
              <a:gd name="connsiteY6" fmla="*/ 2274570 h 3714750"/>
              <a:gd name="connsiteX7" fmla="*/ 2663190 w 2766060"/>
              <a:gd name="connsiteY7" fmla="*/ 502920 h 3714750"/>
              <a:gd name="connsiteX8" fmla="*/ 2766060 w 2766060"/>
              <a:gd name="connsiteY8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060" h="3714750">
                <a:moveTo>
                  <a:pt x="11430" y="34290"/>
                </a:moveTo>
                <a:cubicBezTo>
                  <a:pt x="5715" y="65722"/>
                  <a:pt x="0" y="97155"/>
                  <a:pt x="80010" y="468630"/>
                </a:cubicBezTo>
                <a:cubicBezTo>
                  <a:pt x="160020" y="840105"/>
                  <a:pt x="350520" y="1781175"/>
                  <a:pt x="491490" y="2263140"/>
                </a:cubicBezTo>
                <a:cubicBezTo>
                  <a:pt x="632460" y="2745105"/>
                  <a:pt x="779145" y="3118485"/>
                  <a:pt x="925830" y="3360420"/>
                </a:cubicBezTo>
                <a:cubicBezTo>
                  <a:pt x="1072515" y="3602355"/>
                  <a:pt x="1228725" y="3714750"/>
                  <a:pt x="1371600" y="3714750"/>
                </a:cubicBezTo>
                <a:cubicBezTo>
                  <a:pt x="1514475" y="3714750"/>
                  <a:pt x="1645920" y="3600450"/>
                  <a:pt x="1783080" y="3360420"/>
                </a:cubicBezTo>
                <a:cubicBezTo>
                  <a:pt x="1920240" y="3120390"/>
                  <a:pt x="2047875" y="2750820"/>
                  <a:pt x="2194560" y="2274570"/>
                </a:cubicBezTo>
                <a:cubicBezTo>
                  <a:pt x="2341245" y="1798320"/>
                  <a:pt x="2567940" y="882015"/>
                  <a:pt x="2663190" y="502920"/>
                </a:cubicBezTo>
                <a:cubicBezTo>
                  <a:pt x="2758440" y="123825"/>
                  <a:pt x="2766060" y="0"/>
                  <a:pt x="276606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476375" y="1812925"/>
            <a:ext cx="431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0113" y="1812925"/>
            <a:ext cx="9271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6,25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4038" y="2289175"/>
            <a:ext cx="9271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7338" y="2305050"/>
            <a:ext cx="9271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2,25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76850" y="2246313"/>
            <a:ext cx="9286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0938" y="2290763"/>
            <a:ext cx="927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12025" y="2314575"/>
            <a:ext cx="9286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Овал 44"/>
          <p:cNvSpPr/>
          <p:nvPr/>
        </p:nvSpPr>
        <p:spPr>
          <a:xfrm>
            <a:off x="5984875" y="3475038"/>
            <a:ext cx="71438" cy="103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6" name="Овал 45"/>
          <p:cNvSpPr/>
          <p:nvPr/>
        </p:nvSpPr>
        <p:spPr>
          <a:xfrm>
            <a:off x="6194425" y="4284663"/>
            <a:ext cx="73025" cy="103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7" name="Овал 46"/>
          <p:cNvSpPr/>
          <p:nvPr/>
        </p:nvSpPr>
        <p:spPr>
          <a:xfrm>
            <a:off x="6421438" y="5027613"/>
            <a:ext cx="71437" cy="103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6629400" y="5516563"/>
            <a:ext cx="73025" cy="103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6850063" y="5953125"/>
            <a:ext cx="71437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7037388" y="6143625"/>
            <a:ext cx="71437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2" name="Овал 51"/>
          <p:cNvSpPr/>
          <p:nvPr/>
        </p:nvSpPr>
        <p:spPr>
          <a:xfrm>
            <a:off x="7443788" y="6137275"/>
            <a:ext cx="71437" cy="103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240588" y="6232525"/>
            <a:ext cx="71437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4" name="Овал 53"/>
          <p:cNvSpPr/>
          <p:nvPr/>
        </p:nvSpPr>
        <p:spPr>
          <a:xfrm>
            <a:off x="7885113" y="5516563"/>
            <a:ext cx="71437" cy="103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5" name="Овал 54"/>
          <p:cNvSpPr/>
          <p:nvPr/>
        </p:nvSpPr>
        <p:spPr>
          <a:xfrm>
            <a:off x="7667625" y="5949950"/>
            <a:ext cx="73025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graphicFrame>
        <p:nvGraphicFramePr>
          <p:cNvPr id="16" name="Group 66"/>
          <p:cNvGraphicFramePr>
            <a:graphicFrameLocks noGrp="1"/>
          </p:cNvGraphicFramePr>
          <p:nvPr>
            <p:ph sz="half" idx="1"/>
          </p:nvPr>
        </p:nvGraphicFramePr>
        <p:xfrm>
          <a:off x="163513" y="1335088"/>
          <a:ext cx="8077200" cy="1668462"/>
        </p:xfrm>
        <a:graphic>
          <a:graphicData uri="http://schemas.openxmlformats.org/drawingml/2006/table">
            <a:tbl>
              <a:tblPr/>
              <a:tblGrid>
                <a:gridCol w="1106036"/>
                <a:gridCol w="1120392"/>
                <a:gridCol w="869709"/>
                <a:gridCol w="1106903"/>
                <a:gridCol w="1331202"/>
                <a:gridCol w="1277926"/>
                <a:gridCol w="1265032"/>
              </a:tblGrid>
              <a:tr h="834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1,5 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2,5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4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ru-RU" sz="4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396163" y="1752600"/>
            <a:ext cx="431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84850" y="1719263"/>
            <a:ext cx="9271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6,25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62450" y="2203450"/>
            <a:ext cx="927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00413" y="2246313"/>
            <a:ext cx="9271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2,25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46325" y="223361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03338" y="2262188"/>
            <a:ext cx="9271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0,25</a:t>
            </a:r>
          </a:p>
        </p:txBody>
      </p:sp>
      <p:sp>
        <p:nvSpPr>
          <p:cNvPr id="62" name="Овал 61"/>
          <p:cNvSpPr/>
          <p:nvPr/>
        </p:nvSpPr>
        <p:spPr>
          <a:xfrm>
            <a:off x="8054975" y="5027613"/>
            <a:ext cx="71438" cy="103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3" name="Овал 62"/>
          <p:cNvSpPr/>
          <p:nvPr/>
        </p:nvSpPr>
        <p:spPr>
          <a:xfrm>
            <a:off x="8316913" y="4292600"/>
            <a:ext cx="71437" cy="103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4" name="Овал 63"/>
          <p:cNvSpPr/>
          <p:nvPr/>
        </p:nvSpPr>
        <p:spPr>
          <a:xfrm>
            <a:off x="8497888" y="3492500"/>
            <a:ext cx="71437" cy="103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39" grpId="0"/>
      <p:bldP spid="40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8"/>
          <p:cNvGrpSpPr>
            <a:grpSpLocks/>
          </p:cNvGrpSpPr>
          <p:nvPr/>
        </p:nvGrpSpPr>
        <p:grpSpPr bwMode="auto">
          <a:xfrm>
            <a:off x="-19050" y="6362700"/>
            <a:ext cx="9163050" cy="495300"/>
            <a:chOff x="-19356" y="6362652"/>
            <a:chExt cx="9163356" cy="49534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5" y="6381704"/>
              <a:ext cx="9144305" cy="476296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9356" y="6362652"/>
              <a:ext cx="9144305" cy="152415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13315" name="Группа 6"/>
          <p:cNvGrpSpPr>
            <a:grpSpLocks/>
          </p:cNvGrpSpPr>
          <p:nvPr/>
        </p:nvGrpSpPr>
        <p:grpSpPr bwMode="auto">
          <a:xfrm>
            <a:off x="315913" y="346075"/>
            <a:ext cx="5761037" cy="5183188"/>
            <a:chOff x="179512" y="116632"/>
            <a:chExt cx="6264696" cy="5544616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79512" y="116632"/>
              <a:ext cx="6264696" cy="55446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5DD379"/>
              </a:solidFill>
            </a:ln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Графіком функції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у=х 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називається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парабола.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Частини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графіка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що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розташовані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у І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і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ІІ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координатних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чвертях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називають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600" b="1" i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вітками</a:t>
              </a:r>
              <a:r>
                <a:rPr lang="ru-RU" sz="3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3600" b="1" i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параболи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точка О(0;0) – вершина </a:t>
              </a:r>
              <a:r>
                <a:rPr lang="ru-RU" sz="3600" b="1" i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параболи</a:t>
              </a: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.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36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endPara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TextBox 5"/>
            <p:cNvSpPr txBox="1">
              <a:spLocks noChangeArrowheads="1"/>
            </p:cNvSpPr>
            <p:nvPr/>
          </p:nvSpPr>
          <p:spPr bwMode="auto">
            <a:xfrm rot="483234">
              <a:off x="1011203" y="784783"/>
              <a:ext cx="465960" cy="42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uk-UA" altLang="uk-UA" sz="2000" b="1">
                  <a:solidFill>
                    <a:srgbClr val="002060"/>
                  </a:solidFill>
                </a:rPr>
                <a:t>2</a:t>
              </a:r>
            </a:p>
          </p:txBody>
        </p:sp>
      </p:grpSp>
      <p:pic>
        <p:nvPicPr>
          <p:cNvPr id="13316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93850"/>
            <a:ext cx="481647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5068888" y="476250"/>
            <a:ext cx="4032250" cy="4803775"/>
            <a:chOff x="5068367" y="476672"/>
            <a:chExt cx="4032448" cy="4803961"/>
          </a:xfrm>
        </p:grpSpPr>
        <p:grpSp>
          <p:nvGrpSpPr>
            <p:cNvPr id="13318" name="Группа 17"/>
            <p:cNvGrpSpPr>
              <a:grpSpLocks/>
            </p:cNvGrpSpPr>
            <p:nvPr/>
          </p:nvGrpSpPr>
          <p:grpSpPr bwMode="auto">
            <a:xfrm>
              <a:off x="5068367" y="476672"/>
              <a:ext cx="4032448" cy="4803961"/>
              <a:chOff x="3492500" y="333375"/>
              <a:chExt cx="5400675" cy="6191250"/>
            </a:xfrm>
          </p:grpSpPr>
          <p:graphicFrame>
            <p:nvGraphicFramePr>
              <p:cNvPr id="13320" name="Object 3"/>
              <p:cNvGraphicFramePr>
                <a:graphicFrameLocks noChangeAspect="1"/>
              </p:cNvGraphicFramePr>
              <p:nvPr/>
            </p:nvGraphicFramePr>
            <p:xfrm>
              <a:off x="4427538" y="333375"/>
              <a:ext cx="4465637" cy="6176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0" name="GraphC" r:id="rId5" imgW="3724275" imgH="5153025" progId="GraphCtrl.Document">
                      <p:embed/>
                    </p:oleObj>
                  </mc:Choice>
                  <mc:Fallback>
                    <p:oleObj name="GraphC" r:id="rId5" imgW="3724275" imgH="5153025" progId="GraphCtrl.Document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7538" y="333375"/>
                            <a:ext cx="4465637" cy="6176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3492500" y="2637191"/>
                <a:ext cx="1871100" cy="1512008"/>
              </a:xfrm>
              <a:prstGeom prst="straightConnector1">
                <a:avLst/>
              </a:prstGeom>
              <a:ln w="3175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flipV="1">
                <a:off x="3492500" y="2708802"/>
                <a:ext cx="4392833" cy="1440397"/>
              </a:xfrm>
              <a:prstGeom prst="straightConnector1">
                <a:avLst/>
              </a:prstGeom>
              <a:ln w="3175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6660613" y="333375"/>
                <a:ext cx="0" cy="6191250"/>
              </a:xfrm>
              <a:prstGeom prst="line">
                <a:avLst/>
              </a:prstGeom>
              <a:ln w="5715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7451578" y="5229496"/>
                <a:ext cx="1441598" cy="503320"/>
              </a:xfrm>
              <a:prstGeom prst="wedgeRoundRectCallout">
                <a:avLst>
                  <a:gd name="adj1" fmla="val -103937"/>
                  <a:gd name="adj2" fmla="val -204014"/>
                  <a:gd name="adj3" fmla="val 16667"/>
                </a:avLst>
              </a:prstGeom>
              <a:solidFill>
                <a:schemeClr val="bg1">
                  <a:alpha val="0"/>
                </a:schemeClr>
              </a:solidFill>
              <a:ln w="3175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lnSpc>
                    <a:spcPts val="1600"/>
                  </a:lnSpc>
                  <a:defRPr/>
                </a:pPr>
                <a:endParaRPr lang="ru-RU" b="1" i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>
                  <a:lnSpc>
                    <a:spcPts val="1600"/>
                  </a:lnSpc>
                  <a:defRPr/>
                </a:pPr>
                <a:r>
                  <a:rPr lang="ru-RU" b="1" i="1" dirty="0" err="1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Вісь</a:t>
                </a:r>
                <a:r>
                  <a:rPr lang="ru-RU" b="1" i="1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i="1" dirty="0" err="1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симетрії</a:t>
                </a:r>
                <a:endParaRPr lang="ru-RU" b="1" i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319" name="Oval 183"/>
            <p:cNvSpPr>
              <a:spLocks noChangeArrowheads="1"/>
            </p:cNvSpPr>
            <p:nvPr/>
          </p:nvSpPr>
          <p:spPr bwMode="auto">
            <a:xfrm>
              <a:off x="7340128" y="4691571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4934</TotalTime>
  <Words>907</Words>
  <Application>Microsoft Office PowerPoint</Application>
  <PresentationFormat>Экран (4:3)</PresentationFormat>
  <Paragraphs>299</Paragraphs>
  <Slides>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Times New Roman</vt:lpstr>
      <vt:lpstr>Тема Office</vt:lpstr>
      <vt:lpstr>GraphC</vt:lpstr>
      <vt:lpstr>Формула</vt:lpstr>
      <vt:lpstr>    Функція  y = x2,         її графік і властивості</vt:lpstr>
      <vt:lpstr>Мета уроку: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Математичні дослідження</vt:lpstr>
      <vt:lpstr>Побудуємо графік функції у=х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Admin</cp:lastModifiedBy>
  <cp:revision>460</cp:revision>
  <dcterms:created xsi:type="dcterms:W3CDTF">2005-01-02T11:16:49Z</dcterms:created>
  <dcterms:modified xsi:type="dcterms:W3CDTF">2017-12-05T11:30:21Z</dcterms:modified>
</cp:coreProperties>
</file>