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1" r:id="rId3"/>
    <p:sldId id="260" r:id="rId4"/>
    <p:sldId id="258" r:id="rId5"/>
    <p:sldId id="259" r:id="rId6"/>
    <p:sldId id="262" r:id="rId7"/>
    <p:sldId id="257" r:id="rId8"/>
    <p:sldId id="265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99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42DD4BF-E8DD-46C4-91F4-856502D9A498}" type="datetimeFigureOut">
              <a:rPr lang="ru-RU"/>
              <a:pPr>
                <a:defRPr/>
              </a:pPr>
              <a:t>24.07.2017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74ED3BCE-4D73-42F0-8B15-DB023B967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791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C57B844-706F-46FF-A9AA-54907C450DB1}" type="slidenum">
              <a:rPr lang="ru-RU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A9394-03E8-4ADE-850A-AC4F320A35BD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6893B-0559-48EB-9428-BB8CE618C6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D27AA-6E25-44A1-A102-4F5AD3A6B035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B296D-5E4D-4F39-A9B6-B60C39FA2F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D804-38D5-4A8D-81D3-51063804409F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2FDE5-9A01-41B6-81EC-09DB2B4074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58C6C-F4EB-48E2-944E-2811B805ECA5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CEE4-FFE3-41B5-B3DD-E01766250A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B6FE9-841E-4010-9768-74E307C57EA4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FEE2-B7A8-4A57-B389-AD1789125E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6668B-1C30-4886-9792-09E1BAE8452A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D26C6-4EE1-486D-BEFC-EB541CBE23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4D9F-49E3-4135-A9B6-A339EFD71E61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64A36-428F-46CD-AED2-AD0B9CEE85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DF3F5-C50C-48EC-A62C-5FF48C92E4B0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10626-E1D3-498D-B217-CD8C3C651A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EEA10-63C3-42CC-91D7-FAF9C243AFF3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AC863-7477-4365-BF24-2F9762B444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840A0-F6DD-4670-9F12-3E4E57123D83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BFB1C-ADB0-4AE9-9D47-762DAA725B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6C7D9-05AE-4610-8F4F-53129935EBB7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903FF-D64E-4CCE-9DF0-75D49B48D2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BE07829-7664-4E42-AC55-7FA0A762891C}" type="datetimeFigureOut">
              <a:rPr lang="ru-RU"/>
              <a:pPr>
                <a:defRPr/>
              </a:pPr>
              <a:t>24.07.2017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1F6C714-3BCD-4261-BD3C-2E3238BBB8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 descr="Соловей.jpg"/>
          <p:cNvPicPr>
            <a:picLocks noChangeAspect="1"/>
          </p:cNvPicPr>
          <p:nvPr/>
        </p:nvPicPr>
        <p:blipFill>
          <a:blip r:embed="rId2"/>
          <a:srcRect l="6779" t="4355" r="6445" b="1881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4929198"/>
            <a:ext cx="7358082" cy="1752600"/>
          </a:xfrm>
          <a:extLst/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769" y="0"/>
            <a:ext cx="9144000" cy="1470025"/>
          </a:xfrm>
          <a:extLst/>
        </p:spPr>
        <p:txBody>
          <a:bodyPr rtlCol="0"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uk-UA" sz="4800" dirty="0" smtClean="0">
                <a:solidFill>
                  <a:srgbClr val="0070C0"/>
                </a:solidFill>
                <a:effectLst/>
              </a:rPr>
              <a:t>  Урок читання</a:t>
            </a:r>
            <a:r>
              <a:rPr lang="uk-UA" sz="5300" dirty="0" smtClean="0">
                <a:solidFill>
                  <a:srgbClr val="0070C0"/>
                </a:solidFill>
                <a:effectLst/>
              </a:rPr>
              <a:t>                     </a:t>
            </a:r>
            <a:r>
              <a:rPr lang="uk-UA" dirty="0" smtClean="0">
                <a:solidFill>
                  <a:srgbClr val="7030A0"/>
                </a:solidFill>
                <a:effectLst/>
              </a:rPr>
              <a:t>4 клас</a:t>
            </a:r>
            <a:endParaRPr lang="ru-RU" dirty="0">
              <a:solidFill>
                <a:srgbClr val="7030A0"/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0"/>
            <a:ext cx="13557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526900">
            <a:off x="-179388" y="5362575"/>
            <a:ext cx="2308226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 0 0.06 0.027 0.06 0.06 C 0.06 0.099 0.03 0.113 0.012 0.119 L -0.012 0.125 C -0.03 0.131 -0.06 0.146 -0.06 0.19 C -0.06 0.218 -0.033 0.25 0 0.25 C 0.033 0.25 0.06 0.218 0.06 0.19 C 0.06 0.146 0.03 0.131 0.012 0.125 L -0.012 0.119 C -0.03 0.113 -0.06 0.099 -0.06 0.06 C -0.06 0.027 -0.033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50"/>
                            </p:stCondLst>
                            <p:childTnLst>
                              <p:par>
                                <p:cTn id="15" presetID="5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9 -0.0518 L 0.14305 -0.31776 C 0.17187 -0.38043 0.23177 -0.43108 0.29774 -0.46253 C 0.37222 -0.503 0.43941 -0.50855 0.49305 -0.48566 L 0.74045 -0.4142 " pathEditMode="relative" rAng="15013880" ptsTypes="FffFF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-29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331913" y="563563"/>
            <a:ext cx="7358062" cy="4864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solidFill>
                  <a:srgbClr val="0070C0"/>
                </a:solidFill>
                <a:latin typeface="Masquerade" pitchFamily="2" charset="0"/>
              </a:rPr>
              <a:t>Цей урок навчив:</a:t>
            </a:r>
            <a:endParaRPr lang="ru-RU" b="1" dirty="0">
              <a:latin typeface="Masquerade" pitchFamily="2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800" b="1" dirty="0">
                <a:solidFill>
                  <a:srgbClr val="00B050"/>
                </a:solidFill>
                <a:latin typeface="+mn-lt"/>
              </a:rPr>
              <a:t>  читати вдумливо;</a:t>
            </a:r>
            <a:endParaRPr lang="ru-RU" sz="2800" b="1" dirty="0">
              <a:solidFill>
                <a:srgbClr val="00B050"/>
              </a:solidFill>
              <a:latin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800" b="1" dirty="0">
                <a:solidFill>
                  <a:srgbClr val="00B0F0"/>
                </a:solidFill>
                <a:latin typeface="+mn-lt"/>
              </a:rPr>
              <a:t>  працювати в групах;</a:t>
            </a:r>
            <a:endParaRPr lang="ru-RU" sz="2800" b="1" dirty="0">
              <a:solidFill>
                <a:srgbClr val="00B0F0"/>
              </a:solidFill>
              <a:latin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800" b="1" dirty="0">
                <a:solidFill>
                  <a:srgbClr val="0070C0"/>
                </a:solidFill>
                <a:latin typeface="+mn-lt"/>
              </a:rPr>
              <a:t>  характеризувати героїв твору;</a:t>
            </a:r>
            <a:endParaRPr lang="ru-RU" sz="2800" b="1" dirty="0">
              <a:solidFill>
                <a:srgbClr val="0070C0"/>
              </a:solidFill>
              <a:latin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800" b="1" dirty="0">
                <a:solidFill>
                  <a:srgbClr val="7030A0"/>
                </a:solidFill>
                <a:latin typeface="+mn-lt"/>
              </a:rPr>
              <a:t>  міркувати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rgbClr val="7030A0"/>
                </a:solidFill>
                <a:latin typeface="+mn-lt"/>
              </a:rPr>
              <a:t>            про життєві цінності;</a:t>
            </a:r>
            <a:endParaRPr lang="ru-RU" sz="2800" b="1" dirty="0">
              <a:solidFill>
                <a:srgbClr val="7030A0"/>
              </a:solidFill>
              <a:latin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8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 висловлювати свої думки.</a:t>
            </a:r>
            <a:endParaRPr lang="ru-RU" sz="28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4313" y="1341438"/>
            <a:ext cx="8929687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2400" i="1" dirty="0">
                <a:solidFill>
                  <a:srgbClr val="C00000"/>
                </a:solidFill>
              </a:rPr>
              <a:t> </a:t>
            </a:r>
            <a:r>
              <a:rPr lang="uk-UA" sz="2400" i="1" dirty="0" smtClean="0">
                <a:solidFill>
                  <a:srgbClr val="C00000"/>
                </a:solidFill>
              </a:rPr>
              <a:t>                        Яка </a:t>
            </a:r>
            <a:r>
              <a:rPr lang="uk-UA" sz="2400" i="1" dirty="0">
                <a:solidFill>
                  <a:srgbClr val="C00000"/>
                </a:solidFill>
              </a:rPr>
              <a:t>ж багата рідна мова!</a:t>
            </a:r>
            <a:endParaRPr lang="ru-RU" sz="2400" i="1" dirty="0">
              <a:solidFill>
                <a:srgbClr val="C00000"/>
              </a:solidFill>
            </a:endParaRPr>
          </a:p>
          <a:p>
            <a:r>
              <a:rPr lang="uk-UA" sz="2400" i="1" dirty="0">
                <a:solidFill>
                  <a:srgbClr val="C00000"/>
                </a:solidFill>
              </a:rPr>
              <a:t>                         Увесь чарівний світ у ній!</a:t>
            </a:r>
            <a:endParaRPr lang="ru-RU" sz="2400" i="1" dirty="0">
              <a:solidFill>
                <a:srgbClr val="C00000"/>
              </a:solidFill>
            </a:endParaRPr>
          </a:p>
          <a:p>
            <a:r>
              <a:rPr lang="uk-UA" sz="2400" i="1" dirty="0">
                <a:solidFill>
                  <a:srgbClr val="C00000"/>
                </a:solidFill>
              </a:rPr>
              <a:t>                         Вона барвиста і чудова,</a:t>
            </a:r>
            <a:endParaRPr lang="ru-RU" sz="2400" i="1" dirty="0">
              <a:solidFill>
                <a:srgbClr val="C00000"/>
              </a:solidFill>
            </a:endParaRPr>
          </a:p>
          <a:p>
            <a:r>
              <a:rPr lang="uk-UA" sz="2400" i="1" dirty="0">
                <a:solidFill>
                  <a:srgbClr val="C00000"/>
                </a:solidFill>
              </a:rPr>
              <a:t>                         І нищити  її    не   смій!</a:t>
            </a:r>
            <a:endParaRPr lang="ru-RU" sz="2400" i="1" dirty="0">
              <a:solidFill>
                <a:srgbClr val="C00000"/>
              </a:solidFill>
            </a:endParaRPr>
          </a:p>
          <a:p>
            <a:r>
              <a:rPr lang="uk-UA" sz="2400" i="1" dirty="0">
                <a:solidFill>
                  <a:srgbClr val="C00000"/>
                </a:solidFill>
              </a:rPr>
              <a:t>                         Вивчайте мову українську</a:t>
            </a:r>
            <a:endParaRPr lang="ru-RU" sz="2400" i="1" dirty="0">
              <a:solidFill>
                <a:srgbClr val="C00000"/>
              </a:solidFill>
            </a:endParaRPr>
          </a:p>
          <a:p>
            <a:r>
              <a:rPr lang="uk-UA" sz="2400" i="1" dirty="0">
                <a:solidFill>
                  <a:srgbClr val="C00000"/>
                </a:solidFill>
              </a:rPr>
              <a:t>                          Дзвінкоголосу, ніжну, чарівну,</a:t>
            </a:r>
            <a:endParaRPr lang="ru-RU" sz="2400" i="1" dirty="0">
              <a:solidFill>
                <a:srgbClr val="C00000"/>
              </a:solidFill>
            </a:endParaRPr>
          </a:p>
          <a:p>
            <a:r>
              <a:rPr lang="uk-UA" sz="2400" i="1" dirty="0">
                <a:solidFill>
                  <a:srgbClr val="C00000"/>
                </a:solidFill>
              </a:rPr>
              <a:t>                          Прекрасну, милу і чудову,</a:t>
            </a:r>
            <a:endParaRPr lang="ru-RU" sz="2400" i="1" dirty="0">
              <a:solidFill>
                <a:srgbClr val="C00000"/>
              </a:solidFill>
            </a:endParaRPr>
          </a:p>
          <a:p>
            <a:r>
              <a:rPr lang="uk-UA" sz="2400" i="1" dirty="0">
                <a:solidFill>
                  <a:srgbClr val="C00000"/>
                </a:solidFill>
              </a:rPr>
              <a:t>                          Як материнську пісню колискову.</a:t>
            </a:r>
            <a:endParaRPr lang="ru-RU" sz="2400" i="1" dirty="0">
              <a:solidFill>
                <a:srgbClr val="C00000"/>
              </a:solidFill>
            </a:endParaRPr>
          </a:p>
          <a:p>
            <a:r>
              <a:rPr lang="uk-UA" sz="2400" i="1" dirty="0">
                <a:solidFill>
                  <a:srgbClr val="C00000"/>
                </a:solidFill>
              </a:rPr>
              <a:t> </a:t>
            </a:r>
            <a:endParaRPr lang="ru-RU" sz="2400" b="1" i="1" dirty="0">
              <a:solidFill>
                <a:srgbClr val="C00000"/>
              </a:solidFill>
              <a:latin typeface="Cafe Corina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024075">
            <a:off x="1093788" y="3779838"/>
            <a:ext cx="29718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0" y="285750"/>
            <a:ext cx="9144000" cy="5324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                     </a:t>
            </a:r>
            <a:r>
              <a:rPr lang="uk-UA" sz="3600" b="1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Розчитування</a:t>
            </a:r>
            <a:r>
              <a:rPr lang="uk-UA" sz="3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. 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                            Вправа на розширення кута зору.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atin typeface="+mn-lt"/>
              </a:rPr>
              <a:t> </a:t>
            </a:r>
            <a:endParaRPr lang="ru-RU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rgbClr val="0070C0"/>
                </a:solidFill>
                <a:latin typeface="+mn-lt"/>
              </a:rPr>
              <a:t>каз                ка</a:t>
            </a:r>
            <a:endParaRPr lang="ru-RU" sz="3200" b="1" dirty="0">
              <a:solidFill>
                <a:srgbClr val="0070C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rgbClr val="0070C0"/>
                </a:solidFill>
                <a:latin typeface="+mn-lt"/>
              </a:rPr>
              <a:t>каз                      кар</a:t>
            </a:r>
            <a:endParaRPr lang="ru-RU" sz="3200" b="1" dirty="0">
              <a:solidFill>
                <a:srgbClr val="0070C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rgbClr val="0070C0"/>
                </a:solidFill>
                <a:latin typeface="+mn-lt"/>
              </a:rPr>
              <a:t>каз                              очка</a:t>
            </a:r>
            <a:endParaRPr lang="ru-RU" sz="3200" b="1" dirty="0">
              <a:solidFill>
                <a:srgbClr val="0070C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rgbClr val="0070C0"/>
                </a:solidFill>
                <a:latin typeface="+mn-lt"/>
              </a:rPr>
              <a:t>каз                                        итися</a:t>
            </a:r>
            <a:endParaRPr lang="ru-RU" sz="3200" b="1" dirty="0">
              <a:solidFill>
                <a:srgbClr val="0070C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err="1">
                <a:solidFill>
                  <a:srgbClr val="0070C0"/>
                </a:solidFill>
                <a:latin typeface="+mn-lt"/>
              </a:rPr>
              <a:t>каз</a:t>
            </a:r>
            <a:r>
              <a:rPr lang="uk-UA" sz="3200" b="1" dirty="0">
                <a:solidFill>
                  <a:srgbClr val="0070C0"/>
                </a:solidFill>
                <a:latin typeface="+mn-lt"/>
              </a:rPr>
              <a:t>                                                </a:t>
            </a:r>
            <a:r>
              <a:rPr lang="uk-UA" sz="3200" b="1" dirty="0" err="1">
                <a:solidFill>
                  <a:srgbClr val="0070C0"/>
                </a:solidFill>
                <a:latin typeface="+mn-lt"/>
              </a:rPr>
              <a:t>ковий</a:t>
            </a:r>
            <a:r>
              <a:rPr lang="uk-UA" b="1" dirty="0">
                <a:solidFill>
                  <a:srgbClr val="0070C0"/>
                </a:solidFill>
                <a:latin typeface="+mn-lt"/>
              </a:rPr>
              <a:t> </a:t>
            </a:r>
            <a:endParaRPr lang="ru-RU" b="1" dirty="0">
              <a:solidFill>
                <a:srgbClr val="0070C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latin typeface="+mn-lt"/>
              </a:rPr>
              <a:t> </a:t>
            </a:r>
            <a:r>
              <a:rPr lang="uk-UA" sz="2800" b="1" dirty="0">
                <a:solidFill>
                  <a:srgbClr val="00B050"/>
                </a:solidFill>
                <a:latin typeface="+mn-lt"/>
              </a:rPr>
              <a:t>Яке слово «зайве»? Чому?</a:t>
            </a:r>
            <a:endParaRPr lang="ru-RU" sz="2800" b="1" dirty="0">
              <a:solidFill>
                <a:srgbClr val="00B05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-34422" y="0"/>
            <a:ext cx="2734213" cy="27023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5825" y="5516563"/>
            <a:ext cx="1249363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7158" y="1500174"/>
            <a:ext cx="8429684" cy="39703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FF0000"/>
                </a:solidFill>
                <a:latin typeface="+mn-lt"/>
              </a:rPr>
              <a:t>                             1</a:t>
            </a:r>
            <a:r>
              <a:rPr lang="uk-UA" sz="2800" dirty="0">
                <a:latin typeface="+mn-lt"/>
              </a:rPr>
              <a:t> 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казка</a:t>
            </a:r>
            <a:r>
              <a:rPr lang="uk-UA" sz="2800" dirty="0">
                <a:latin typeface="+mn-lt"/>
              </a:rPr>
              <a:t>                                 </a:t>
            </a:r>
            <a:r>
              <a:rPr lang="uk-UA" sz="2800" dirty="0">
                <a:solidFill>
                  <a:srgbClr val="FF0000"/>
                </a:solidFill>
                <a:latin typeface="+mn-lt"/>
              </a:rPr>
              <a:t>4</a:t>
            </a:r>
            <a:r>
              <a:rPr lang="uk-UA" sz="2800" dirty="0">
                <a:latin typeface="+mn-lt"/>
              </a:rPr>
              <a:t> 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</a:t>
            </a:r>
            <a:endParaRPr lang="uk-UA" sz="28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latin typeface="+mn-lt"/>
              </a:rPr>
              <a:t>                                             </a:t>
            </a:r>
            <a:r>
              <a:rPr lang="uk-UA" sz="2800" dirty="0">
                <a:solidFill>
                  <a:srgbClr val="FF0000"/>
                </a:solidFill>
                <a:latin typeface="+mn-lt"/>
              </a:rPr>
              <a:t>7 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повчальне</a:t>
            </a:r>
            <a:endParaRPr lang="uk-UA" sz="28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latin typeface="+mn-lt"/>
              </a:rPr>
              <a:t>                         </a:t>
            </a:r>
            <a:r>
              <a:rPr lang="uk-UA" sz="2800" dirty="0">
                <a:solidFill>
                  <a:srgbClr val="FF0000"/>
                </a:solidFill>
                <a:latin typeface="+mn-lt"/>
              </a:rPr>
              <a:t>3 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та</a:t>
            </a:r>
            <a:endParaRPr lang="uk-UA" sz="28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latin typeface="+mn-lt"/>
              </a:rPr>
              <a:t>                                                                            </a:t>
            </a:r>
            <a:r>
              <a:rPr lang="uk-UA" sz="2800" dirty="0">
                <a:solidFill>
                  <a:srgbClr val="FF0000"/>
                </a:solidFill>
                <a:latin typeface="+mn-lt"/>
              </a:rPr>
              <a:t>6</a:t>
            </a:r>
            <a:r>
              <a:rPr lang="uk-UA" sz="2800" dirty="0">
                <a:latin typeface="+mn-lt"/>
              </a:rPr>
              <a:t> 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щось</a:t>
            </a:r>
            <a:endParaRPr lang="uk-UA" sz="28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latin typeface="+mn-lt"/>
              </a:rPr>
              <a:t>                                   </a:t>
            </a:r>
            <a:r>
              <a:rPr lang="uk-UA" sz="2800" dirty="0">
                <a:solidFill>
                  <a:srgbClr val="FF0000"/>
                </a:solidFill>
                <a:latin typeface="+mn-lt"/>
              </a:rPr>
              <a:t>5</a:t>
            </a:r>
            <a:r>
              <a:rPr lang="uk-UA" sz="2800" dirty="0">
                <a:latin typeface="+mn-lt"/>
              </a:rPr>
              <a:t> 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ній</a:t>
            </a:r>
            <a:endParaRPr lang="uk-UA" sz="28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latin typeface="+mn-lt"/>
              </a:rPr>
              <a:t>                                                              </a:t>
            </a:r>
            <a:r>
              <a:rPr lang="uk-UA" sz="2800" dirty="0">
                <a:solidFill>
                  <a:srgbClr val="FF0000"/>
                </a:solidFill>
                <a:latin typeface="+mn-lt"/>
              </a:rPr>
              <a:t>2</a:t>
            </a:r>
            <a:r>
              <a:rPr lang="uk-UA" sz="2800" dirty="0">
                <a:latin typeface="+mn-lt"/>
              </a:rPr>
              <a:t> 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вигадка</a:t>
            </a:r>
            <a:endParaRPr lang="uk-UA" sz="28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FF0000"/>
                </a:solidFill>
                <a:latin typeface="+mn-lt"/>
              </a:rPr>
              <a:t>                          8</a:t>
            </a:r>
            <a:r>
              <a:rPr lang="uk-UA" sz="2800" dirty="0">
                <a:latin typeface="+mn-lt"/>
              </a:rPr>
              <a:t> 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зрозумій</a:t>
            </a:r>
            <a:endParaRPr lang="ru-RU" sz="2800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188638"/>
            <a:ext cx="9144000" cy="138499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fe Corina" pitchFamily="2" charset="0"/>
              </a:rPr>
              <a:t>Прочитайте слова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fe Corina" pitchFamily="2" charset="0"/>
              </a:rPr>
              <a:t>з максимальною швидкістю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fe Corina" pitchFamily="2" charset="0"/>
              </a:rPr>
              <a:t>в порядку зростання номерів</a:t>
            </a:r>
            <a:endParaRPr lang="ru-RU" sz="28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fe Corina" pitchFamily="2" charset="0"/>
            </a:endParaRPr>
          </a:p>
        </p:txBody>
      </p:sp>
      <p:pic>
        <p:nvPicPr>
          <p:cNvPr id="16388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4871">
            <a:off x="7007225" y="5014913"/>
            <a:ext cx="19954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611688" y="3213100"/>
            <a:ext cx="1719262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238537">
            <a:off x="19050" y="4738688"/>
            <a:ext cx="20605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800" y="1196975"/>
            <a:ext cx="1333500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0.03542 -3.7037E-7 C 0.05104 -3.7037E-7 0.07083 0.06204 0.07083 0.11319 L 0.07083 0.22732 " pathEditMode="relative" rAng="0" ptsTypes="FfFF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55092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r>
              <a:rPr lang="uk-UA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Прочитайте назву казки, викинувши літери, що повторюються</a:t>
            </a:r>
            <a:r>
              <a:rPr lang="uk-U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                 Я К З З С О З З Л О З З В’ Я З З Т К О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                  З З В С К О З З Ч И З З Л О З З В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                  З </a:t>
            </a:r>
            <a:r>
              <a:rPr lang="uk-UA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З</a:t>
            </a:r>
            <a:r>
              <a:rPr lang="uk-UA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Б І З </a:t>
            </a:r>
            <a:r>
              <a:rPr lang="uk-UA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З</a:t>
            </a:r>
            <a:r>
              <a:rPr lang="uk-UA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Д У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17411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458002">
            <a:off x="6588125" y="5084763"/>
            <a:ext cx="1944688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12313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0000" y="1774290"/>
            <a:ext cx="8643998" cy="249299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Ю               И                   І                      Р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 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                                                                       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Ш               Р                  М                    Й                                    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1536700" y="2193925"/>
            <a:ext cx="1306513" cy="12128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221038" y="2092325"/>
            <a:ext cx="1857375" cy="15001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292725" y="1892300"/>
            <a:ext cx="1928813" cy="1643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7558088" y="3135313"/>
            <a:ext cx="438150" cy="4365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7707313" y="2092325"/>
            <a:ext cx="288925" cy="4587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5364163" y="1928813"/>
            <a:ext cx="1928812" cy="16430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>
            <a:off x="3292475" y="1978025"/>
            <a:ext cx="1714500" cy="13573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1463675" y="1906588"/>
            <a:ext cx="1500187" cy="15001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806066" y="785794"/>
            <a:ext cx="5929354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А щоб автора назвати,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Треба теж поміркувати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45951" y="255062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rgbClr val="009DD9">
                        <a:tint val="70000"/>
                        <a:satMod val="245000"/>
                      </a:srgbClr>
                    </a:gs>
                    <a:gs pos="75000">
                      <a:srgbClr val="009DD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009DD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/>
              </a:rPr>
              <a:t>Я </a:t>
            </a:r>
            <a:endParaRPr lang="ru-RU" dirty="0"/>
          </a:p>
        </p:txBody>
      </p:sp>
      <p:pic>
        <p:nvPicPr>
          <p:cNvPr id="1844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513703">
            <a:off x="7464425" y="115888"/>
            <a:ext cx="1316038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1141858" y="764704"/>
            <a:ext cx="7858125" cy="28931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uk-UA" sz="5400" dirty="0">
              <a:solidFill>
                <a:srgbClr val="0070C0"/>
              </a:solidFill>
              <a:latin typeface="Calibri" pitchFamily="34" charset="0"/>
            </a:endParaRPr>
          </a:p>
          <a:p>
            <a:pPr algn="ctr" eaLnBrk="1" hangingPunct="1">
              <a:defRPr/>
            </a:pPr>
            <a:r>
              <a:rPr lang="uk-UA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Ю. </a:t>
            </a:r>
            <a:r>
              <a:rPr lang="uk-UA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Ярмиш</a:t>
            </a:r>
            <a:r>
              <a:rPr lang="uk-UA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uk-UA" sz="3200" b="1" dirty="0">
                <a:solidFill>
                  <a:srgbClr val="FF0000"/>
                </a:solidFill>
                <a:latin typeface="Casanova" pitchFamily="2" charset="0"/>
              </a:rPr>
              <a:t>“ Як Солов'ятко </a:t>
            </a:r>
            <a:endParaRPr lang="uk-UA" sz="3200" b="1" dirty="0" smtClean="0">
              <a:solidFill>
                <a:srgbClr val="FF0000"/>
              </a:solidFill>
              <a:latin typeface="Casanova" pitchFamily="2" charset="0"/>
            </a:endParaRPr>
          </a:p>
          <a:p>
            <a:pPr algn="ctr" eaLnBrk="1" hangingPunct="1">
              <a:defRPr/>
            </a:pPr>
            <a:r>
              <a:rPr lang="uk-UA" sz="3200" b="1" dirty="0" smtClean="0">
                <a:solidFill>
                  <a:srgbClr val="FF0000"/>
                </a:solidFill>
                <a:latin typeface="Casanova" pitchFamily="2" charset="0"/>
              </a:rPr>
              <a:t>     вскочило </a:t>
            </a:r>
          </a:p>
          <a:p>
            <a:pPr algn="ctr" eaLnBrk="1" hangingPunct="1">
              <a:defRPr/>
            </a:pPr>
            <a:r>
              <a:rPr lang="uk-UA" sz="3200" b="1" dirty="0" smtClean="0">
                <a:solidFill>
                  <a:srgbClr val="FF0000"/>
                </a:solidFill>
                <a:latin typeface="Casanova" pitchFamily="2" charset="0"/>
              </a:rPr>
              <a:t>     в </a:t>
            </a:r>
            <a:r>
              <a:rPr lang="uk-UA" sz="3200" b="1" dirty="0">
                <a:solidFill>
                  <a:srgbClr val="FF0000"/>
                </a:solidFill>
                <a:latin typeface="Casanova" pitchFamily="2" charset="0"/>
              </a:rPr>
              <a:t>біду ”</a:t>
            </a:r>
            <a:endParaRPr lang="ru-RU" sz="3200" b="1" dirty="0">
              <a:solidFill>
                <a:srgbClr val="FF0000"/>
              </a:solidFill>
              <a:latin typeface="Casanova" pitchFamily="2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265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356100" y="1055688"/>
            <a:ext cx="4176713" cy="4000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000" b="1" dirty="0">
                <a:solidFill>
                  <a:srgbClr val="0070C0"/>
                </a:solidFill>
                <a:latin typeface="+mj-lt"/>
              </a:rPr>
              <a:t>  читати вдумливо;</a:t>
            </a:r>
            <a:endParaRPr lang="ru-RU" sz="2000" b="1" dirty="0">
              <a:solidFill>
                <a:srgbClr val="0070C0"/>
              </a:solidFill>
              <a:latin typeface="+mj-lt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000" b="1" dirty="0">
                <a:solidFill>
                  <a:srgbClr val="92D050"/>
                </a:solidFill>
                <a:latin typeface="+mj-lt"/>
              </a:rPr>
              <a:t>  працювати в групах;</a:t>
            </a:r>
            <a:endParaRPr lang="ru-RU" sz="2000" b="1" dirty="0">
              <a:solidFill>
                <a:srgbClr val="92D050"/>
              </a:solidFill>
              <a:latin typeface="+mj-lt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000" b="1" dirty="0">
                <a:solidFill>
                  <a:srgbClr val="00B050"/>
                </a:solidFill>
                <a:latin typeface="+mj-lt"/>
              </a:rPr>
              <a:t>  характеризувати героїв твору;</a:t>
            </a:r>
            <a:endParaRPr lang="ru-RU" sz="2000" b="1" dirty="0">
              <a:solidFill>
                <a:srgbClr val="00B050"/>
              </a:solidFill>
              <a:latin typeface="+mj-lt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000" b="1" dirty="0">
                <a:solidFill>
                  <a:srgbClr val="00B0F0"/>
                </a:solidFill>
                <a:latin typeface="+mj-lt"/>
              </a:rPr>
              <a:t>  міркувати про життєві цінності;</a:t>
            </a:r>
            <a:endParaRPr lang="ru-RU" sz="2000" b="1" dirty="0">
              <a:solidFill>
                <a:srgbClr val="00B0F0"/>
              </a:solidFill>
              <a:latin typeface="+mj-lt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000" b="1" dirty="0">
                <a:solidFill>
                  <a:srgbClr val="0070C0"/>
                </a:solidFill>
                <a:latin typeface="+mj-lt"/>
              </a:rPr>
              <a:t>  висловлювати свої думки.</a:t>
            </a:r>
            <a:endParaRPr lang="ru-RU" sz="2000" b="1" dirty="0">
              <a:solidFill>
                <a:srgbClr val="0070C0"/>
              </a:solidFill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 rot="239310">
            <a:off x="83236" y="4024964"/>
            <a:ext cx="2714497" cy="206210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defRPr/>
            </a:pPr>
            <a:endParaRPr lang="uk-UA" sz="2400" b="1" dirty="0">
              <a:solidFill>
                <a:srgbClr val="FF0000"/>
              </a:solidFill>
            </a:endParaRPr>
          </a:p>
          <a:p>
            <a:pPr fontAlgn="auto">
              <a:defRPr/>
            </a:pPr>
            <a:r>
              <a:rPr lang="uk-UA" sz="4000" b="1" dirty="0">
                <a:solidFill>
                  <a:srgbClr val="FF0000"/>
                </a:solidFill>
              </a:rPr>
              <a:t>Цей урок </a:t>
            </a:r>
          </a:p>
          <a:p>
            <a:pPr fontAlgn="auto">
              <a:defRPr/>
            </a:pPr>
            <a:r>
              <a:rPr lang="uk-UA" sz="4000" b="1" dirty="0">
                <a:solidFill>
                  <a:srgbClr val="FF0000"/>
                </a:solidFill>
              </a:rPr>
              <a:t>навчить:</a:t>
            </a:r>
          </a:p>
          <a:p>
            <a:pPr fontAlgn="auto">
              <a:defRPr/>
            </a:pP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/>
          <p:cNvPicPr>
            <a:picLocks noChangeAspect="1"/>
          </p:cNvPicPr>
          <p:nvPr/>
        </p:nvPicPr>
        <p:blipFill>
          <a:blip r:embed="rId2"/>
          <a:srcRect l="1172" t="2258" r="1256" b="78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750888" y="981075"/>
            <a:ext cx="7642225" cy="464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/>
              <a:t>   </a:t>
            </a:r>
            <a:r>
              <a:rPr lang="uk-UA" sz="2400" b="1">
                <a:solidFill>
                  <a:srgbClr val="0070C0"/>
                </a:solidFill>
              </a:rPr>
              <a:t>Друзі жартома називають його </a:t>
            </a:r>
          </a:p>
          <a:p>
            <a:pPr algn="ctr"/>
            <a:r>
              <a:rPr lang="uk-UA" sz="2400" b="1">
                <a:solidFill>
                  <a:srgbClr val="0070C0"/>
                </a:solidFill>
              </a:rPr>
              <a:t>“ українським  Андерсеном ”</a:t>
            </a:r>
          </a:p>
          <a:p>
            <a:pPr algn="ctr"/>
            <a:r>
              <a:rPr lang="uk-UA" sz="2400" b="1">
                <a:solidFill>
                  <a:srgbClr val="0070C0"/>
                </a:solidFill>
              </a:rPr>
              <a:t>Ім’я українського казкаря </a:t>
            </a:r>
          </a:p>
          <a:p>
            <a:pPr algn="ctr"/>
            <a:r>
              <a:rPr lang="uk-UA" sz="2400" b="1">
                <a:solidFill>
                  <a:srgbClr val="0070C0"/>
                </a:solidFill>
              </a:rPr>
              <a:t>Ю. Ярмиша посіло одне з чільних </a:t>
            </a:r>
          </a:p>
          <a:p>
            <a:pPr algn="ctr"/>
            <a:r>
              <a:rPr lang="uk-UA" sz="2400" b="1">
                <a:solidFill>
                  <a:srgbClr val="0070C0"/>
                </a:solidFill>
              </a:rPr>
              <a:t>місць серед письменників, </a:t>
            </a:r>
          </a:p>
          <a:p>
            <a:pPr algn="ctr"/>
            <a:r>
              <a:rPr lang="uk-UA" sz="2400" b="1">
                <a:solidFill>
                  <a:srgbClr val="0070C0"/>
                </a:solidFill>
              </a:rPr>
              <a:t>які пишуть для дітей і про дітей.</a:t>
            </a:r>
          </a:p>
          <a:p>
            <a:pPr algn="ctr"/>
            <a:r>
              <a:rPr lang="uk-UA" sz="2400" b="1">
                <a:solidFill>
                  <a:srgbClr val="0070C0"/>
                </a:solidFill>
              </a:rPr>
              <a:t>  Народився Юрій Феодосійович </a:t>
            </a:r>
          </a:p>
          <a:p>
            <a:pPr algn="ctr"/>
            <a:r>
              <a:rPr lang="uk-UA" sz="2400" b="1">
                <a:solidFill>
                  <a:srgbClr val="0070C0"/>
                </a:solidFill>
              </a:rPr>
              <a:t>в 1935 році у Дніпродзержинську </a:t>
            </a:r>
          </a:p>
          <a:p>
            <a:pPr algn="ctr"/>
            <a:r>
              <a:rPr lang="uk-UA" sz="2400" b="1">
                <a:solidFill>
                  <a:srgbClr val="0070C0"/>
                </a:solidFill>
              </a:rPr>
              <a:t>в сім’ї  учителів.</a:t>
            </a:r>
          </a:p>
          <a:p>
            <a:pPr algn="ctr"/>
            <a:r>
              <a:rPr lang="uk-UA" sz="2400" b="1">
                <a:solidFill>
                  <a:srgbClr val="0070C0"/>
                </a:solidFill>
              </a:rPr>
              <a:t>Свій творчий шлях розпочинав </a:t>
            </a:r>
          </a:p>
          <a:p>
            <a:pPr algn="ctr"/>
            <a:r>
              <a:rPr lang="uk-UA" sz="2400" b="1">
                <a:solidFill>
                  <a:srgbClr val="0070C0"/>
                </a:solidFill>
              </a:rPr>
              <a:t>      з віршів, потім перейшов на прозу.</a:t>
            </a:r>
          </a:p>
          <a:p>
            <a:pPr algn="ctr"/>
            <a:endParaRPr lang="ru-RU" sz="32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60"/>
                            </p:stCondLst>
                            <p:childTnLst>
                              <p:par>
                                <p:cTn id="11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2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3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4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5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40"/>
                            </p:stCondLst>
                            <p:childTnLst>
                              <p:par>
                                <p:cTn id="17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8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920"/>
                            </p:stCondLst>
                            <p:childTnLst>
                              <p:par>
                                <p:cTn id="23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5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20"/>
                            </p:stCondLst>
                            <p:childTnLst>
                              <p:par>
                                <p:cTn id="29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0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600"/>
                            </p:stCondLst>
                            <p:childTnLst>
                              <p:par>
                                <p:cTn id="3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40"/>
                            </p:stCondLst>
                            <p:childTnLst>
                              <p:par>
                                <p:cTn id="41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42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3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4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5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400"/>
                            </p:stCondLst>
                            <p:childTnLst>
                              <p:par>
                                <p:cTn id="47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48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9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0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1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840"/>
                            </p:stCondLst>
                            <p:childTnLst>
                              <p:par>
                                <p:cTn id="53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54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5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800"/>
                            </p:stCondLst>
                            <p:childTnLst>
                              <p:par>
                                <p:cTn id="59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0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1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2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3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160"/>
                            </p:stCondLst>
                            <p:childTnLst>
                              <p:par>
                                <p:cTn id="6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8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9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3"/>
          <p:cNvPicPr>
            <a:picLocks noChangeAspect="1"/>
          </p:cNvPicPr>
          <p:nvPr/>
        </p:nvPicPr>
        <p:blipFill>
          <a:blip r:embed="rId3"/>
          <a:srcRect l="2470"/>
          <a:stretch>
            <a:fillRect/>
          </a:stretch>
        </p:blipFill>
        <p:spPr bwMode="auto">
          <a:xfrm>
            <a:off x="0" y="0"/>
            <a:ext cx="925195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03848" y="548680"/>
            <a:ext cx="571500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Поясни значення слів.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З'єднай стрілочкою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4060157" y="1748665"/>
            <a:ext cx="5873278" cy="30469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Утне  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                    </a:t>
            </a: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одноманітно</a:t>
            </a:r>
          </a:p>
          <a:p>
            <a:pPr eaLnBrk="1" hangingPunct="1">
              <a:defRPr/>
            </a:pPr>
            <a:endParaRPr lang="uk-UA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</a:endParaRPr>
          </a:p>
          <a:p>
            <a:pPr eaLnBrk="1" hangingPunct="1">
              <a:defRPr/>
            </a:pPr>
            <a:endParaRPr lang="uk-UA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</a:endParaRPr>
          </a:p>
          <a:p>
            <a:pPr eaLnBrk="1" hangingPunct="1">
              <a:defRPr/>
            </a:pP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Митець                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заспіває</a:t>
            </a:r>
            <a:endParaRPr lang="uk-UA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</a:endParaRPr>
          </a:p>
          <a:p>
            <a:pPr eaLnBrk="1" hangingPunct="1">
              <a:defRPr/>
            </a:pPr>
            <a:endParaRPr lang="uk-UA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</a:endParaRPr>
          </a:p>
          <a:p>
            <a:pPr eaLnBrk="1" hangingPunct="1">
              <a:defRPr/>
            </a:pPr>
            <a:endParaRPr lang="uk-UA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</a:endParaRPr>
          </a:p>
          <a:p>
            <a:pPr eaLnBrk="1" hangingPunct="1">
              <a:defRPr/>
            </a:pP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На один лад   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    той</a:t>
            </a: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, хто майстерно </a:t>
            </a:r>
          </a:p>
          <a:p>
            <a:pPr eaLnBrk="1" hangingPunct="1">
              <a:defRPr/>
            </a:pP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                               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виконує  </a:t>
            </a: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rPr>
              <a:t>що-небудь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4940300"/>
            <a:ext cx="1171575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3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-0.035 0.028 -0.062 0.062 -0.062 C 0.097 -0.062 0.125 -0.035 0.125 0 C 0.125 0.035 0.153 0.062 0.188 0.062 C 0.222 0.062 0.25 0.035 0.25 0 E" pathEditMode="relative" ptsTypes="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</TotalTime>
  <Words>320</Words>
  <Application>Microsoft Office PowerPoint</Application>
  <PresentationFormat>Экран (4:3)</PresentationFormat>
  <Paragraphs>88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  Урок читання                     4 клас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читання                             4 клас</dc:title>
  <dc:creator>Admin</dc:creator>
  <cp:lastModifiedBy>www</cp:lastModifiedBy>
  <cp:revision>55</cp:revision>
  <dcterms:created xsi:type="dcterms:W3CDTF">2010-12-15T06:55:49Z</dcterms:created>
  <dcterms:modified xsi:type="dcterms:W3CDTF">2017-07-24T15:34:57Z</dcterms:modified>
</cp:coreProperties>
</file>