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media/image60.jpg" ContentType="image/gif"/>
  <Override PartName="/ppt/media/image61.jpg" ContentType="image/png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87" r:id="rId8"/>
    <p:sldId id="264" r:id="rId9"/>
    <p:sldId id="265" r:id="rId10"/>
    <p:sldId id="291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8" r:id="rId27"/>
    <p:sldId id="289" r:id="rId28"/>
    <p:sldId id="290" r:id="rId29"/>
    <p:sldId id="281" r:id="rId30"/>
    <p:sldId id="282" r:id="rId31"/>
    <p:sldId id="286" r:id="rId32"/>
    <p:sldId id="283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image" Target="../media/image6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A55B04-3F5E-4660-BE26-115AFD4DF398}" type="doc">
      <dgm:prSet loTypeId="urn:microsoft.com/office/officeart/2005/8/layout/vList3#1" loCatId="list" qsTypeId="urn:microsoft.com/office/officeart/2005/8/quickstyle/simple1" qsCatId="simple" csTypeId="urn:microsoft.com/office/officeart/2005/8/colors/colorful2" csCatId="colorful" phldr="1"/>
      <dgm:spPr/>
    </dgm:pt>
    <dgm:pt modelId="{5F3C2DA3-E5D3-4FA7-A0F3-CECEFAF8C06C}">
      <dgm:prSet phldrT="[Текст]" custT="1"/>
      <dgm:spPr>
        <a:xfrm rot="10800000">
          <a:off x="1472732" y="1949999"/>
          <a:ext cx="4357564" cy="1500600"/>
        </a:xfrm>
        <a:prstGeom prst="homePlate">
          <a:avLst/>
        </a:prstGeom>
        <a:solidFill>
          <a:srgbClr val="C0504D">
            <a:hueOff val="2340759"/>
            <a:satOff val="-2919"/>
            <a:lumOff val="686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ru-RU" sz="2000" b="1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В </a:t>
          </a:r>
          <a:r>
            <a:rPr lang="ru-RU" sz="2000" b="1" dirty="0" err="1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Софії</a:t>
          </a:r>
          <a:r>
            <a:rPr lang="ru-RU" sz="2000" b="1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 </a:t>
          </a:r>
          <a:r>
            <a:rPr lang="ru-RU" sz="2000" b="1" dirty="0" err="1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Київській</a:t>
          </a:r>
          <a:r>
            <a:rPr lang="ru-RU" sz="2000" b="1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 </a:t>
          </a:r>
          <a:r>
            <a:rPr lang="ru-RU" sz="2000" b="1" dirty="0" err="1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встановлено</a:t>
          </a:r>
          <a:r>
            <a:rPr lang="ru-RU" sz="2000" b="1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 </a:t>
          </a:r>
          <a:r>
            <a:rPr lang="ru-RU" sz="2000" b="1" dirty="0" err="1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унікальная</a:t>
          </a:r>
          <a:r>
            <a:rPr lang="ru-RU" sz="2000" b="1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 </a:t>
          </a:r>
          <a:r>
            <a:rPr lang="ru-RU" sz="2000" b="1" dirty="0" err="1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ікона</a:t>
          </a:r>
          <a:r>
            <a:rPr lang="ru-RU" sz="2000" b="1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 </a:t>
          </a:r>
          <a:r>
            <a:rPr lang="ru-RU" sz="2000" b="1" dirty="0" err="1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Діви</a:t>
          </a:r>
          <a:r>
            <a:rPr lang="ru-RU" sz="2000" b="1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 </a:t>
          </a:r>
          <a:r>
            <a:rPr lang="ru-RU" sz="2000" b="1" dirty="0" err="1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Марії</a:t>
          </a:r>
          <a:r>
            <a:rPr lang="ru-RU" sz="2000" b="1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 вагою 2,5 тони, </a:t>
          </a:r>
          <a:r>
            <a:rPr lang="ru-RU" sz="2000" b="1" dirty="0" err="1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зібрану</a:t>
          </a:r>
          <a:r>
            <a:rPr lang="ru-RU" sz="2000" b="1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 </a:t>
          </a:r>
          <a:r>
            <a:rPr lang="ru-RU" sz="2000" b="1" dirty="0" err="1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з</a:t>
          </a:r>
          <a:r>
            <a:rPr lang="ru-RU" sz="2000" b="1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 15 </a:t>
          </a:r>
          <a:r>
            <a:rPr lang="ru-RU" sz="2000" b="1" dirty="0" err="1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тисяч</a:t>
          </a:r>
          <a:r>
            <a:rPr lang="ru-RU" sz="2000" b="1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 </a:t>
          </a:r>
          <a:r>
            <a:rPr lang="ru-RU" sz="2000" b="1" dirty="0" err="1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писанок</a:t>
          </a:r>
          <a:r>
            <a:rPr lang="ru-RU" sz="2000" b="1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.</a:t>
          </a:r>
          <a:endParaRPr lang="ru-RU" sz="20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A0082364-5A37-4395-A462-4B91F0679EA7}" type="parTrans" cxnId="{DC3B08AC-D432-4F90-90C3-855175ED81ED}">
      <dgm:prSet/>
      <dgm:spPr/>
      <dgm:t>
        <a:bodyPr/>
        <a:lstStyle/>
        <a:p>
          <a:endParaRPr lang="ru-RU"/>
        </a:p>
      </dgm:t>
    </dgm:pt>
    <dgm:pt modelId="{61458518-42E7-41F2-8A0B-021CF059F1BF}" type="sibTrans" cxnId="{DC3B08AC-D432-4F90-90C3-855175ED81ED}">
      <dgm:prSet/>
      <dgm:spPr/>
      <dgm:t>
        <a:bodyPr/>
        <a:lstStyle/>
        <a:p>
          <a:endParaRPr lang="ru-RU"/>
        </a:p>
      </dgm:t>
    </dgm:pt>
    <dgm:pt modelId="{DFD28D75-CE58-4C25-90D3-F5BEDD8C83BF}">
      <dgm:prSet phldrT="[Текст]"/>
      <dgm:spPr>
        <a:xfrm rot="10800000">
          <a:off x="1472732" y="3898540"/>
          <a:ext cx="4357564" cy="1500600"/>
        </a:xfrm>
        <a:prstGeom prst="homePlate">
          <a:avLst/>
        </a:prstGeom>
        <a:solidFill>
          <a:srgbClr val="C0504D">
            <a:hueOff val="4681519"/>
            <a:satOff val="-5839"/>
            <a:lumOff val="1373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b="1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Музей писанки знаходиться у м. Коломия Івано-Франківської області</a:t>
          </a:r>
          <a:endParaRPr lang="ru-RU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gm:t>
    </dgm:pt>
    <dgm:pt modelId="{B815BE76-D68B-427C-8356-C43AA308ABFD}" type="parTrans" cxnId="{AEDF65EC-DD66-4A50-8351-0330DE0C97DE}">
      <dgm:prSet/>
      <dgm:spPr/>
      <dgm:t>
        <a:bodyPr/>
        <a:lstStyle/>
        <a:p>
          <a:endParaRPr lang="ru-RU"/>
        </a:p>
      </dgm:t>
    </dgm:pt>
    <dgm:pt modelId="{F09B3B27-4C90-45B8-BC9B-DBA26CD0A59D}" type="sibTrans" cxnId="{AEDF65EC-DD66-4A50-8351-0330DE0C97DE}">
      <dgm:prSet/>
      <dgm:spPr/>
      <dgm:t>
        <a:bodyPr/>
        <a:lstStyle/>
        <a:p>
          <a:endParaRPr lang="ru-RU"/>
        </a:p>
      </dgm:t>
    </dgm:pt>
    <dgm:pt modelId="{1D6E04B5-252D-44C2-AB2B-908FBA7C3473}">
      <dgm:prSet custT="1"/>
      <dgm:spPr>
        <a:xfrm rot="10800000">
          <a:off x="1472732" y="1459"/>
          <a:ext cx="4357564" cy="1500600"/>
        </a:xfrm>
        <a:prstGeom prst="homePlate">
          <a:avLst/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  <dgm:t>
        <a:bodyPr/>
        <a:lstStyle/>
        <a:p>
          <a:r>
            <a:rPr lang="uk-UA" sz="3200" b="1" dirty="0" err="1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Пам</a:t>
          </a:r>
          <a:r>
            <a:rPr lang="el-GR" sz="3200" b="1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Calibri"/>
            </a:rPr>
            <a:t>᾿</a:t>
          </a:r>
          <a:r>
            <a:rPr lang="uk-UA" sz="3200" b="1" dirty="0" err="1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Calibri"/>
            </a:rPr>
            <a:t>ятник</a:t>
          </a:r>
          <a:r>
            <a:rPr lang="uk-UA" sz="3200" b="1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Calibri"/>
            </a:rPr>
            <a:t> писанці у Канаді</a:t>
          </a:r>
          <a:r>
            <a:rPr lang="uk-UA" sz="1900" b="1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Calibri"/>
            </a:rPr>
            <a:t>.</a:t>
          </a:r>
          <a:endParaRPr lang="ru-RU" sz="1900" b="1" dirty="0">
            <a:ln w="11430"/>
            <a:solidFill>
              <a:sysClr val="window" lastClr="FFFFFF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alibri"/>
            <a:ea typeface="+mn-ea"/>
            <a:cs typeface="+mn-cs"/>
          </a:endParaRPr>
        </a:p>
      </dgm:t>
    </dgm:pt>
    <dgm:pt modelId="{E9F9FDF2-9DAB-4596-A9CA-0332E07ECD37}" type="parTrans" cxnId="{AC8DE503-47FB-49AF-91E7-F349CB8FCFA2}">
      <dgm:prSet/>
      <dgm:spPr/>
      <dgm:t>
        <a:bodyPr/>
        <a:lstStyle/>
        <a:p>
          <a:endParaRPr lang="ru-RU"/>
        </a:p>
      </dgm:t>
    </dgm:pt>
    <dgm:pt modelId="{71870FAB-6CE7-4D66-8C67-1FF2A856E2DA}" type="sibTrans" cxnId="{AC8DE503-47FB-49AF-91E7-F349CB8FCFA2}">
      <dgm:prSet/>
      <dgm:spPr/>
      <dgm:t>
        <a:bodyPr/>
        <a:lstStyle/>
        <a:p>
          <a:endParaRPr lang="ru-RU"/>
        </a:p>
      </dgm:t>
    </dgm:pt>
    <dgm:pt modelId="{AB54962D-93AC-457A-B147-0BAA957D442D}" type="pres">
      <dgm:prSet presAssocID="{4BA55B04-3F5E-4660-BE26-115AFD4DF398}" presName="linearFlow" presStyleCnt="0">
        <dgm:presLayoutVars>
          <dgm:dir/>
          <dgm:resizeHandles val="exact"/>
        </dgm:presLayoutVars>
      </dgm:prSet>
      <dgm:spPr/>
    </dgm:pt>
    <dgm:pt modelId="{0A4D61A1-A60B-4737-B9CD-83E6795943A6}" type="pres">
      <dgm:prSet presAssocID="{1D6E04B5-252D-44C2-AB2B-908FBA7C3473}" presName="composite" presStyleCnt="0"/>
      <dgm:spPr/>
    </dgm:pt>
    <dgm:pt modelId="{46B85159-EA9B-43B5-BE24-62A810CE6F93}" type="pres">
      <dgm:prSet presAssocID="{1D6E04B5-252D-44C2-AB2B-908FBA7C3473}" presName="imgShp" presStyleLbl="fgImgPlace1" presStyleIdx="0" presStyleCnt="3"/>
      <dgm:spPr>
        <a:xfrm>
          <a:off x="722431" y="1459"/>
          <a:ext cx="1500600" cy="150060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4AD97CB0-73A2-4DC5-A6C3-9D94EC9053C6}" type="pres">
      <dgm:prSet presAssocID="{1D6E04B5-252D-44C2-AB2B-908FBA7C3473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04831A-991D-4940-87E3-AB3DDA56C3E1}" type="pres">
      <dgm:prSet presAssocID="{71870FAB-6CE7-4D66-8C67-1FF2A856E2DA}" presName="spacing" presStyleCnt="0"/>
      <dgm:spPr/>
    </dgm:pt>
    <dgm:pt modelId="{50BC1910-E154-4F62-BF06-99C26ADBA9D5}" type="pres">
      <dgm:prSet presAssocID="{5F3C2DA3-E5D3-4FA7-A0F3-CECEFAF8C06C}" presName="composite" presStyleCnt="0"/>
      <dgm:spPr/>
    </dgm:pt>
    <dgm:pt modelId="{4B941F22-AAB3-4833-AC07-08107F29B87D}" type="pres">
      <dgm:prSet presAssocID="{5F3C2DA3-E5D3-4FA7-A0F3-CECEFAF8C06C}" presName="imgShp" presStyleLbl="fgImgPlace1" presStyleIdx="1" presStyleCnt="3"/>
      <dgm:spPr>
        <a:xfrm>
          <a:off x="722431" y="1949999"/>
          <a:ext cx="1500600" cy="1500600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BC3FE599-F2AE-4663-BFA8-CA497C11807C}" type="pres">
      <dgm:prSet presAssocID="{5F3C2DA3-E5D3-4FA7-A0F3-CECEFAF8C06C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90A589-DB6D-48CD-B180-D66210FC324B}" type="pres">
      <dgm:prSet presAssocID="{61458518-42E7-41F2-8A0B-021CF059F1BF}" presName="spacing" presStyleCnt="0"/>
      <dgm:spPr/>
    </dgm:pt>
    <dgm:pt modelId="{5CA6DBD8-88A5-4E3F-829A-F5AD4BD60301}" type="pres">
      <dgm:prSet presAssocID="{DFD28D75-CE58-4C25-90D3-F5BEDD8C83BF}" presName="composite" presStyleCnt="0"/>
      <dgm:spPr/>
    </dgm:pt>
    <dgm:pt modelId="{727FB0D4-0396-4F8D-81B4-865CE900D4C2}" type="pres">
      <dgm:prSet presAssocID="{DFD28D75-CE58-4C25-90D3-F5BEDD8C83BF}" presName="imgShp" presStyleLbl="fgImgPlace1" presStyleIdx="2" presStyleCnt="3"/>
      <dgm:spPr>
        <a:xfrm>
          <a:off x="722431" y="3898540"/>
          <a:ext cx="1500600" cy="1500600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gm:spPr>
    </dgm:pt>
    <dgm:pt modelId="{D135DBB2-43FE-4328-8040-696BB1475F88}" type="pres">
      <dgm:prSet presAssocID="{DFD28D75-CE58-4C25-90D3-F5BEDD8C83BF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C3B08AC-D432-4F90-90C3-855175ED81ED}" srcId="{4BA55B04-3F5E-4660-BE26-115AFD4DF398}" destId="{5F3C2DA3-E5D3-4FA7-A0F3-CECEFAF8C06C}" srcOrd="1" destOrd="0" parTransId="{A0082364-5A37-4395-A462-4B91F0679EA7}" sibTransId="{61458518-42E7-41F2-8A0B-021CF059F1BF}"/>
    <dgm:cxn modelId="{6B11B92F-B356-4B47-A7BC-D27A85DABFD5}" type="presOf" srcId="{5F3C2DA3-E5D3-4FA7-A0F3-CECEFAF8C06C}" destId="{BC3FE599-F2AE-4663-BFA8-CA497C11807C}" srcOrd="0" destOrd="0" presId="urn:microsoft.com/office/officeart/2005/8/layout/vList3#1"/>
    <dgm:cxn modelId="{F9697A91-0F9E-4773-A51C-9AFF0774615D}" type="presOf" srcId="{DFD28D75-CE58-4C25-90D3-F5BEDD8C83BF}" destId="{D135DBB2-43FE-4328-8040-696BB1475F88}" srcOrd="0" destOrd="0" presId="urn:microsoft.com/office/officeart/2005/8/layout/vList3#1"/>
    <dgm:cxn modelId="{FD8B43C5-3F38-4A67-A1F2-8EBC449EBB0A}" type="presOf" srcId="{4BA55B04-3F5E-4660-BE26-115AFD4DF398}" destId="{AB54962D-93AC-457A-B147-0BAA957D442D}" srcOrd="0" destOrd="0" presId="urn:microsoft.com/office/officeart/2005/8/layout/vList3#1"/>
    <dgm:cxn modelId="{1962430F-363B-49F6-9D1D-23D89C9AED9C}" type="presOf" srcId="{1D6E04B5-252D-44C2-AB2B-908FBA7C3473}" destId="{4AD97CB0-73A2-4DC5-A6C3-9D94EC9053C6}" srcOrd="0" destOrd="0" presId="urn:microsoft.com/office/officeart/2005/8/layout/vList3#1"/>
    <dgm:cxn modelId="{AC8DE503-47FB-49AF-91E7-F349CB8FCFA2}" srcId="{4BA55B04-3F5E-4660-BE26-115AFD4DF398}" destId="{1D6E04B5-252D-44C2-AB2B-908FBA7C3473}" srcOrd="0" destOrd="0" parTransId="{E9F9FDF2-9DAB-4596-A9CA-0332E07ECD37}" sibTransId="{71870FAB-6CE7-4D66-8C67-1FF2A856E2DA}"/>
    <dgm:cxn modelId="{AEDF65EC-DD66-4A50-8351-0330DE0C97DE}" srcId="{4BA55B04-3F5E-4660-BE26-115AFD4DF398}" destId="{DFD28D75-CE58-4C25-90D3-F5BEDD8C83BF}" srcOrd="2" destOrd="0" parTransId="{B815BE76-D68B-427C-8356-C43AA308ABFD}" sibTransId="{F09B3B27-4C90-45B8-BC9B-DBA26CD0A59D}"/>
    <dgm:cxn modelId="{F5BD9BA9-669C-4072-8E6D-54BDE30C21D0}" type="presParOf" srcId="{AB54962D-93AC-457A-B147-0BAA957D442D}" destId="{0A4D61A1-A60B-4737-B9CD-83E6795943A6}" srcOrd="0" destOrd="0" presId="urn:microsoft.com/office/officeart/2005/8/layout/vList3#1"/>
    <dgm:cxn modelId="{4A2656AA-F27C-4749-931F-C152BEDAAE6C}" type="presParOf" srcId="{0A4D61A1-A60B-4737-B9CD-83E6795943A6}" destId="{46B85159-EA9B-43B5-BE24-62A810CE6F93}" srcOrd="0" destOrd="0" presId="urn:microsoft.com/office/officeart/2005/8/layout/vList3#1"/>
    <dgm:cxn modelId="{2324E2BA-D0DF-438F-9417-2F6989D6BFBE}" type="presParOf" srcId="{0A4D61A1-A60B-4737-B9CD-83E6795943A6}" destId="{4AD97CB0-73A2-4DC5-A6C3-9D94EC9053C6}" srcOrd="1" destOrd="0" presId="urn:microsoft.com/office/officeart/2005/8/layout/vList3#1"/>
    <dgm:cxn modelId="{913893E7-24DA-41C7-A27A-965F824980BB}" type="presParOf" srcId="{AB54962D-93AC-457A-B147-0BAA957D442D}" destId="{4A04831A-991D-4940-87E3-AB3DDA56C3E1}" srcOrd="1" destOrd="0" presId="urn:microsoft.com/office/officeart/2005/8/layout/vList3#1"/>
    <dgm:cxn modelId="{0EB438DB-565F-46E6-AB5C-9AA9C6C8EDA2}" type="presParOf" srcId="{AB54962D-93AC-457A-B147-0BAA957D442D}" destId="{50BC1910-E154-4F62-BF06-99C26ADBA9D5}" srcOrd="2" destOrd="0" presId="urn:microsoft.com/office/officeart/2005/8/layout/vList3#1"/>
    <dgm:cxn modelId="{194C146A-CA35-4DF0-AACB-192FEB2ED999}" type="presParOf" srcId="{50BC1910-E154-4F62-BF06-99C26ADBA9D5}" destId="{4B941F22-AAB3-4833-AC07-08107F29B87D}" srcOrd="0" destOrd="0" presId="urn:microsoft.com/office/officeart/2005/8/layout/vList3#1"/>
    <dgm:cxn modelId="{5E9657B6-FF12-4177-AE79-6E483705BE33}" type="presParOf" srcId="{50BC1910-E154-4F62-BF06-99C26ADBA9D5}" destId="{BC3FE599-F2AE-4663-BFA8-CA497C11807C}" srcOrd="1" destOrd="0" presId="urn:microsoft.com/office/officeart/2005/8/layout/vList3#1"/>
    <dgm:cxn modelId="{84AFC886-8F34-4E33-9A9B-1592AB1040D4}" type="presParOf" srcId="{AB54962D-93AC-457A-B147-0BAA957D442D}" destId="{9390A589-DB6D-48CD-B180-D66210FC324B}" srcOrd="3" destOrd="0" presId="urn:microsoft.com/office/officeart/2005/8/layout/vList3#1"/>
    <dgm:cxn modelId="{3255FCF5-D828-49C1-B7FC-AB7A9FA22CD3}" type="presParOf" srcId="{AB54962D-93AC-457A-B147-0BAA957D442D}" destId="{5CA6DBD8-88A5-4E3F-829A-F5AD4BD60301}" srcOrd="4" destOrd="0" presId="urn:microsoft.com/office/officeart/2005/8/layout/vList3#1"/>
    <dgm:cxn modelId="{75A5E23C-5CB8-4027-9841-B68BD3D2F33E}" type="presParOf" srcId="{5CA6DBD8-88A5-4E3F-829A-F5AD4BD60301}" destId="{727FB0D4-0396-4F8D-81B4-865CE900D4C2}" srcOrd="0" destOrd="0" presId="urn:microsoft.com/office/officeart/2005/8/layout/vList3#1"/>
    <dgm:cxn modelId="{C08F94AC-35A3-419A-90D3-905EA15413AF}" type="presParOf" srcId="{5CA6DBD8-88A5-4E3F-829A-F5AD4BD60301}" destId="{D135DBB2-43FE-4328-8040-696BB1475F88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D97CB0-73A2-4DC5-A6C3-9D94EC9053C6}">
      <dsp:nvSpPr>
        <dsp:cNvPr id="0" name=""/>
        <dsp:cNvSpPr/>
      </dsp:nvSpPr>
      <dsp:spPr>
        <a:xfrm rot="10800000">
          <a:off x="1472732" y="1459"/>
          <a:ext cx="4357564" cy="1500600"/>
        </a:xfrm>
        <a:prstGeom prst="homePlate">
          <a:avLst/>
        </a:prstGeom>
        <a:solidFill>
          <a:srgbClr val="C0504D">
            <a:hueOff val="0"/>
            <a:satOff val="0"/>
            <a:lumOff val="0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1723" tIns="121920" rIns="227584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err="1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Пам</a:t>
          </a:r>
          <a:r>
            <a:rPr lang="el-GR" sz="3200" b="1" kern="1200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Calibri"/>
            </a:rPr>
            <a:t>᾿</a:t>
          </a:r>
          <a:r>
            <a:rPr lang="uk-UA" sz="3200" b="1" kern="1200" dirty="0" err="1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Calibri"/>
            </a:rPr>
            <a:t>ятник</a:t>
          </a:r>
          <a:r>
            <a:rPr lang="uk-UA" sz="3200" b="1" kern="1200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Calibri"/>
            </a:rPr>
            <a:t> писанці у Канаді</a:t>
          </a:r>
          <a:r>
            <a:rPr lang="uk-UA" sz="1900" b="1" kern="1200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Calibri"/>
            </a:rPr>
            <a:t>.</a:t>
          </a:r>
          <a:endParaRPr lang="ru-RU" sz="1900" b="1" kern="1200" dirty="0">
            <a:ln w="11430"/>
            <a:solidFill>
              <a:sysClr val="window" lastClr="FFFFFF"/>
            </a:solidFill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  <a:latin typeface="Calibri"/>
            <a:ea typeface="+mn-ea"/>
            <a:cs typeface="+mn-cs"/>
          </a:endParaRPr>
        </a:p>
      </dsp:txBody>
      <dsp:txXfrm rot="10800000">
        <a:off x="1847882" y="1459"/>
        <a:ext cx="3982414" cy="1500600"/>
      </dsp:txXfrm>
    </dsp:sp>
    <dsp:sp modelId="{46B85159-EA9B-43B5-BE24-62A810CE6F93}">
      <dsp:nvSpPr>
        <dsp:cNvPr id="0" name=""/>
        <dsp:cNvSpPr/>
      </dsp:nvSpPr>
      <dsp:spPr>
        <a:xfrm>
          <a:off x="722431" y="1459"/>
          <a:ext cx="1500600" cy="1500600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3FE599-F2AE-4663-BFA8-CA497C11807C}">
      <dsp:nvSpPr>
        <dsp:cNvPr id="0" name=""/>
        <dsp:cNvSpPr/>
      </dsp:nvSpPr>
      <dsp:spPr>
        <a:xfrm rot="10800000">
          <a:off x="1472732" y="1949999"/>
          <a:ext cx="4357564" cy="1500600"/>
        </a:xfrm>
        <a:prstGeom prst="homePlate">
          <a:avLst/>
        </a:prstGeom>
        <a:solidFill>
          <a:srgbClr val="C0504D">
            <a:hueOff val="2340759"/>
            <a:satOff val="-2919"/>
            <a:lumOff val="686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1723" tIns="76200" rIns="14224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В </a:t>
          </a:r>
          <a:r>
            <a:rPr lang="ru-RU" sz="2000" b="1" kern="1200" dirty="0" err="1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Софії</a:t>
          </a:r>
          <a:r>
            <a:rPr lang="ru-RU" sz="2000" b="1" kern="1200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 </a:t>
          </a:r>
          <a:r>
            <a:rPr lang="ru-RU" sz="2000" b="1" kern="1200" dirty="0" err="1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Київській</a:t>
          </a:r>
          <a:r>
            <a:rPr lang="ru-RU" sz="2000" b="1" kern="1200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 </a:t>
          </a:r>
          <a:r>
            <a:rPr lang="ru-RU" sz="2000" b="1" kern="1200" dirty="0" err="1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встановлено</a:t>
          </a:r>
          <a:r>
            <a:rPr lang="ru-RU" sz="2000" b="1" kern="1200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 </a:t>
          </a:r>
          <a:r>
            <a:rPr lang="ru-RU" sz="2000" b="1" kern="1200" dirty="0" err="1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унікальная</a:t>
          </a:r>
          <a:r>
            <a:rPr lang="ru-RU" sz="2000" b="1" kern="1200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 </a:t>
          </a:r>
          <a:r>
            <a:rPr lang="ru-RU" sz="2000" b="1" kern="1200" dirty="0" err="1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ікона</a:t>
          </a:r>
          <a:r>
            <a:rPr lang="ru-RU" sz="2000" b="1" kern="1200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 </a:t>
          </a:r>
          <a:r>
            <a:rPr lang="ru-RU" sz="2000" b="1" kern="1200" dirty="0" err="1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Діви</a:t>
          </a:r>
          <a:r>
            <a:rPr lang="ru-RU" sz="2000" b="1" kern="1200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 </a:t>
          </a:r>
          <a:r>
            <a:rPr lang="ru-RU" sz="2000" b="1" kern="1200" dirty="0" err="1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Марії</a:t>
          </a:r>
          <a:r>
            <a:rPr lang="ru-RU" sz="2000" b="1" kern="1200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 вагою 2,5 тони, </a:t>
          </a:r>
          <a:r>
            <a:rPr lang="ru-RU" sz="2000" b="1" kern="1200" dirty="0" err="1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зібрану</a:t>
          </a:r>
          <a:r>
            <a:rPr lang="ru-RU" sz="2000" b="1" kern="1200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 </a:t>
          </a:r>
          <a:r>
            <a:rPr lang="ru-RU" sz="2000" b="1" kern="1200" dirty="0" err="1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з</a:t>
          </a:r>
          <a:r>
            <a:rPr lang="ru-RU" sz="2000" b="1" kern="1200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 15 </a:t>
          </a:r>
          <a:r>
            <a:rPr lang="ru-RU" sz="2000" b="1" kern="1200" dirty="0" err="1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тисяч</a:t>
          </a:r>
          <a:r>
            <a:rPr lang="ru-RU" sz="2000" b="1" kern="1200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 </a:t>
          </a:r>
          <a:r>
            <a:rPr lang="ru-RU" sz="2000" b="1" kern="1200" dirty="0" err="1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писанок</a:t>
          </a:r>
          <a:r>
            <a:rPr lang="ru-RU" sz="2000" b="1" kern="1200" dirty="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.</a:t>
          </a:r>
          <a:endParaRPr lang="ru-RU" sz="20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10800000">
        <a:off x="1847882" y="1949999"/>
        <a:ext cx="3982414" cy="1500600"/>
      </dsp:txXfrm>
    </dsp:sp>
    <dsp:sp modelId="{4B941F22-AAB3-4833-AC07-08107F29B87D}">
      <dsp:nvSpPr>
        <dsp:cNvPr id="0" name=""/>
        <dsp:cNvSpPr/>
      </dsp:nvSpPr>
      <dsp:spPr>
        <a:xfrm>
          <a:off x="722431" y="1949999"/>
          <a:ext cx="1500600" cy="1500600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135DBB2-43FE-4328-8040-696BB1475F88}">
      <dsp:nvSpPr>
        <dsp:cNvPr id="0" name=""/>
        <dsp:cNvSpPr/>
      </dsp:nvSpPr>
      <dsp:spPr>
        <a:xfrm rot="10800000">
          <a:off x="1472732" y="3898540"/>
          <a:ext cx="4357564" cy="1500600"/>
        </a:xfrm>
        <a:prstGeom prst="homePlate">
          <a:avLst/>
        </a:prstGeom>
        <a:solidFill>
          <a:srgbClr val="C0504D">
            <a:hueOff val="4681519"/>
            <a:satOff val="-5839"/>
            <a:lumOff val="1373"/>
            <a:alphaOff val="0"/>
          </a:srgbClr>
        </a:solid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1723" tIns="87630" rIns="163576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300" b="1" kern="1200" smtClean="0">
              <a:ln w="11430"/>
              <a:solidFill>
                <a:sysClr val="window" lastClr="FFFF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/>
              <a:ea typeface="+mn-ea"/>
              <a:cs typeface="+mn-cs"/>
            </a:rPr>
            <a:t>Музей писанки знаходиться у м. Коломия Івано-Франківської області</a:t>
          </a:r>
          <a:endParaRPr lang="ru-RU" sz="2300" kern="1200" dirty="0">
            <a:solidFill>
              <a:sysClr val="window" lastClr="FFFFFF"/>
            </a:solidFill>
            <a:latin typeface="Calibri"/>
            <a:ea typeface="+mn-ea"/>
            <a:cs typeface="+mn-cs"/>
          </a:endParaRPr>
        </a:p>
      </dsp:txBody>
      <dsp:txXfrm rot="10800000">
        <a:off x="1847882" y="3898540"/>
        <a:ext cx="3982414" cy="1500600"/>
      </dsp:txXfrm>
    </dsp:sp>
    <dsp:sp modelId="{727FB0D4-0396-4F8D-81B4-865CE900D4C2}">
      <dsp:nvSpPr>
        <dsp:cNvPr id="0" name=""/>
        <dsp:cNvSpPr/>
      </dsp:nvSpPr>
      <dsp:spPr>
        <a:xfrm>
          <a:off x="722431" y="3898540"/>
          <a:ext cx="1500600" cy="1500600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ysClr val="window" lastClr="FFFFFF">
              <a:hueOff val="0"/>
              <a:satOff val="0"/>
              <a:lumOff val="0"/>
              <a:alphaOff val="0"/>
            </a:sys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50DC-1662-4E2A-A06A-69BB97DAA151}" type="datetimeFigureOut">
              <a:rPr lang="ru-RU" smtClean="0"/>
              <a:t>15.12.2017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9BA41-9740-4824-99E7-9A16CBDACC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3887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50DC-1662-4E2A-A06A-69BB97DAA151}" type="datetimeFigureOut">
              <a:rPr lang="ru-RU" smtClean="0"/>
              <a:t>15.12.2017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9BA41-9740-4824-99E7-9A16CBDACC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3103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50DC-1662-4E2A-A06A-69BB97DAA151}" type="datetimeFigureOut">
              <a:rPr lang="ru-RU" smtClean="0"/>
              <a:t>15.12.2017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9BA41-9740-4824-99E7-9A16CBDACC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226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50DC-1662-4E2A-A06A-69BB97DAA151}" type="datetimeFigureOut">
              <a:rPr lang="ru-RU" smtClean="0"/>
              <a:t>15.12.2017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9BA41-9740-4824-99E7-9A16CBDACC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125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50DC-1662-4E2A-A06A-69BB97DAA151}" type="datetimeFigureOut">
              <a:rPr lang="ru-RU" smtClean="0"/>
              <a:t>15.12.2017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9BA41-9740-4824-99E7-9A16CBDACC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5805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50DC-1662-4E2A-A06A-69BB97DAA151}" type="datetimeFigureOut">
              <a:rPr lang="ru-RU" smtClean="0"/>
              <a:t>15.12.2017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9BA41-9740-4824-99E7-9A16CBDACC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5881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50DC-1662-4E2A-A06A-69BB97DAA151}" type="datetimeFigureOut">
              <a:rPr lang="ru-RU" smtClean="0"/>
              <a:t>15.12.2017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9BA41-9740-4824-99E7-9A16CBDACC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048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50DC-1662-4E2A-A06A-69BB97DAA151}" type="datetimeFigureOut">
              <a:rPr lang="ru-RU" smtClean="0"/>
              <a:t>15.12.2017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9BA41-9740-4824-99E7-9A16CBDACC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9022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50DC-1662-4E2A-A06A-69BB97DAA151}" type="datetimeFigureOut">
              <a:rPr lang="ru-RU" smtClean="0"/>
              <a:t>15.12.2017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9BA41-9740-4824-99E7-9A16CBDACC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75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50DC-1662-4E2A-A06A-69BB97DAA151}" type="datetimeFigureOut">
              <a:rPr lang="ru-RU" smtClean="0"/>
              <a:t>15.12.2017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9BA41-9740-4824-99E7-9A16CBDACC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6986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B50DC-1662-4E2A-A06A-69BB97DAA151}" type="datetimeFigureOut">
              <a:rPr lang="ru-RU" smtClean="0"/>
              <a:t>15.12.2017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9BA41-9740-4824-99E7-9A16CBDACC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73343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CB50DC-1662-4E2A-A06A-69BB97DAA151}" type="datetimeFigureOut">
              <a:rPr lang="ru-RU" smtClean="0"/>
              <a:t>15.12.2017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29BA41-9740-4824-99E7-9A16CBDACC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944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692696"/>
            <a:ext cx="7920880" cy="2448272"/>
          </a:xfrm>
        </p:spPr>
        <p:txBody>
          <a:bodyPr>
            <a:noAutofit/>
          </a:bodyPr>
          <a:lstStyle/>
          <a:p>
            <a:pPr algn="just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Великдень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дворі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то й </a:t>
            </a:r>
            <a:r>
              <a:rPr lang="ru-RU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писанки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столі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Перелісна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« Писанка»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4797152"/>
            <a:ext cx="6400800" cy="1752600"/>
          </a:xfrm>
        </p:spPr>
        <p:txBody>
          <a:bodyPr/>
          <a:lstStyle/>
          <a:p>
            <a:pPr algn="l"/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Літературне читання 2 клас</a:t>
            </a:r>
          </a:p>
          <a:p>
            <a:pPr algn="l"/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Вчитель ЕНВК№1</a:t>
            </a:r>
          </a:p>
          <a:p>
            <a:pPr algn="l"/>
            <a:r>
              <a:rPr lang="uk-UA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Голованова</a:t>
            </a: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Ольга Василівна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36296" y="6394137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12.04.2017Р.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2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445224"/>
            <a:ext cx="8229600" cy="1143000"/>
          </a:xfrm>
        </p:spPr>
        <p:txBody>
          <a:bodyPr>
            <a:noAutofit/>
          </a:bodyPr>
          <a:lstStyle/>
          <a:p>
            <a:r>
              <a:rPr lang="uk-UA" sz="8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Фізхвилинка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49604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9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Читання</a:t>
            </a:r>
            <a:r>
              <a:rPr lang="ru-RU" sz="4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9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статті</a:t>
            </a:r>
            <a:r>
              <a:rPr lang="ru-RU" sz="4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 </a:t>
            </a:r>
            <a:r>
              <a:rPr lang="ru-RU" sz="49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підручнику</a:t>
            </a:r>
            <a:r>
              <a:rPr lang="ru-RU" sz="4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br>
              <a:rPr lang="ru-RU" sz="4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9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 </a:t>
            </a:r>
            <a:r>
              <a:rPr lang="ru-RU" sz="49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Гра</a:t>
            </a:r>
            <a:r>
              <a:rPr lang="ru-RU" sz="49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«Ротик на замку»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28800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ru-RU" sz="4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Інтерактивна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вправа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«</a:t>
            </a:r>
            <a:r>
              <a:rPr lang="ru-RU" sz="40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Мозговий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штурм»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Коли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відзначають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Великдень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Як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готуються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люди до свята?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Яка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особлива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окраса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Великодня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символізує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трикутник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символізує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пташка?</a:t>
            </a:r>
          </a:p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057" y="5338755"/>
            <a:ext cx="3994943" cy="1441033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704" y="2420888"/>
            <a:ext cx="266429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9898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7725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Опрацювання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вірша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К.Перелісної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«Писанка»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5" t="5435" r="10343" b="2153"/>
          <a:stretch/>
        </p:blipFill>
        <p:spPr bwMode="auto">
          <a:xfrm>
            <a:off x="1678328" y="1844824"/>
            <a:ext cx="5845999" cy="4949528"/>
          </a:xfrm>
          <a:prstGeom prst="rect">
            <a:avLst/>
          </a:prstGeom>
          <a:noFill/>
          <a:ln w="3810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88" y="0"/>
            <a:ext cx="1588400" cy="158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1431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Крашанка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фарбоване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яйце в один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колір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41" r="5913"/>
          <a:stretch/>
        </p:blipFill>
        <p:spPr bwMode="auto">
          <a:xfrm>
            <a:off x="40059" y="1268760"/>
            <a:ext cx="3622876" cy="31322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2947" y="1484784"/>
            <a:ext cx="3456384" cy="33027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933056"/>
            <a:ext cx="4532854" cy="28346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254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исанка 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розписані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яйця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700809"/>
            <a:ext cx="3920720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73" y="3563627"/>
            <a:ext cx="4896544" cy="32623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980728"/>
            <a:ext cx="3157909" cy="2366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5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</a:t>
            </a:r>
            <a:r>
              <a:rPr lang="ru-RU" sz="4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альованка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– </a:t>
            </a:r>
            <a:r>
              <a:rPr lang="ru-RU" sz="4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розмальоване</a:t>
            </a: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4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пензликом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5" y="3573016"/>
            <a:ext cx="4453943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79" t="2187" r="6725" b="3214"/>
          <a:stretch/>
        </p:blipFill>
        <p:spPr bwMode="auto">
          <a:xfrm>
            <a:off x="163580" y="1124744"/>
            <a:ext cx="2627818" cy="348042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21" t="6140" r="8895" b="3936"/>
          <a:stretch/>
        </p:blipFill>
        <p:spPr bwMode="auto">
          <a:xfrm>
            <a:off x="6527901" y="836712"/>
            <a:ext cx="2592729" cy="342610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3131840" y="1594298"/>
            <a:ext cx="3096198" cy="19109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545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1143000"/>
          </a:xfrm>
        </p:spPr>
        <p:txBody>
          <a:bodyPr>
            <a:noAutofit/>
          </a:bodyPr>
          <a:lstStyle/>
          <a:p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ряпанка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крашанки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на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голкою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видряпано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орнамент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221088"/>
            <a:ext cx="4248472" cy="25382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81" r="20689" b="6942"/>
          <a:stretch/>
        </p:blipFill>
        <p:spPr bwMode="auto">
          <a:xfrm>
            <a:off x="5868144" y="1484784"/>
            <a:ext cx="3030643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340768"/>
            <a:ext cx="3556434" cy="26673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840"/>
          <a:stretch/>
        </p:blipFill>
        <p:spPr bwMode="auto">
          <a:xfrm>
            <a:off x="5287296" y="4561548"/>
            <a:ext cx="3678715" cy="21257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1873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рапанка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крапане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воском і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фарбоване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яйце.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05064"/>
            <a:ext cx="3629388" cy="27220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11314"/>
            <a:ext cx="4464347" cy="29738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3" t="2878" r="4093" b="5329"/>
          <a:stretch/>
        </p:blipFill>
        <p:spPr bwMode="auto">
          <a:xfrm>
            <a:off x="2771800" y="1628800"/>
            <a:ext cx="3180258" cy="26361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2957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3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Вправа</a:t>
            </a:r>
            <a:r>
              <a:rPr lang="ru-RU" sz="53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53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Дощик</a:t>
            </a:r>
            <a:r>
              <a:rPr lang="ru-RU" sz="53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3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допомагав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дівчинці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малювати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писанку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Прочитайте </a:t>
            </a:r>
            <a:r>
              <a:rPr lang="ru-RU" sz="36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опис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писанки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ru-RU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відразу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вдалося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дівчинці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розмалювати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писанку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Коли 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похвалив </a:t>
            </a:r>
            <a:r>
              <a:rPr lang="ru-RU" sz="36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тато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Font typeface="Wingdings" pitchFamily="2" charset="2"/>
              <a:buChar char="Ø"/>
            </a:pPr>
            <a:r>
              <a:rPr lang="ru-RU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Скільки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яєць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зіпсувала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дівчинка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8615">
            <a:off x="6516217" y="2060849"/>
            <a:ext cx="2332472" cy="2232248"/>
          </a:xfrm>
          <a:prstGeom prst="rect">
            <a:avLst/>
          </a:prstGeom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06"/>
            <a:ext cx="1829742" cy="1829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4044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551"/>
            <a:ext cx="1911441" cy="159176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24774"/>
            <a:ext cx="8229600" cy="1143000"/>
          </a:xfrm>
        </p:spPr>
        <p:txBody>
          <a:bodyPr>
            <a:noAutofit/>
          </a:bodyPr>
          <a:lstStyle/>
          <a:p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Диктор </a:t>
            </a:r>
            <a:r>
              <a:rPr lang="ru-RU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телебачення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 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988840"/>
            <a:ext cx="6678823" cy="44525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 descr="D:\картинки\microphone_recor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5680" y="0"/>
            <a:ext cx="1718320" cy="1718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296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Дев</a:t>
            </a:r>
            <a:r>
              <a:rPr lang="uk-UA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 уроку:  </a:t>
            </a:r>
            <a:endParaRPr lang="ru-RU" sz="6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просто </a:t>
            </a:r>
            <a:r>
              <a:rPr lang="ru-RU" sz="4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слухати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а </a:t>
            </a:r>
            <a:r>
              <a:rPr lang="ru-RU" sz="4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чути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 </a:t>
            </a:r>
          </a:p>
          <a:p>
            <a:pPr marL="0" indent="0" algn="ctr">
              <a:buNone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просто </a:t>
            </a:r>
            <a:r>
              <a:rPr lang="ru-RU" sz="4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дивитись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а </a:t>
            </a:r>
            <a:r>
              <a:rPr lang="ru-RU" sz="4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бачити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</a:p>
          <a:p>
            <a:pPr marL="0" indent="0" algn="ctr">
              <a:buNone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 просто </a:t>
            </a:r>
            <a:r>
              <a:rPr lang="ru-RU" sz="4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відповідати,а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міркувати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</a:p>
          <a:p>
            <a:pPr marL="0" indent="0" algn="ctr">
              <a:buNone/>
            </a:pP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Дружно і </a:t>
            </a:r>
            <a:r>
              <a:rPr lang="ru-RU" sz="4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плідно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4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працювати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0"/>
            <a:ext cx="1900024" cy="1900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912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10" y="116632"/>
            <a:ext cx="6851104" cy="1143000"/>
          </a:xfrm>
        </p:spPr>
        <p:txBody>
          <a:bodyPr>
            <a:normAutofit/>
          </a:bodyPr>
          <a:lstStyle/>
          <a:p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1.	Робота в </a:t>
            </a:r>
            <a:r>
              <a:rPr lang="ru-RU" sz="4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групах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28800"/>
            <a:ext cx="8964488" cy="4493095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1група.  </a:t>
            </a:r>
            <a:r>
              <a:rPr lang="ru-RU" sz="4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Читає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незнайко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>
              <a:buNone/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4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4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Дослідники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0" indent="0">
              <a:buNone/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4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«Весела </a:t>
            </a:r>
            <a:r>
              <a:rPr lang="ru-RU" sz="4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анаграма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0" indent="0">
              <a:buNone/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sz="4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Розсипанка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0" indent="0">
              <a:buNone/>
            </a:pP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40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sz="4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Мозговий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штурм». (Робота з </a:t>
            </a:r>
            <a:r>
              <a:rPr lang="ru-RU" sz="4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комп’ютером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. </a:t>
            </a:r>
            <a:r>
              <a:rPr lang="ru-RU" sz="40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Тестування</a:t>
            </a:r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665"/>
            <a:ext cx="2997194" cy="18528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5794" y="5263233"/>
            <a:ext cx="1723560" cy="15588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84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1група.  </a:t>
            </a:r>
            <a:r>
              <a:rPr lang="ru-RU" sz="4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Читає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незнайко</a:t>
            </a:r>
            <a: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ru-RU" sz="4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9832" y="1124744"/>
            <a:ext cx="5770984" cy="30529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Гарна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крашанка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мене,</a:t>
            </a:r>
          </a:p>
          <a:p>
            <a:pPr marL="0" indent="0">
              <a:buNone/>
            </a:pPr>
            <a:r>
              <a:rPr lang="ru-RU" sz="4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Мабуть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кращої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нема,</a:t>
            </a:r>
          </a:p>
          <a:p>
            <a:pPr marL="0" indent="0">
              <a:buNone/>
            </a:pP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Тато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помага</a:t>
            </a: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4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4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Малювала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я  ж не одна.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52" y="3356992"/>
            <a:ext cx="2953459" cy="34869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483768" y="1196752"/>
            <a:ext cx="64807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Гарна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писанка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мене,</a:t>
            </a:r>
          </a:p>
          <a:p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Мабуть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кращої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нема,</a:t>
            </a:r>
          </a:p>
          <a:p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Мама  </a:t>
            </a: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помагала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,</a:t>
            </a:r>
            <a:endParaRPr lang="ru-RU" sz="4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Малювала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 я сама.</a:t>
            </a:r>
            <a:endParaRPr lang="ru-RU" sz="4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68" y="980728"/>
            <a:ext cx="2286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4559133"/>
            <a:ext cx="2808312" cy="2459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770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4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4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Дослідники</a:t>
            </a: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7864" y="908720"/>
            <a:ext cx="5400600" cy="5688632"/>
          </a:xfrm>
        </p:spPr>
        <p:txBody>
          <a:bodyPr>
            <a:normAutofit fontScale="55000" lnSpcReduction="20000"/>
          </a:bodyPr>
          <a:lstStyle/>
          <a:p>
            <a:pPr marL="11430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5100" b="1" i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Гарна ___________ у </a:t>
            </a:r>
            <a:r>
              <a:rPr lang="uk-UA" sz="51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мене,			 </a:t>
            </a:r>
            <a:endParaRPr lang="ru-RU" sz="5100" b="1" i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11430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51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Мабуть, _________ нема.			</a:t>
            </a:r>
            <a:endParaRPr lang="ru-RU" sz="5100" b="1" i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11430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51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______ тільки __________,			</a:t>
            </a:r>
            <a:endParaRPr lang="ru-RU" sz="5100" b="1" i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11430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51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Малювала я сама.</a:t>
            </a:r>
            <a:endParaRPr lang="ru-RU" sz="5100" b="1" i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11430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51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_______ дрібно квіти, </a:t>
            </a:r>
            <a:endParaRPr lang="ru-RU" sz="5100" b="1" i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11430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51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________ хрестиків ______,</a:t>
            </a:r>
            <a:endParaRPr lang="ru-RU" sz="5100" b="1" i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11430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51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І дрібнюсіньку __________,</a:t>
            </a:r>
            <a:endParaRPr lang="ru-RU" sz="5100" b="1" i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11430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5100" b="1" i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Й поясочок поміж них.</a:t>
            </a:r>
            <a:endParaRPr lang="ru-RU" sz="5100" b="1" i="1" dirty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dirty="0">
                <a:latin typeface="Times New Roman"/>
                <a:ea typeface="Calibri"/>
              </a:rPr>
              <a:t/>
            </a:r>
            <a:br>
              <a:rPr lang="uk-UA" dirty="0">
                <a:latin typeface="Times New Roman"/>
                <a:ea typeface="Calibri"/>
              </a:rPr>
            </a:b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6" t="5390" r="3432" b="6791"/>
          <a:stretch/>
        </p:blipFill>
        <p:spPr>
          <a:xfrm>
            <a:off x="-81023" y="1018572"/>
            <a:ext cx="2500132" cy="2963119"/>
          </a:xfrm>
          <a:prstGeom prst="rect">
            <a:avLst/>
          </a:prstGeom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2505474"/>
            <a:ext cx="2050449" cy="2050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241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група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«Весела </a:t>
            </a:r>
            <a:r>
              <a:rPr lang="ru-RU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анаграма</a:t>
            </a: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412774"/>
            <a:ext cx="5904656" cy="5184578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204654"/>
            <a:ext cx="5688632" cy="5528305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4" t="2622" r="54252" b="4560"/>
          <a:stretch/>
        </p:blipFill>
        <p:spPr bwMode="auto">
          <a:xfrm>
            <a:off x="7347851" y="2030183"/>
            <a:ext cx="1890968" cy="256168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6524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рупа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Розсипанка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grpSp>
        <p:nvGrpSpPr>
          <p:cNvPr id="26" name="Группа 25"/>
          <p:cNvGrpSpPr/>
          <p:nvPr/>
        </p:nvGrpSpPr>
        <p:grpSpPr>
          <a:xfrm>
            <a:off x="683568" y="1451390"/>
            <a:ext cx="7924959" cy="5406610"/>
            <a:chOff x="0" y="0"/>
            <a:chExt cx="10229850" cy="6419850"/>
          </a:xfrm>
        </p:grpSpPr>
        <p:grpSp>
          <p:nvGrpSpPr>
            <p:cNvPr id="27" name="Группа 26"/>
            <p:cNvGrpSpPr/>
            <p:nvPr/>
          </p:nvGrpSpPr>
          <p:grpSpPr>
            <a:xfrm>
              <a:off x="57150" y="0"/>
              <a:ext cx="4981575" cy="1819275"/>
              <a:chOff x="0" y="0"/>
              <a:chExt cx="3390900" cy="1219200"/>
            </a:xfrm>
          </p:grpSpPr>
          <p:pic>
            <p:nvPicPr>
              <p:cNvPr id="43" name="Рисунок 42"/>
              <p:cNvPicPr>
                <a:picLocks noChangeAspect="1"/>
              </p:cNvPicPr>
              <p:nvPr/>
            </p:nvPicPr>
            <p:blipFill>
              <a:blip r:embed="rId2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390900" cy="1219200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</p:pic>
          <p:sp>
            <p:nvSpPr>
              <p:cNvPr id="44" name="Надпись 2"/>
              <p:cNvSpPr txBox="1">
                <a:spLocks noChangeArrowheads="1"/>
              </p:cNvSpPr>
              <p:nvPr/>
            </p:nvSpPr>
            <p:spPr bwMode="auto">
              <a:xfrm>
                <a:off x="47625" y="276225"/>
                <a:ext cx="3276600" cy="657225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uk-UA" sz="3600" b="1" dirty="0">
                    <a:solidFill>
                      <a:srgbClr val="FF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Недарма майстри</a:t>
                </a:r>
                <a:endParaRPr lang="ru-RU" sz="1100" dirty="0">
                  <a:effectLst/>
                  <a:ea typeface="Calibri"/>
                  <a:cs typeface="Times New Roman"/>
                </a:endParaRPr>
              </a:p>
            </p:txBody>
          </p:sp>
        </p:grpSp>
        <p:grpSp>
          <p:nvGrpSpPr>
            <p:cNvPr id="28" name="Группа 27"/>
            <p:cNvGrpSpPr/>
            <p:nvPr/>
          </p:nvGrpSpPr>
          <p:grpSpPr>
            <a:xfrm>
              <a:off x="5314950" y="190500"/>
              <a:ext cx="4819650" cy="1733550"/>
              <a:chOff x="0" y="0"/>
              <a:chExt cx="3495675" cy="1314450"/>
            </a:xfrm>
          </p:grpSpPr>
          <p:pic>
            <p:nvPicPr>
              <p:cNvPr id="41" name="Рисунок 40"/>
              <p:cNvPicPr>
                <a:picLocks noChangeAspect="1"/>
              </p:cNvPicPr>
              <p:nvPr/>
            </p:nvPicPr>
            <p:blipFill>
              <a:blip r:embed="rId2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495675" cy="1314450"/>
              </a:xfrm>
              <a:prstGeom prst="rect">
                <a:avLst/>
              </a:prstGeom>
              <a:noFill/>
            </p:spPr>
          </p:pic>
          <p:sp>
            <p:nvSpPr>
              <p:cNvPr id="42" name="Надпись 2"/>
              <p:cNvSpPr txBox="1">
                <a:spLocks noChangeArrowheads="1"/>
              </p:cNvSpPr>
              <p:nvPr/>
            </p:nvSpPr>
            <p:spPr bwMode="auto">
              <a:xfrm>
                <a:off x="85725" y="304800"/>
                <a:ext cx="3276600" cy="657225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uk-UA" sz="4800" b="1">
                    <a:solidFill>
                      <a:srgbClr val="FF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говорять, </a:t>
                </a:r>
                <a:endParaRPr lang="ru-RU" sz="1100">
                  <a:effectLst/>
                  <a:ea typeface="Calibri"/>
                  <a:cs typeface="Times New Roman"/>
                </a:endParaRPr>
              </a:p>
            </p:txBody>
          </p:sp>
        </p:grpSp>
        <p:grpSp>
          <p:nvGrpSpPr>
            <p:cNvPr id="29" name="Группа 28"/>
            <p:cNvGrpSpPr/>
            <p:nvPr/>
          </p:nvGrpSpPr>
          <p:grpSpPr>
            <a:xfrm>
              <a:off x="0" y="2333625"/>
              <a:ext cx="4676775" cy="1514475"/>
              <a:chOff x="0" y="0"/>
              <a:chExt cx="3571875" cy="1219200"/>
            </a:xfrm>
          </p:grpSpPr>
          <p:sp>
            <p:nvSpPr>
              <p:cNvPr id="39" name="Блок-схема: перфолента 38"/>
              <p:cNvSpPr/>
              <p:nvPr/>
            </p:nvSpPr>
            <p:spPr>
              <a:xfrm>
                <a:off x="0" y="0"/>
                <a:ext cx="3571875" cy="1219200"/>
              </a:xfrm>
              <a:prstGeom prst="flowChartPunchedTape">
                <a:avLst/>
              </a:prstGeom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40" name="Надпись 2"/>
              <p:cNvSpPr txBox="1">
                <a:spLocks noChangeArrowheads="1"/>
              </p:cNvSpPr>
              <p:nvPr/>
            </p:nvSpPr>
            <p:spPr bwMode="auto">
              <a:xfrm>
                <a:off x="57150" y="285750"/>
                <a:ext cx="3276600" cy="657225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uk-UA" sz="4800" b="1">
                    <a:solidFill>
                      <a:srgbClr val="FF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що на </a:t>
                </a:r>
                <a:endParaRPr lang="ru-RU" sz="1100">
                  <a:effectLst/>
                  <a:ea typeface="Calibri"/>
                  <a:cs typeface="Times New Roman"/>
                </a:endParaRPr>
              </a:p>
            </p:txBody>
          </p:sp>
        </p:grpSp>
        <p:grpSp>
          <p:nvGrpSpPr>
            <p:cNvPr id="30" name="Группа 29"/>
            <p:cNvGrpSpPr/>
            <p:nvPr/>
          </p:nvGrpSpPr>
          <p:grpSpPr>
            <a:xfrm>
              <a:off x="4829175" y="2228850"/>
              <a:ext cx="5305425" cy="1714500"/>
              <a:chOff x="0" y="0"/>
              <a:chExt cx="3543300" cy="1304925"/>
            </a:xfrm>
          </p:grpSpPr>
          <p:pic>
            <p:nvPicPr>
              <p:cNvPr id="37" name="Рисунок 36"/>
              <p:cNvPicPr>
                <a:picLocks noChangeAspect="1"/>
              </p:cNvPicPr>
              <p:nvPr/>
            </p:nvPicPr>
            <p:blipFill>
              <a:blip r:embed="rId2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3543300" cy="1304925"/>
              </a:xfrm>
              <a:prstGeom prst="rect">
                <a:avLst/>
              </a:prstGeom>
              <a:noFill/>
            </p:spPr>
          </p:pic>
          <p:sp>
            <p:nvSpPr>
              <p:cNvPr id="38" name="Надпись 2"/>
              <p:cNvSpPr txBox="1">
                <a:spLocks noChangeArrowheads="1"/>
              </p:cNvSpPr>
              <p:nvPr/>
            </p:nvSpPr>
            <p:spPr bwMode="auto">
              <a:xfrm>
                <a:off x="76200" y="323850"/>
                <a:ext cx="3362325" cy="657225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uk-UA" sz="3600" b="1" dirty="0">
                    <a:solidFill>
                      <a:srgbClr val="FF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тонкій шкарлупці</a:t>
                </a:r>
                <a:endParaRPr lang="ru-RU" sz="1100" dirty="0">
                  <a:effectLst/>
                  <a:ea typeface="Calibri"/>
                  <a:cs typeface="Times New Roman"/>
                </a:endParaRPr>
              </a:p>
            </p:txBody>
          </p:sp>
        </p:grpSp>
        <p:grpSp>
          <p:nvGrpSpPr>
            <p:cNvPr id="31" name="Группа 30"/>
            <p:cNvGrpSpPr/>
            <p:nvPr/>
          </p:nvGrpSpPr>
          <p:grpSpPr>
            <a:xfrm>
              <a:off x="57150" y="4314825"/>
              <a:ext cx="4724400" cy="2105025"/>
              <a:chOff x="0" y="0"/>
              <a:chExt cx="3676650" cy="1276350"/>
            </a:xfrm>
          </p:grpSpPr>
          <p:sp>
            <p:nvSpPr>
              <p:cNvPr id="35" name="Блок-схема: перфолента 34"/>
              <p:cNvSpPr/>
              <p:nvPr/>
            </p:nvSpPr>
            <p:spPr>
              <a:xfrm>
                <a:off x="0" y="0"/>
                <a:ext cx="3676650" cy="1276350"/>
              </a:xfrm>
              <a:prstGeom prst="flowChartPunchedTape">
                <a:avLst/>
              </a:prstGeom>
              <a:ln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36" name="Надпись 2"/>
              <p:cNvSpPr txBox="1">
                <a:spLocks noChangeArrowheads="1"/>
              </p:cNvSpPr>
              <p:nvPr/>
            </p:nvSpPr>
            <p:spPr bwMode="auto">
              <a:xfrm>
                <a:off x="57150" y="333375"/>
                <a:ext cx="3524250" cy="657225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uk-UA" sz="7200" b="1">
                    <a:solidFill>
                      <a:srgbClr val="FF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яйця -</a:t>
                </a:r>
                <a:endParaRPr lang="ru-RU" sz="1100">
                  <a:effectLst/>
                  <a:ea typeface="Calibri"/>
                  <a:cs typeface="Times New Roman"/>
                </a:endParaRPr>
              </a:p>
            </p:txBody>
          </p:sp>
        </p:grpSp>
        <p:grpSp>
          <p:nvGrpSpPr>
            <p:cNvPr id="32" name="Группа 31"/>
            <p:cNvGrpSpPr/>
            <p:nvPr/>
          </p:nvGrpSpPr>
          <p:grpSpPr>
            <a:xfrm>
              <a:off x="4991100" y="4381500"/>
              <a:ext cx="5238750" cy="1943100"/>
              <a:chOff x="0" y="0"/>
              <a:chExt cx="3867150" cy="1285875"/>
            </a:xfrm>
          </p:grpSpPr>
          <p:sp>
            <p:nvSpPr>
              <p:cNvPr id="33" name="Блок-схема: перфолента 32"/>
              <p:cNvSpPr/>
              <p:nvPr/>
            </p:nvSpPr>
            <p:spPr>
              <a:xfrm>
                <a:off x="0" y="0"/>
                <a:ext cx="3867150" cy="1285875"/>
              </a:xfrm>
              <a:prstGeom prst="flowChartPunchedTape">
                <a:avLst/>
              </a:prstGeom>
              <a:ln/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34" name="Надпись 2"/>
              <p:cNvSpPr txBox="1">
                <a:spLocks noChangeArrowheads="1"/>
              </p:cNvSpPr>
              <p:nvPr/>
            </p:nvSpPr>
            <p:spPr bwMode="auto">
              <a:xfrm>
                <a:off x="57150" y="323850"/>
                <a:ext cx="3752850" cy="657225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2">
                <a:schemeClr val="accent1"/>
              </a:lnRef>
              <a:fillRef idx="1">
                <a:schemeClr val="l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vert="horz" wrap="square" lIns="91440" tIns="45720" rIns="91440" bIns="45720" anchor="t" anchorCtr="0"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uk-UA" sz="4800" b="1">
                    <a:solidFill>
                      <a:srgbClr val="FF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цілий світ…</a:t>
                </a:r>
                <a:endParaRPr lang="ru-RU" sz="1100">
                  <a:effectLst/>
                  <a:ea typeface="Calibri"/>
                  <a:cs typeface="Times New Roman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3780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4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4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рупа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Мозговий</a:t>
            </a: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штурм». </a:t>
            </a:r>
          </a:p>
        </p:txBody>
      </p:sp>
      <p:sp>
        <p:nvSpPr>
          <p:cNvPr id="4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075240" cy="4133055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Яке християнське свято відзначають навесні?</a:t>
            </a:r>
          </a:p>
          <a:p>
            <a:pPr marL="0" indent="0">
              <a:buNone/>
            </a:pP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Різдво</a:t>
            </a:r>
          </a:p>
          <a:p>
            <a:pPr marL="0" indent="0">
              <a:buNone/>
            </a:pP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Великдень</a:t>
            </a:r>
          </a:p>
          <a:p>
            <a:pPr marL="0" indent="0">
              <a:buNone/>
            </a:pP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Трійця</a:t>
            </a:r>
            <a:endParaRPr lang="ru-RU" sz="4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39" y="2420427"/>
            <a:ext cx="2293507" cy="17201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6169" y="3501008"/>
            <a:ext cx="2624064" cy="18009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509120"/>
            <a:ext cx="2293507" cy="22935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290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9512" y="188640"/>
            <a:ext cx="8496944" cy="626469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uk-UA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Що означає символ пташки на писанці?</a:t>
            </a:r>
          </a:p>
          <a:p>
            <a:pPr marL="0" indent="0">
              <a:buNone/>
            </a:pPr>
            <a:r>
              <a:rPr lang="uk-UA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 повітря, вода, вогонь</a:t>
            </a:r>
          </a:p>
          <a:p>
            <a:pPr marL="0" indent="0">
              <a:buNone/>
            </a:pPr>
            <a:r>
              <a:rPr lang="uk-UA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прихід весни</a:t>
            </a:r>
          </a:p>
          <a:p>
            <a:pPr marL="0" indent="0">
              <a:buNone/>
            </a:pPr>
            <a:r>
              <a:rPr lang="uk-UA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багатий урожай</a:t>
            </a:r>
          </a:p>
          <a:p>
            <a:pPr marL="0" indent="0">
              <a:buNone/>
            </a:pPr>
            <a:r>
              <a:rPr lang="uk-UA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Що малювала дівчинка?</a:t>
            </a:r>
          </a:p>
          <a:p>
            <a:pPr marL="0" indent="0">
              <a:buNone/>
            </a:pPr>
            <a:r>
              <a:rPr lang="uk-UA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крашанку</a:t>
            </a:r>
          </a:p>
          <a:p>
            <a:pPr marL="0" indent="0">
              <a:buNone/>
            </a:pPr>
            <a:r>
              <a:rPr lang="uk-UA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uk-UA" sz="4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дряпанку</a:t>
            </a:r>
            <a:endParaRPr lang="uk-UA" sz="4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писанку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293096"/>
            <a:ext cx="3854900" cy="24578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980728"/>
            <a:ext cx="2348880" cy="234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986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404664"/>
            <a:ext cx="8229600" cy="590465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uk-UA" sz="3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Кому дівчинка залишила зразок писанки?</a:t>
            </a:r>
          </a:p>
          <a:p>
            <a:pPr marL="0" indent="0">
              <a:buNone/>
            </a:pPr>
            <a:r>
              <a:rPr lang="uk-UA" sz="3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батькам</a:t>
            </a:r>
          </a:p>
          <a:p>
            <a:pPr marL="0" indent="0">
              <a:buNone/>
            </a:pPr>
            <a:r>
              <a:rPr lang="uk-UA" sz="3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собі</a:t>
            </a:r>
          </a:p>
          <a:p>
            <a:pPr marL="0" indent="0">
              <a:buNone/>
            </a:pPr>
            <a:r>
              <a:rPr lang="uk-UA" sz="3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родичам</a:t>
            </a:r>
          </a:p>
          <a:p>
            <a:pPr marL="514350" indent="-514350">
              <a:buAutoNum type="arabicPeriod" startAt="5"/>
            </a:pPr>
            <a:r>
              <a:rPr lang="uk-UA" sz="3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Крашанка </a:t>
            </a:r>
            <a:r>
              <a:rPr lang="uk-UA" sz="39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це-</a:t>
            </a:r>
            <a:endParaRPr lang="uk-UA" sz="39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uk-UA" sz="3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А) мальоване яйце</a:t>
            </a:r>
          </a:p>
          <a:p>
            <a:pPr marL="0" indent="0">
              <a:buNone/>
            </a:pPr>
            <a:r>
              <a:rPr lang="uk-UA" sz="3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Б) фарбоване яйце</a:t>
            </a:r>
          </a:p>
          <a:p>
            <a:pPr marL="0" indent="0">
              <a:buNone/>
            </a:pPr>
            <a:r>
              <a:rPr lang="uk-UA" sz="3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uk-UA" sz="39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крапане</a:t>
            </a:r>
            <a:r>
              <a:rPr lang="uk-UA" sz="3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воском і фарбоване яйце</a:t>
            </a:r>
          </a:p>
          <a:p>
            <a:pPr marL="0" indent="0">
              <a:buNone/>
            </a:pP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484784"/>
            <a:ext cx="4477680" cy="29851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0309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Перевірте відповіді: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052736"/>
            <a:ext cx="1666528" cy="434908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uk-U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1. Б</a:t>
            </a:r>
          </a:p>
          <a:p>
            <a:pPr marL="0" indent="0">
              <a:buNone/>
            </a:pPr>
            <a:r>
              <a:rPr lang="uk-U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2. Б</a:t>
            </a:r>
          </a:p>
          <a:p>
            <a:pPr marL="0" indent="0">
              <a:buNone/>
            </a:pPr>
            <a:r>
              <a:rPr lang="uk-U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3.В</a:t>
            </a:r>
          </a:p>
          <a:p>
            <a:pPr marL="0" indent="0">
              <a:buNone/>
            </a:pPr>
            <a:r>
              <a:rPr lang="uk-U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4.Б</a:t>
            </a:r>
          </a:p>
          <a:p>
            <a:pPr marL="0" indent="0">
              <a:buNone/>
            </a:pPr>
            <a:r>
              <a:rPr lang="uk-UA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5.Б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1340768"/>
            <a:ext cx="2771699" cy="285505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4005064"/>
            <a:ext cx="4309070" cy="21545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201" y="1844824"/>
            <a:ext cx="2229799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92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00" y="0"/>
            <a:ext cx="5600973" cy="1143000"/>
          </a:xfrm>
        </p:spPr>
        <p:txBody>
          <a:bodyPr>
            <a:normAutofit/>
          </a:bodyPr>
          <a:lstStyle/>
          <a:p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Музей </a:t>
            </a:r>
            <a:r>
              <a:rPr lang="ru-RU" sz="4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писанки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76240595"/>
              </p:ext>
            </p:extLst>
          </p:nvPr>
        </p:nvGraphicFramePr>
        <p:xfrm>
          <a:off x="2483768" y="1268760"/>
          <a:ext cx="6552728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0" y="2204864"/>
            <a:ext cx="3082417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7379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sz="3900" b="1" dirty="0">
                <a:latin typeface="Times New Roman" pitchFamily="18" charset="0"/>
                <a:cs typeface="Times New Roman" pitchFamily="18" charset="0"/>
              </a:rPr>
              <a:t>1. Коли плакав шпак? </a:t>
            </a:r>
          </a:p>
          <a:p>
            <a:pPr marL="0" indent="0">
              <a:buNone/>
            </a:pPr>
            <a:r>
              <a:rPr lang="ru-RU" sz="3900" b="1" dirty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3900" b="1" dirty="0" err="1">
                <a:latin typeface="Times New Roman" pitchFamily="18" charset="0"/>
                <a:cs typeface="Times New Roman" pitchFamily="18" charset="0"/>
              </a:rPr>
              <a:t>зранку</a:t>
            </a:r>
            <a:endParaRPr lang="ru-RU" sz="39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900" b="1" dirty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3900" b="1" dirty="0" err="1">
                <a:latin typeface="Times New Roman" pitchFamily="18" charset="0"/>
                <a:cs typeface="Times New Roman" pitchFamily="18" charset="0"/>
              </a:rPr>
              <a:t>ввечері</a:t>
            </a:r>
            <a:endParaRPr lang="ru-RU" sz="39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900" b="1" dirty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900" b="1" dirty="0" err="1">
                <a:latin typeface="Times New Roman" pitchFamily="18" charset="0"/>
                <a:cs typeface="Times New Roman" pitchFamily="18" charset="0"/>
              </a:rPr>
              <a:t>вночі</a:t>
            </a:r>
            <a:endParaRPr lang="ru-RU" sz="39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900" b="1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900" b="1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sz="39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перекинув </a:t>
            </a:r>
            <a:r>
              <a:rPr lang="ru-RU" sz="3900" b="1" dirty="0" err="1">
                <a:latin typeface="Times New Roman" pitchFamily="18" charset="0"/>
                <a:cs typeface="Times New Roman" pitchFamily="18" charset="0"/>
              </a:rPr>
              <a:t>денцем</a:t>
            </a:r>
            <a:r>
              <a:rPr lang="ru-RU" sz="3900" b="1" dirty="0">
                <a:latin typeface="Times New Roman" pitchFamily="18" charset="0"/>
                <a:cs typeface="Times New Roman" pitchFamily="18" charset="0"/>
              </a:rPr>
              <a:t> догори </a:t>
            </a:r>
            <a:r>
              <a:rPr lang="ru-RU" sz="3900" b="1" dirty="0" err="1">
                <a:latin typeface="Times New Roman" pitchFamily="18" charset="0"/>
                <a:cs typeface="Times New Roman" pitchFamily="18" charset="0"/>
              </a:rPr>
              <a:t>шпаківню</a:t>
            </a:r>
            <a:r>
              <a:rPr lang="ru-RU" sz="3900" b="1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0" indent="0">
              <a:buNone/>
            </a:pPr>
            <a:r>
              <a:rPr lang="ru-RU" sz="3900" b="1" dirty="0">
                <a:latin typeface="Times New Roman" pitchFamily="18" charset="0"/>
                <a:cs typeface="Times New Roman" pitchFamily="18" charset="0"/>
              </a:rPr>
              <a:t>А) </a:t>
            </a:r>
            <a:r>
              <a:rPr lang="ru-RU" sz="3900" b="1" dirty="0" err="1">
                <a:latin typeface="Times New Roman" pitchFamily="18" charset="0"/>
                <a:cs typeface="Times New Roman" pitchFamily="18" charset="0"/>
              </a:rPr>
              <a:t>дощ</a:t>
            </a:r>
            <a:endParaRPr lang="ru-RU" sz="39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900" b="1" dirty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3900" b="1" dirty="0" err="1">
                <a:latin typeface="Times New Roman" pitchFamily="18" charset="0"/>
                <a:cs typeface="Times New Roman" pitchFamily="18" charset="0"/>
              </a:rPr>
              <a:t>вітер</a:t>
            </a:r>
            <a:r>
              <a:rPr lang="ru-RU" sz="39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0">
              <a:buNone/>
            </a:pPr>
            <a:r>
              <a:rPr lang="ru-RU" sz="3900" b="1" dirty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900" b="1" dirty="0" err="1">
                <a:latin typeface="Times New Roman" pitchFamily="18" charset="0"/>
                <a:cs typeface="Times New Roman" pitchFamily="18" charset="0"/>
              </a:rPr>
              <a:t>пташенята</a:t>
            </a:r>
            <a:endParaRPr lang="ru-RU" sz="39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Вправа</a:t>
            </a: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Запитання</a:t>
            </a: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sz="4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відповіді</a:t>
            </a: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36899"/>
            <a:ext cx="3718750" cy="20081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149080"/>
            <a:ext cx="3744416" cy="23147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896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Autofit/>
          </a:bodyPr>
          <a:lstStyle/>
          <a:p>
            <a:r>
              <a:rPr lang="ru-RU" sz="4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4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Вихвалялка</a:t>
            </a: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 (</a:t>
            </a:r>
            <a:r>
              <a:rPr lang="ru-RU" sz="4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Мікрофон</a:t>
            </a: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b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Ø"/>
            </a:pPr>
            <a:r>
              <a:rPr lang="ru-RU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Сьогодні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6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уроці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я </a:t>
            </a:r>
            <a:r>
              <a:rPr lang="ru-RU" sz="36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дізналася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36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дізнався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)…</a:t>
            </a:r>
          </a:p>
          <a:p>
            <a:pPr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6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уроці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мені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найбільше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сподобалося</a:t>
            </a: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ru-RU" sz="36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36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уроці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ми говорили про свято…</a:t>
            </a:r>
          </a:p>
          <a:p>
            <a:pPr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Другими 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словами </a:t>
            </a:r>
            <a:r>
              <a:rPr lang="ru-RU" sz="36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Великдень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можна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назвати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>
              <a:buFont typeface="Wingdings" pitchFamily="2" charset="2"/>
              <a:buChar char="Ø"/>
            </a:pPr>
            <a:r>
              <a:rPr lang="ru-RU" sz="3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Символами </a:t>
            </a:r>
            <a:r>
              <a:rPr lang="ru-RU" sz="3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свята є …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02" y="5661248"/>
            <a:ext cx="8979847" cy="16813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02" y="0"/>
            <a:ext cx="1737710" cy="15574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276872"/>
            <a:ext cx="2795041" cy="1572211"/>
          </a:xfrm>
          <a:prstGeom prst="rect">
            <a:avLst/>
          </a:prstGeom>
          <a:scene3d>
            <a:camera prst="perspectiveLef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81045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Інформація</a:t>
            </a: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sz="4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домашнє</a:t>
            </a: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629000"/>
          </a:xfrm>
        </p:spPr>
        <p:txBody>
          <a:bodyPr/>
          <a:lstStyle/>
          <a:p>
            <a:pPr marL="0" indent="0">
              <a:buNone/>
            </a:pP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	</a:t>
            </a: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Підготуватися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виразного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читання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вірша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К.Перелісної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«Писанка».</a:t>
            </a:r>
          </a:p>
          <a:p>
            <a:pPr marL="0" indent="0">
              <a:buNone/>
            </a:pP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	За </a:t>
            </a: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бажанням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намалювати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малюнок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писанки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крашанки</a:t>
            </a:r>
            <a:r>
              <a:rPr lang="ru-RU" sz="4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1380" y="2420888"/>
            <a:ext cx="2857500" cy="142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27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249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8864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пташенята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падаючи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не могли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полетіти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А) тому,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маленькі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безпорадні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Б) тому,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ліниві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В) тому,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бояться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4. 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перекинулася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шпаківня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А) тому,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сильний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вітер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Б) тому,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була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злива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В) тому,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хлопці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погано прибили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шпаківню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608408"/>
            <a:ext cx="4069543" cy="21660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60648"/>
            <a:ext cx="2830788" cy="2830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0314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Взаємоперевірка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uk-UA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Правильні відповіді:</a:t>
            </a:r>
            <a:endParaRPr lang="ru-RU" sz="4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514350" indent="-514350" algn="ctr">
              <a:buAutoNum type="arabicPeriod"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</a:t>
            </a:r>
          </a:p>
          <a:p>
            <a:pPr marL="514350" indent="-514350" algn="ctr">
              <a:buAutoNum type="arabicPeriod"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 </a:t>
            </a:r>
          </a:p>
          <a:p>
            <a:pPr marL="514350" indent="-514350" algn="ctr">
              <a:buAutoNum type="arabicPeriod"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</a:t>
            </a:r>
          </a:p>
          <a:p>
            <a:pPr marL="514350" indent="-514350" algn="ctr">
              <a:buAutoNum type="arabicPeriod"/>
            </a:pPr>
            <a:r>
              <a:rPr lang="ru-RU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276872"/>
            <a:ext cx="2976330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D:\картинки\01f31e9621df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780928"/>
            <a:ext cx="3556987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394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7580"/>
            <a:ext cx="8229600" cy="1143000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Зарядка для </a:t>
            </a:r>
            <a:r>
              <a:rPr lang="ru-RU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язичка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52736"/>
            <a:ext cx="8712968" cy="5544616"/>
          </a:xfrm>
        </p:spPr>
        <p:txBody>
          <a:bodyPr>
            <a:no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uk-UA" sz="2400" dirty="0">
                <a:latin typeface="Times New Roman" pitchFamily="18" charset="0"/>
                <a:ea typeface="Calibri"/>
                <a:cs typeface="Times New Roman" pitchFamily="18" charset="0"/>
              </a:rPr>
              <a:t>Де ж наш пустун - язичок?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uk-UA" sz="2400" dirty="0">
                <a:latin typeface="Times New Roman" pitchFamily="18" charset="0"/>
                <a:ea typeface="Calibri"/>
                <a:cs typeface="Times New Roman" pitchFamily="18" charset="0"/>
              </a:rPr>
              <a:t>Ліг на бочок і мовчок.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uk-UA" sz="2400" dirty="0">
                <a:latin typeface="Times New Roman" pitchFamily="18" charset="0"/>
                <a:ea typeface="Calibri"/>
                <a:cs typeface="Times New Roman" pitchFamily="18" charset="0"/>
              </a:rPr>
              <a:t>А ми зараз його розбудимо!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uk-UA" sz="2400" dirty="0">
                <a:latin typeface="Times New Roman" pitchFamily="18" charset="0"/>
                <a:ea typeface="Calibri"/>
                <a:cs typeface="Times New Roman" pitchFamily="18" charset="0"/>
              </a:rPr>
              <a:t>- Поплямкаємо губами!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uk-UA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Поклацаємо </a:t>
            </a:r>
            <a:r>
              <a:rPr lang="uk-UA" sz="2400" dirty="0">
                <a:latin typeface="Times New Roman" pitchFamily="18" charset="0"/>
                <a:ea typeface="Calibri"/>
                <a:cs typeface="Times New Roman" pitchFamily="18" charset="0"/>
              </a:rPr>
              <a:t>зубами( щоб міцнішими були</a:t>
            </a:r>
            <a:r>
              <a:rPr lang="uk-UA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).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r">
              <a:lnSpc>
                <a:spcPct val="115000"/>
              </a:lnSpc>
              <a:spcAft>
                <a:spcPts val="1000"/>
              </a:spcAft>
              <a:buFontTx/>
              <a:buChar char="-"/>
            </a:pPr>
            <a:r>
              <a:rPr lang="uk-UA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Посичали </a:t>
            </a:r>
            <a:r>
              <a:rPr lang="uk-UA" sz="2400" dirty="0">
                <a:latin typeface="Times New Roman" pitchFamily="18" charset="0"/>
                <a:ea typeface="Calibri"/>
                <a:cs typeface="Times New Roman" pitchFamily="18" charset="0"/>
              </a:rPr>
              <a:t>гускою: с-с-с.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uk-UA" sz="2400" dirty="0">
                <a:latin typeface="Times New Roman" pitchFamily="18" charset="0"/>
                <a:ea typeface="Calibri"/>
                <a:cs typeface="Times New Roman" pitchFamily="18" charset="0"/>
              </a:rPr>
              <a:t>- Подзижчали комариком: </a:t>
            </a:r>
            <a:r>
              <a:rPr lang="uk-UA" sz="2400" dirty="0" err="1">
                <a:latin typeface="Times New Roman" pitchFamily="18" charset="0"/>
                <a:ea typeface="Calibri"/>
                <a:cs typeface="Times New Roman" pitchFamily="18" charset="0"/>
              </a:rPr>
              <a:t>дз-дз-дз</a:t>
            </a:r>
            <a:r>
              <a:rPr lang="uk-UA" sz="2400" dirty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r">
              <a:lnSpc>
                <a:spcPct val="115000"/>
              </a:lnSpc>
              <a:spcAft>
                <a:spcPts val="1000"/>
              </a:spcAft>
              <a:buNone/>
            </a:pPr>
            <a:r>
              <a:rPr lang="uk-UA" sz="2400" dirty="0">
                <a:latin typeface="Times New Roman" pitchFamily="18" charset="0"/>
                <a:ea typeface="Calibri"/>
                <a:cs typeface="Times New Roman" pitchFamily="18" charset="0"/>
              </a:rPr>
              <a:t>-  Пошуміли вітерцем: </a:t>
            </a:r>
            <a:r>
              <a:rPr lang="uk-UA" sz="2400" dirty="0" err="1">
                <a:latin typeface="Times New Roman" pitchFamily="18" charset="0"/>
                <a:ea typeface="Calibri"/>
                <a:cs typeface="Times New Roman" pitchFamily="18" charset="0"/>
              </a:rPr>
              <a:t>ш-ш-ш</a:t>
            </a:r>
            <a:r>
              <a:rPr lang="uk-UA" sz="2400" dirty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endParaRPr lang="ru-RU" sz="18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uk-UA" sz="2400" dirty="0">
                <a:latin typeface="Times New Roman" pitchFamily="18" charset="0"/>
                <a:ea typeface="Calibri"/>
                <a:cs typeface="Times New Roman" pitchFamily="18" charset="0"/>
              </a:rPr>
              <a:t>- </a:t>
            </a:r>
            <a:r>
              <a:rPr lang="uk-UA" sz="2400" dirty="0" err="1">
                <a:latin typeface="Times New Roman" pitchFamily="18" charset="0"/>
                <a:ea typeface="Calibri"/>
                <a:cs typeface="Times New Roman" pitchFamily="18" charset="0"/>
              </a:rPr>
              <a:t>Подирчали</a:t>
            </a:r>
            <a:r>
              <a:rPr lang="uk-UA" sz="2400" dirty="0">
                <a:latin typeface="Times New Roman" pitchFamily="18" charset="0"/>
                <a:ea typeface="Calibri"/>
                <a:cs typeface="Times New Roman" pitchFamily="18" charset="0"/>
              </a:rPr>
              <a:t> трактором: др.-</a:t>
            </a:r>
            <a:r>
              <a:rPr lang="uk-UA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др-др.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0" t="11983" r="6619" b="40422"/>
          <a:stretch/>
        </p:blipFill>
        <p:spPr>
          <a:xfrm>
            <a:off x="4139952" y="1340768"/>
            <a:ext cx="4557188" cy="194421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0" t="5873" r="19034" b="38835"/>
          <a:stretch/>
        </p:blipFill>
        <p:spPr>
          <a:xfrm>
            <a:off x="0" y="3933056"/>
            <a:ext cx="3935546" cy="26826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3954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167475"/>
              </p:ext>
            </p:extLst>
          </p:nvPr>
        </p:nvGraphicFramePr>
        <p:xfrm>
          <a:off x="798654" y="384720"/>
          <a:ext cx="8172399" cy="6381328"/>
        </p:xfrm>
        <a:graphic>
          <a:graphicData uri="http://schemas.openxmlformats.org/drawingml/2006/table">
            <a:tbl>
              <a:tblPr/>
              <a:tblGrid>
                <a:gridCol w="1167321"/>
                <a:gridCol w="1167321"/>
                <a:gridCol w="1167321"/>
                <a:gridCol w="1167321"/>
                <a:gridCol w="1167321"/>
                <a:gridCol w="1167897"/>
                <a:gridCol w="1167897"/>
              </a:tblGrid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76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uk-UA" sz="800" dirty="0">
                        <a:solidFill>
                          <a:srgbClr val="000000"/>
                        </a:solidFill>
                        <a:latin typeface="Courier New"/>
                        <a:ea typeface="Courier New"/>
                      </a:endParaRPr>
                    </a:p>
                  </a:txBody>
                  <a:tcPr marL="46462" marR="46462" marT="0" marB="0">
                    <a:lnL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38746" y="393559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uk-UA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1194718"/>
            <a:ext cx="11591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ПР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584" y="1951804"/>
            <a:ext cx="930321" cy="792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Т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584" y="2782625"/>
            <a:ext cx="11591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Д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7584" y="3561136"/>
            <a:ext cx="8640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З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7584" y="4389784"/>
            <a:ext cx="11591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Б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7584" y="5181872"/>
            <a:ext cx="8640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ГЗ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39262" y="5973960"/>
            <a:ext cx="5040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Ґ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005972" y="1169063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ПРА</a:t>
            </a:r>
            <a:endParaRPr lang="uk-UA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995402" y="2033886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ТА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986718" y="2805608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err="1" smtClean="0">
                <a:latin typeface="Times New Roman" pitchFamily="18" charset="0"/>
                <a:cs typeface="Times New Roman" pitchFamily="18" charset="0"/>
              </a:rPr>
              <a:t>ДА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041027" y="3663369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ЗА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058726" y="4389783"/>
            <a:ext cx="10801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БА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907704" y="5159225"/>
            <a:ext cx="1223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ГЗА</a:t>
            </a:r>
            <a:endParaRPr lang="uk-UA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001857" y="5951313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ҐА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346860" y="393558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uk-UA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550516" y="424956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5D2884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uk-UA" sz="4400" b="1" dirty="0">
              <a:solidFill>
                <a:srgbClr val="5D2884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652120" y="393557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4B8242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uk-UA" sz="4400" b="1" dirty="0">
              <a:solidFill>
                <a:srgbClr val="4B824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841036" y="384720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CC3399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uk-UA" sz="4400" b="1" dirty="0">
              <a:solidFill>
                <a:srgbClr val="CC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8046640" y="424955"/>
            <a:ext cx="7200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endParaRPr lang="uk-UA" sz="4400" b="1" dirty="0">
              <a:solidFill>
                <a:srgbClr val="FF993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031606" y="1215362"/>
            <a:ext cx="1376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ПРО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174354" y="1963127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ТО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3183258" y="2803327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150310" y="3608887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ЗО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182364" y="4383944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БО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031606" y="5181042"/>
            <a:ext cx="12513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ГЗО</a:t>
            </a:r>
            <a:endParaRPr lang="uk-UA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130836" y="5966565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ҐО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355976" y="1221431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ПРУ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334492" y="1938505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ТУ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416299" y="2791696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ДУ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355976" y="3561137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ЗУ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334492" y="4383943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БУ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4283968" y="5204191"/>
            <a:ext cx="11521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ГЗУ</a:t>
            </a:r>
            <a:endParaRPr lang="uk-UA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4283968" y="5973960"/>
            <a:ext cx="11521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ҐУ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508104" y="1221432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ПРЕ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508104" y="1964159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ТЕ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5486620" y="2791697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ДЕ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508104" y="3609996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ЗЕ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5508104" y="4383942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БЕ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486620" y="5172642"/>
            <a:ext cx="12961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ГЗЕ</a:t>
            </a:r>
            <a:endParaRPr lang="uk-UA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5486620" y="5973960"/>
            <a:ext cx="12961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ҐЕ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6639428" y="1228788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ПРИ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6686792" y="1941233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ТИ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6676840" y="2812397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err="1" smtClean="0">
                <a:latin typeface="Times New Roman" pitchFamily="18" charset="0"/>
                <a:cs typeface="Times New Roman" pitchFamily="18" charset="0"/>
              </a:rPr>
              <a:t>ДИ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686792" y="3597696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ЗИ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589008" y="4411495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БИ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6589008" y="5153385"/>
            <a:ext cx="1224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ГЗИ</a:t>
            </a:r>
            <a:endParaRPr lang="uk-UA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588224" y="5955994"/>
            <a:ext cx="12241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ҐИ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813144" y="1256272"/>
            <a:ext cx="11170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ПРІ</a:t>
            </a:r>
            <a:endParaRPr lang="uk-UA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7909979" y="1941234"/>
            <a:ext cx="9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ТІ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7956376" y="2756247"/>
            <a:ext cx="9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err="1" smtClean="0">
                <a:latin typeface="Times New Roman" pitchFamily="18" charset="0"/>
                <a:cs typeface="Times New Roman" pitchFamily="18" charset="0"/>
              </a:rPr>
              <a:t>ДІ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7863564" y="3561138"/>
            <a:ext cx="9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ЗІ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7909979" y="4383941"/>
            <a:ext cx="9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БІ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7740352" y="5153383"/>
            <a:ext cx="11188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ГЗІ</a:t>
            </a:r>
            <a:endParaRPr lang="uk-UA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7909979" y="5937024"/>
            <a:ext cx="971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ҐІ</a:t>
            </a:r>
            <a:endParaRPr lang="uk-UA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Заголовок 1"/>
          <p:cNvSpPr txBox="1">
            <a:spLocks/>
          </p:cNvSpPr>
          <p:nvPr/>
        </p:nvSpPr>
        <p:spPr>
          <a:xfrm rot="16200000" flipH="1">
            <a:off x="-3360444" y="2795836"/>
            <a:ext cx="8229600" cy="1143000"/>
          </a:xfrm>
          <a:prstGeom prst="rect">
            <a:avLst/>
          </a:prstGeom>
        </p:spPr>
        <p:txBody>
          <a:bodyPr>
            <a:normAutofit fontScale="4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98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Гра</a:t>
            </a:r>
            <a:r>
              <a:rPr lang="ru-RU" sz="9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98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Чарівна</a:t>
            </a:r>
            <a:r>
              <a:rPr lang="ru-RU" sz="9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800" b="1" dirty="0" err="1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таблиця</a:t>
            </a:r>
            <a:r>
              <a:rPr lang="ru-RU" sz="9800" b="1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855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1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1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1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3616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0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2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2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" dur="2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20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4E84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7551B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50984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A52C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8" dur="20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0" dur="20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20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4" dur="20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6" dur="20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8" dur="20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0" dur="20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4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6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8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0" dur="5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2" dur="5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4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6" dur="5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4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0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1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0" dur="500" fill="hold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4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4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0" dur="500" fill="hold"/>
                                        <p:tgtEl>
                                          <p:spTgt spid="1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4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4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0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0" dur="500" fill="hold"/>
                                        <p:tgtEl>
                                          <p:spTgt spid="1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4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4" dur="10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0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0" dur="500" fill="hold"/>
                                        <p:tgtEl>
                                          <p:spTgt spid="1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5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4" dur="5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0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5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2" dur="500" fill="hold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6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7" fill="hold">
                      <p:stCondLst>
                        <p:cond delay="indefinite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2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8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2" dur="500" fill="hold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3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6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7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9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1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3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4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6" dur="5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3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2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3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5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7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9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1" presetID="3" presetClass="emph" presetSubtype="2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2" dur="10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36" grpId="0" build="allAtOnce"/>
      <p:bldP spid="36" grpId="1" build="allAtOnce"/>
      <p:bldP spid="36" grpId="2" build="allAtOnce"/>
      <p:bldP spid="37" grpId="0" build="allAtOnce"/>
      <p:bldP spid="37" grpId="1" build="allAtOnce"/>
      <p:bldP spid="37" grpId="2" build="allAtOnce"/>
      <p:bldP spid="38" grpId="0" build="allAtOnce"/>
      <p:bldP spid="38" grpId="1" build="allAtOnce"/>
      <p:bldP spid="38" grpId="2" build="allAtOnce"/>
      <p:bldP spid="39" grpId="0" build="allAtOnce"/>
      <p:bldP spid="39" grpId="1" build="allAtOnce"/>
      <p:bldP spid="39" grpId="2" build="allAtOnce"/>
      <p:bldP spid="40" grpId="0" build="allAtOnce"/>
      <p:bldP spid="40" grpId="1" build="allAtOnce"/>
      <p:bldP spid="40" grpId="2" build="allAtOnce"/>
      <p:bldP spid="41" grpId="0" build="allAtOnce"/>
      <p:bldP spid="41" grpId="1" build="allAtOnce"/>
      <p:bldP spid="41" grpId="2" build="allAtOnce"/>
      <p:bldP spid="42" grpId="0" build="allAtOnce"/>
      <p:bldP spid="42" grpId="1" build="allAtOnce"/>
      <p:bldP spid="42" grpId="2" build="allAtOnce"/>
      <p:bldP spid="64" grpId="0"/>
      <p:bldP spid="64" grpId="1"/>
      <p:bldP spid="64" grpId="2"/>
      <p:bldP spid="64" grpId="3"/>
      <p:bldP spid="64" grpId="4"/>
      <p:bldP spid="65" grpId="0"/>
      <p:bldP spid="65" grpId="1"/>
      <p:bldP spid="65" grpId="2"/>
      <p:bldP spid="65" grpId="3"/>
      <p:bldP spid="66" grpId="0"/>
      <p:bldP spid="66" grpId="1"/>
      <p:bldP spid="66" grpId="2"/>
      <p:bldP spid="66" grpId="3"/>
      <p:bldP spid="67" grpId="0"/>
      <p:bldP spid="67" grpId="1"/>
      <p:bldP spid="67" grpId="2"/>
      <p:bldP spid="67" grpId="3"/>
      <p:bldP spid="68" grpId="0"/>
      <p:bldP spid="68" grpId="1"/>
      <p:bldP spid="68" grpId="2"/>
      <p:bldP spid="68" grpId="3"/>
      <p:bldP spid="69" grpId="0"/>
      <p:bldP spid="69" grpId="1"/>
      <p:bldP spid="69" grpId="2"/>
      <p:bldP spid="69" grpId="3"/>
      <p:bldP spid="70" grpId="0"/>
      <p:bldP spid="70" grpId="1"/>
      <p:bldP spid="70" grpId="2"/>
      <p:bldP spid="70" grpId="3"/>
      <p:bldP spid="71" grpId="0"/>
      <p:bldP spid="71" grpId="1"/>
      <p:bldP spid="71" grpId="2"/>
      <p:bldP spid="71" grpId="3"/>
      <p:bldP spid="73" grpId="0"/>
      <p:bldP spid="73" grpId="1"/>
      <p:bldP spid="73" grpId="2"/>
      <p:bldP spid="73" grpId="3"/>
      <p:bldP spid="74" grpId="0"/>
      <p:bldP spid="74" grpId="1"/>
      <p:bldP spid="74" grpId="2"/>
      <p:bldP spid="74" grpId="3"/>
      <p:bldP spid="75" grpId="0"/>
      <p:bldP spid="75" grpId="1"/>
      <p:bldP spid="75" grpId="2"/>
      <p:bldP spid="75" grpId="3"/>
      <p:bldP spid="76" grpId="0"/>
      <p:bldP spid="76" grpId="1"/>
      <p:bldP spid="76" grpId="2"/>
      <p:bldP spid="76" grpId="3"/>
      <p:bldP spid="76" grpId="4"/>
      <p:bldP spid="77" grpId="0"/>
      <p:bldP spid="77" grpId="1"/>
      <p:bldP spid="77" grpId="2"/>
      <p:bldP spid="77" grpId="3"/>
      <p:bldP spid="78" grpId="0"/>
      <p:bldP spid="78" grpId="1"/>
      <p:bldP spid="78" grpId="2"/>
      <p:bldP spid="78" grpId="3"/>
      <p:bldP spid="89" grpId="0"/>
      <p:bldP spid="89" grpId="1"/>
      <p:bldP spid="89" grpId="2"/>
      <p:bldP spid="89" grpId="3"/>
      <p:bldP spid="90" grpId="0"/>
      <p:bldP spid="90" grpId="1"/>
      <p:bldP spid="90" grpId="2"/>
      <p:bldP spid="90" grpId="3"/>
      <p:bldP spid="91" grpId="0"/>
      <p:bldP spid="91" grpId="1"/>
      <p:bldP spid="91" grpId="2"/>
      <p:bldP spid="91" grpId="3"/>
      <p:bldP spid="92" grpId="0"/>
      <p:bldP spid="92" grpId="1"/>
      <p:bldP spid="92" grpId="2"/>
      <p:bldP spid="92" grpId="3"/>
      <p:bldP spid="93" grpId="0"/>
      <p:bldP spid="93" grpId="1"/>
      <p:bldP spid="93" grpId="2"/>
      <p:bldP spid="93" grpId="3"/>
      <p:bldP spid="94" grpId="0"/>
      <p:bldP spid="94" grpId="1"/>
      <p:bldP spid="94" grpId="2"/>
      <p:bldP spid="94" grpId="3"/>
      <p:bldP spid="95" grpId="0"/>
      <p:bldP spid="95" grpId="1"/>
      <p:bldP spid="95" grpId="2"/>
      <p:bldP spid="95" grpId="3"/>
      <p:bldP spid="95" grpId="4"/>
      <p:bldP spid="96" grpId="0"/>
      <p:bldP spid="96" grpId="1"/>
      <p:bldP spid="96" grpId="2"/>
      <p:bldP spid="96" grpId="3"/>
      <p:bldP spid="97" grpId="0"/>
      <p:bldP spid="97" grpId="1"/>
      <p:bldP spid="97" grpId="2"/>
      <p:bldP spid="97" grpId="3"/>
      <p:bldP spid="98" grpId="0"/>
      <p:bldP spid="98" grpId="1"/>
      <p:bldP spid="98" grpId="2"/>
      <p:bldP spid="98" grpId="3"/>
      <p:bldP spid="99" grpId="0"/>
      <p:bldP spid="99" grpId="1"/>
      <p:bldP spid="99" grpId="2"/>
      <p:bldP spid="99" grpId="3"/>
      <p:bldP spid="100" grpId="0"/>
      <p:bldP spid="100" grpId="1"/>
      <p:bldP spid="100" grpId="2"/>
      <p:bldP spid="100" grpId="3"/>
      <p:bldP spid="101" grpId="0"/>
      <p:bldP spid="101" grpId="1"/>
      <p:bldP spid="101" grpId="2"/>
      <p:bldP spid="101" grpId="3"/>
      <p:bldP spid="102" grpId="0"/>
      <p:bldP spid="102" grpId="1"/>
      <p:bldP spid="102" grpId="2"/>
      <p:bldP spid="102" grpId="3"/>
      <p:bldP spid="103" grpId="0" build="allAtOnce"/>
      <p:bldP spid="103" grpId="1" build="allAtOnce"/>
      <p:bldP spid="103" grpId="2" build="allAtOnce"/>
      <p:bldP spid="104" grpId="0" build="allAtOnce"/>
      <p:bldP spid="104" grpId="1" build="allAtOnce"/>
      <p:bldP spid="104" grpId="2" build="allAtOnce"/>
      <p:bldP spid="105" grpId="0" build="allAtOnce"/>
      <p:bldP spid="105" grpId="1" build="allAtOnce"/>
      <p:bldP spid="105" grpId="2" build="allAtOnce"/>
      <p:bldP spid="106" grpId="0" build="allAtOnce"/>
      <p:bldP spid="106" grpId="1" build="allAtOnce"/>
      <p:bldP spid="106" grpId="2" build="allAtOnce"/>
      <p:bldP spid="107" grpId="0" build="allAtOnce"/>
      <p:bldP spid="107" grpId="1" build="allAtOnce"/>
      <p:bldP spid="107" grpId="2" build="allAtOnce"/>
      <p:bldP spid="108" grpId="0" build="allAtOnce"/>
      <p:bldP spid="108" grpId="1" build="allAtOnce"/>
      <p:bldP spid="108" grpId="2" build="allAtOnce"/>
      <p:bldP spid="109" grpId="0" build="allAtOnce"/>
      <p:bldP spid="109" grpId="1" build="allAtOnce"/>
      <p:bldP spid="109" grpId="2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148" y="-21481"/>
            <a:ext cx="1698873" cy="174996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9118" y="188640"/>
            <a:ext cx="7825160" cy="1143000"/>
          </a:xfrm>
        </p:spPr>
        <p:txBody>
          <a:bodyPr>
            <a:normAutofit/>
          </a:bodyPr>
          <a:lstStyle/>
          <a:p>
            <a:r>
              <a:rPr lang="ru-RU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Гра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« </a:t>
            </a:r>
            <a:r>
              <a:rPr lang="ru-RU" sz="54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Незвичайний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лист»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" t="19344" r="1694" b="8053"/>
          <a:stretch/>
        </p:blipFill>
        <p:spPr bwMode="auto">
          <a:xfrm>
            <a:off x="1012558" y="1484784"/>
            <a:ext cx="7243229" cy="475252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3679" y="5157192"/>
            <a:ext cx="1944216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5920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188640"/>
            <a:ext cx="885698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0" cap="none" spc="0" normalizeH="0" baseline="0" noProof="0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   Паска – </a:t>
            </a:r>
            <a:r>
              <a:rPr kumimoji="0" lang="uk-UA" sz="4400" b="1" i="0" u="none" strike="noStrike" kern="0" cap="none" spc="0" normalizeH="0" baseline="0" noProof="0" dirty="0" smtClean="0">
                <a:ln w="11430">
                  <a:solidFill>
                    <a:srgbClr val="002060"/>
                  </a:solidFill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слово єврейське і означає «визволення», «рятунок».</a:t>
            </a:r>
            <a:br>
              <a:rPr kumimoji="0" lang="uk-UA" sz="4400" b="1" i="0" u="none" strike="noStrike" kern="0" cap="none" spc="0" normalizeH="0" baseline="0" noProof="0" dirty="0" smtClean="0">
                <a:ln w="11430">
                  <a:solidFill>
                    <a:srgbClr val="002060"/>
                  </a:solidFill>
                </a:ln>
                <a:solidFill>
                  <a:prstClr val="black">
                    <a:lumMod val="85000"/>
                    <a:lumOff val="15000"/>
                  </a:prst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ea typeface="+mj-ea"/>
                <a:cs typeface="+mj-cs"/>
              </a:rPr>
            </a:br>
            <a:r>
              <a:rPr kumimoji="0" lang="uk-UA" sz="4400" b="0" i="0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Свято це відзначають у пам'ять воскресіння </a:t>
            </a:r>
            <a:r>
              <a:rPr kumimoji="0" lang="uk-UA" sz="4400" b="0" i="0" u="none" strike="noStrike" kern="0" cap="none" spc="0" normalizeH="0" baseline="0" noProof="0" dirty="0" err="1" smtClean="0">
                <a:ln>
                  <a:solidFill>
                    <a:srgbClr val="002060"/>
                  </a:solidFill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розпятого</a:t>
            </a:r>
            <a:r>
              <a:rPr kumimoji="0" lang="uk-UA" sz="4400" b="0" i="0" u="none" strike="noStrike" kern="0" cap="none" spc="0" normalizeH="0" baseline="0" noProof="0" dirty="0" smtClean="0">
                <a:ln>
                  <a:solidFill>
                    <a:srgbClr val="002060"/>
                  </a:solidFill>
                </a:ln>
                <a:solidFill>
                  <a:prstClr val="black"/>
                </a:solidFill>
                <a:effectLst/>
                <a:uLnTx/>
                <a:uFillTx/>
                <a:ea typeface="+mj-ea"/>
                <a:cs typeface="+mj-cs"/>
              </a:rPr>
              <a:t> на хресті Ісуса Христа.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0945" y="3269517"/>
            <a:ext cx="5823055" cy="32738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655206"/>
            <a:ext cx="2457790" cy="2202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329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714</Words>
  <Application>Microsoft Office PowerPoint</Application>
  <PresentationFormat>Экран (4:3)</PresentationFormat>
  <Paragraphs>195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Як Великдень на дворі, то й писанки на столі.  К. Перелісна « Писанка»</vt:lpstr>
      <vt:lpstr>Девіз уроку:  </vt:lpstr>
      <vt:lpstr>Вправа  «Запитання і відповіді»</vt:lpstr>
      <vt:lpstr>Презентация PowerPoint</vt:lpstr>
      <vt:lpstr>Взаємоперевірка. </vt:lpstr>
      <vt:lpstr> Зарядка для язичка. </vt:lpstr>
      <vt:lpstr>Презентация PowerPoint</vt:lpstr>
      <vt:lpstr>Гра « Незвичайний лист»</vt:lpstr>
      <vt:lpstr>Презентация PowerPoint</vt:lpstr>
      <vt:lpstr>Фізхвилинка</vt:lpstr>
      <vt:lpstr>Читання статті в підручнику . 1. Гра «Ротик на замку» </vt:lpstr>
      <vt:lpstr>Опрацювання вірша К.Перелісної «Писанка»</vt:lpstr>
      <vt:lpstr>Крашанка – фарбоване яйце в один колір</vt:lpstr>
      <vt:lpstr>Писанка – це розписані яйця</vt:lpstr>
      <vt:lpstr>Мальованка – розмальоване пензликом</vt:lpstr>
      <vt:lpstr>Дряпанка – крашанки, на яких голкою видряпано орнамент</vt:lpstr>
      <vt:lpstr>Крапанка – крапане воском і фарбоване яйце.</vt:lpstr>
      <vt:lpstr>Вправа «Дощик » </vt:lpstr>
      <vt:lpstr>Гра  «Диктор телебачення» </vt:lpstr>
      <vt:lpstr>1. Робота в групах</vt:lpstr>
      <vt:lpstr>1група.  Гра Читає незнайко.  </vt:lpstr>
      <vt:lpstr>2 група. Гра «Дослідники» </vt:lpstr>
      <vt:lpstr>3 група. Гра «Весела анаграма»</vt:lpstr>
      <vt:lpstr>4 група. «Розсипанка»</vt:lpstr>
      <vt:lpstr>5 група  «Мозговий штурм». </vt:lpstr>
      <vt:lpstr>Презентация PowerPoint</vt:lpstr>
      <vt:lpstr>Презентация PowerPoint</vt:lpstr>
      <vt:lpstr>Перевірте відповіді:</vt:lpstr>
      <vt:lpstr>Музей писанки</vt:lpstr>
      <vt:lpstr>Гра «Вихвалялка» (Мікрофон) </vt:lpstr>
      <vt:lpstr>Інформація про домашнє завдання.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Оля</dc:creator>
  <cp:lastModifiedBy>Оля</cp:lastModifiedBy>
  <cp:revision>29</cp:revision>
  <dcterms:created xsi:type="dcterms:W3CDTF">2017-04-09T10:24:30Z</dcterms:created>
  <dcterms:modified xsi:type="dcterms:W3CDTF">2017-12-15T20:59:41Z</dcterms:modified>
</cp:coreProperties>
</file>