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83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8" r:id="rId21"/>
    <p:sldId id="279" r:id="rId22"/>
    <p:sldId id="280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CE250-3CBF-40D3-BE6C-0738665D5B9D}" type="datetimeFigureOut">
              <a:rPr lang="ru-RU" smtClean="0"/>
              <a:pPr/>
              <a:t>02.01.2018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D953C-8565-4B0D-881A-F6EB89D6D7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4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pustunchik.ua/ua/checkyourself/viktoriny/igra-viktorina-ya-i-ukraina" TargetMode="External"/><Relationship Id="rId2" Type="http://schemas.openxmlformats.org/officeDocument/2006/relationships/hyperlink" Target="https://uk.wikipedia.org/wiki/%D0%93%D0%BE%D0%BB%D0%BE%D0%B2%D0%BD%D0%B0_%D1%81%D1%82%D0%BE%D1%80%D1%96%D0%BD%D0%BA%D0%B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Й_КЛАСС (Щеголеватых)\ЗАХОДИ\01.09.2017 Україна-це ми\Україна-це м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99176" cy="1728192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7</a:t>
            </a:r>
            <a:r>
              <a:rPr lang="ru-RU" sz="3200" b="1" dirty="0"/>
              <a:t>. Ми, </a:t>
            </a:r>
            <a:r>
              <a:rPr lang="ru-RU" sz="3200" b="1" dirty="0" err="1"/>
              <a:t>українці</a:t>
            </a:r>
            <a:r>
              <a:rPr lang="ru-RU" sz="3200" b="1" dirty="0"/>
              <a:t>, </a:t>
            </a:r>
            <a:r>
              <a:rPr lang="ru-RU" sz="3200" b="1" dirty="0" err="1"/>
              <a:t>можемо</a:t>
            </a:r>
            <a:r>
              <a:rPr lang="ru-RU" sz="3200" b="1" dirty="0"/>
              <a:t> </a:t>
            </a:r>
            <a:r>
              <a:rPr lang="ru-RU" sz="3200" b="1" dirty="0" err="1"/>
              <a:t>пишатися</a:t>
            </a:r>
            <a:r>
              <a:rPr lang="ru-RU" sz="3200" b="1" dirty="0"/>
              <a:t> </a:t>
            </a:r>
            <a:r>
              <a:rPr lang="ru-RU" sz="3200" b="1" dirty="0" err="1"/>
              <a:t>тим</a:t>
            </a:r>
            <a:r>
              <a:rPr lang="ru-RU" sz="3200" b="1" dirty="0"/>
              <a:t>, </a:t>
            </a:r>
            <a:r>
              <a:rPr lang="ru-RU" sz="3200" b="1" dirty="0" err="1"/>
              <a:t>що</a:t>
            </a:r>
            <a:r>
              <a:rPr lang="ru-RU" sz="3200" b="1" dirty="0"/>
              <a:t> на </a:t>
            </a:r>
            <a:r>
              <a:rPr lang="ru-RU" sz="3200" b="1" dirty="0" err="1"/>
              <a:t>території</a:t>
            </a:r>
            <a:r>
              <a:rPr lang="ru-RU" sz="3200" b="1" dirty="0"/>
              <a:t> </a:t>
            </a:r>
            <a:r>
              <a:rPr lang="ru-RU" sz="3200" b="1" dirty="0" err="1"/>
              <a:t>України</a:t>
            </a:r>
            <a:r>
              <a:rPr lang="ru-RU" sz="3200" b="1" dirty="0"/>
              <a:t> </a:t>
            </a:r>
            <a:r>
              <a:rPr lang="ru-RU" sz="3200" b="1" dirty="0" err="1"/>
              <a:t>знаходиться</a:t>
            </a:r>
            <a:r>
              <a:rPr lang="ru-RU" sz="3200" b="1" dirty="0"/>
              <a:t> </a:t>
            </a:r>
            <a:r>
              <a:rPr lang="ru-RU" sz="3200" b="1" dirty="0" err="1"/>
              <a:t>географічний</a:t>
            </a:r>
            <a:r>
              <a:rPr lang="ru-RU" sz="3200" b="1" dirty="0"/>
              <a:t> центр </a:t>
            </a:r>
            <a:r>
              <a:rPr lang="ru-RU" sz="3200" b="1" dirty="0" err="1"/>
              <a:t>Європи</a:t>
            </a:r>
            <a:r>
              <a:rPr lang="ru-RU" sz="3200" b="1" dirty="0"/>
              <a:t>. У </a:t>
            </a:r>
            <a:r>
              <a:rPr lang="ru-RU" sz="3200" b="1" dirty="0" err="1"/>
              <a:t>якому</a:t>
            </a:r>
            <a:r>
              <a:rPr lang="ru-RU" sz="3200" b="1" dirty="0"/>
              <a:t> </a:t>
            </a:r>
            <a:r>
              <a:rPr lang="ru-RU" sz="3200" b="1" dirty="0" err="1"/>
              <a:t>саме</a:t>
            </a:r>
            <a:r>
              <a:rPr lang="ru-RU" sz="3200" b="1" dirty="0"/>
              <a:t> </a:t>
            </a:r>
            <a:r>
              <a:rPr lang="ru-RU" sz="3200" b="1" dirty="0" err="1"/>
              <a:t>місті</a:t>
            </a:r>
            <a:r>
              <a:rPr lang="ru-RU" sz="3200" b="1" dirty="0"/>
              <a:t>/</a:t>
            </a:r>
            <a:r>
              <a:rPr lang="ru-RU" sz="3200" b="1" dirty="0" err="1"/>
              <a:t>селі</a:t>
            </a:r>
            <a:r>
              <a:rPr lang="ru-RU" sz="3200" b="1" dirty="0"/>
              <a:t> </a:t>
            </a:r>
            <a:r>
              <a:rPr lang="ru-RU" sz="3200" b="1" dirty="0" err="1"/>
              <a:t>він</a:t>
            </a:r>
            <a:r>
              <a:rPr lang="ru-RU" sz="3200" b="1" dirty="0"/>
              <a:t> </a:t>
            </a:r>
            <a:r>
              <a:rPr lang="ru-RU" sz="3200" b="1" dirty="0" err="1"/>
              <a:t>розташований</a:t>
            </a:r>
            <a:r>
              <a:rPr lang="ru-RU" sz="3200" b="1" dirty="0"/>
              <a:t>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92080" y="2348880"/>
            <a:ext cx="3682752" cy="348925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i="1" dirty="0" smtClean="0">
                <a:solidFill>
                  <a:srgbClr val="FF0000"/>
                </a:solidFill>
              </a:rPr>
              <a:t>Село </a:t>
            </a:r>
            <a:r>
              <a:rPr lang="ru-RU" b="1" i="1" dirty="0" err="1">
                <a:solidFill>
                  <a:srgbClr val="FF0000"/>
                </a:solidFill>
              </a:rPr>
              <a:t>Ділове</a:t>
            </a:r>
            <a:r>
              <a:rPr lang="ru-RU" b="1" i="1" dirty="0">
                <a:solidFill>
                  <a:srgbClr val="0070C0"/>
                </a:solidFill>
              </a:rPr>
              <a:t>, </a:t>
            </a:r>
            <a:r>
              <a:rPr lang="ru-RU" b="1" i="1" dirty="0" err="1">
                <a:solidFill>
                  <a:srgbClr val="0070C0"/>
                </a:solidFill>
              </a:rPr>
              <a:t>поблизу</a:t>
            </a:r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b="1" i="1" dirty="0" err="1">
                <a:solidFill>
                  <a:srgbClr val="0070C0"/>
                </a:solidFill>
              </a:rPr>
              <a:t>міста</a:t>
            </a:r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b="1" i="1" dirty="0" err="1">
                <a:solidFill>
                  <a:srgbClr val="FF0000"/>
                </a:solidFill>
              </a:rPr>
              <a:t>Рахів</a:t>
            </a:r>
            <a:r>
              <a:rPr lang="ru-RU" b="1" i="1" dirty="0">
                <a:solidFill>
                  <a:srgbClr val="0070C0"/>
                </a:solidFill>
              </a:rPr>
              <a:t>, </a:t>
            </a:r>
            <a:r>
              <a:rPr lang="ru-RU" b="1" i="1" dirty="0" err="1">
                <a:solidFill>
                  <a:srgbClr val="FF0000"/>
                </a:solidFill>
              </a:rPr>
              <a:t>Закарпатська</a:t>
            </a:r>
            <a:r>
              <a:rPr lang="ru-RU" b="1" i="1" dirty="0">
                <a:solidFill>
                  <a:srgbClr val="0070C0"/>
                </a:solidFill>
              </a:rPr>
              <a:t> область</a:t>
            </a:r>
          </a:p>
        </p:txBody>
      </p:sp>
      <p:pic>
        <p:nvPicPr>
          <p:cNvPr id="10242" name="Picture 2" descr="D:\МОЙ_КЛАСС (Щеголеватых)\ЗАХОДИ\01.09.2017 Україна-це ми\Новая папка\7.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5256584" cy="3980668"/>
          </a:xfrm>
          <a:prstGeom prst="rect">
            <a:avLst/>
          </a:prstGeom>
          <a:noFill/>
        </p:spPr>
      </p:pic>
      <p:pic>
        <p:nvPicPr>
          <p:cNvPr id="6" name="Picture 4" descr="D:\МОЙ_КЛАСС (Щеголеватых)\ЗАХОДИ\01.09.2017 Україна-це ми\Новая папка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4588015"/>
            <a:ext cx="4038600" cy="2269985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763284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sz="3600" b="1" dirty="0" smtClean="0"/>
              <a:t>8</a:t>
            </a:r>
            <a:r>
              <a:rPr lang="uk-UA" b="1" dirty="0" smtClean="0"/>
              <a:t>.</a:t>
            </a:r>
            <a:r>
              <a:rPr lang="ru-RU" sz="3600" b="1" dirty="0" err="1" smtClean="0"/>
              <a:t>Назвіть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ім'я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нашого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українського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сучасника</a:t>
            </a:r>
            <a:r>
              <a:rPr lang="ru-RU" sz="3600" b="1" dirty="0" smtClean="0"/>
              <a:t> - </a:t>
            </a:r>
            <a:r>
              <a:rPr lang="ru-RU" sz="3600" b="1" dirty="0" err="1" smtClean="0"/>
              <a:t>володаря</a:t>
            </a:r>
            <a:r>
              <a:rPr lang="ru-RU" sz="3600" b="1" dirty="0" smtClean="0"/>
              <a:t> титулу «</a:t>
            </a:r>
            <a:r>
              <a:rPr lang="ru-RU" sz="3600" b="1" dirty="0" err="1" smtClean="0"/>
              <a:t>Найсильніша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людина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світу</a:t>
            </a:r>
            <a:r>
              <a:rPr lang="ru-RU" sz="3600" b="1" dirty="0" smtClean="0"/>
              <a:t>»</a:t>
            </a:r>
            <a:endParaRPr lang="ru-RU" sz="3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2816"/>
            <a:ext cx="4038600" cy="4353347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FF0000"/>
                </a:solidFill>
              </a:rPr>
              <a:t>Василь </a:t>
            </a:r>
            <a:r>
              <a:rPr lang="ru-RU" b="1" i="1" dirty="0" err="1" smtClean="0">
                <a:solidFill>
                  <a:srgbClr val="FF0000"/>
                </a:solidFill>
              </a:rPr>
              <a:t>Вірастюк</a:t>
            </a: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D:\МОЙ_КЛАСС (Щеголеватых)\ЗАХОДИ\01.09.2017 Україна-це ми\Новая папка\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420888"/>
            <a:ext cx="5616624" cy="4268634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/>
              <a:t>9. </a:t>
            </a:r>
            <a:r>
              <a:rPr lang="ru-RU" sz="3600" b="1" dirty="0" err="1"/>
              <a:t>Хто</a:t>
            </a:r>
            <a:r>
              <a:rPr lang="ru-RU" sz="3600" b="1" dirty="0"/>
              <a:t> </a:t>
            </a:r>
            <a:r>
              <a:rPr lang="ru-RU" sz="3600" b="1" dirty="0" err="1"/>
              <a:t>з</a:t>
            </a:r>
            <a:r>
              <a:rPr lang="ru-RU" sz="3600" b="1" dirty="0"/>
              <a:t> </a:t>
            </a:r>
            <a:r>
              <a:rPr lang="ru-RU" sz="3600" b="1" dirty="0" err="1"/>
              <a:t>українських</a:t>
            </a:r>
            <a:r>
              <a:rPr lang="ru-RU" sz="3600" b="1" dirty="0"/>
              <a:t> </a:t>
            </a:r>
            <a:r>
              <a:rPr lang="ru-RU" sz="3600" b="1" dirty="0" err="1"/>
              <a:t>політичних</a:t>
            </a:r>
            <a:r>
              <a:rPr lang="ru-RU" sz="3600" b="1" dirty="0"/>
              <a:t> </a:t>
            </a:r>
            <a:r>
              <a:rPr lang="ru-RU" sz="3600" b="1" dirty="0" err="1"/>
              <a:t>діячів</a:t>
            </a:r>
            <a:r>
              <a:rPr lang="ru-RU" sz="3600" b="1" dirty="0"/>
              <a:t> </a:t>
            </a:r>
            <a:r>
              <a:rPr lang="ru-RU" sz="3600" b="1" dirty="0" err="1"/>
              <a:t>зображений</a:t>
            </a:r>
            <a:r>
              <a:rPr lang="ru-RU" sz="3600" b="1" dirty="0"/>
              <a:t> на </a:t>
            </a:r>
            <a:r>
              <a:rPr lang="ru-RU" sz="3600" b="1" dirty="0" err="1"/>
              <a:t>українській</a:t>
            </a:r>
            <a:r>
              <a:rPr lang="ru-RU" sz="3600" b="1" dirty="0"/>
              <a:t> </a:t>
            </a:r>
            <a:r>
              <a:rPr lang="ru-RU" sz="3600" b="1" dirty="0" err="1"/>
              <a:t>купюрі</a:t>
            </a:r>
            <a:r>
              <a:rPr lang="ru-RU" sz="3600" b="1" dirty="0"/>
              <a:t> </a:t>
            </a:r>
            <a:r>
              <a:rPr lang="ru-RU" sz="3600" b="1" dirty="0" err="1"/>
              <a:t>номіналом</a:t>
            </a:r>
            <a:r>
              <a:rPr lang="ru-RU" sz="3600" b="1" dirty="0"/>
              <a:t> 5 </a:t>
            </a:r>
            <a:r>
              <a:rPr lang="ru-RU" sz="3600" b="1" dirty="0" err="1"/>
              <a:t>гривень</a:t>
            </a:r>
            <a:r>
              <a:rPr lang="ru-RU" sz="3600" b="1" dirty="0"/>
              <a:t>?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</a:rPr>
              <a:t>Богдан </a:t>
            </a:r>
            <a:r>
              <a:rPr lang="ru-RU" b="1" dirty="0" err="1">
                <a:solidFill>
                  <a:srgbClr val="FF0000"/>
                </a:solidFill>
              </a:rPr>
              <a:t>Хмельницький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290" name="Picture 2" descr="D:\МОЙ_КЛАСС (Щеголеватых)\ЗАХОДИ\01.09.2017 Україна-це ми\Новая папка\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76872"/>
            <a:ext cx="7759572" cy="4144905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1426170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/>
              <a:t>10. </a:t>
            </a:r>
            <a:r>
              <a:rPr lang="ru-RU" sz="3600" b="1" dirty="0" err="1"/>
              <a:t>Найвідоміші</a:t>
            </a:r>
            <a:r>
              <a:rPr lang="ru-RU" sz="3600" b="1" dirty="0"/>
              <a:t> </a:t>
            </a:r>
            <a:r>
              <a:rPr lang="ru-RU" sz="3600" b="1" dirty="0" err="1"/>
              <a:t>брати</a:t>
            </a:r>
            <a:r>
              <a:rPr lang="ru-RU" sz="3600" b="1" dirty="0"/>
              <a:t> </a:t>
            </a:r>
            <a:r>
              <a:rPr lang="ru-RU" sz="3600" b="1" dirty="0" err="1"/>
              <a:t>України</a:t>
            </a:r>
            <a:r>
              <a:rPr lang="ru-RU" sz="3600" b="1" dirty="0"/>
              <a:t>, </a:t>
            </a:r>
            <a:r>
              <a:rPr lang="ru-RU" sz="3600" b="1" dirty="0" err="1"/>
              <a:t>які</a:t>
            </a:r>
            <a:r>
              <a:rPr lang="ru-RU" sz="3600" b="1" dirty="0"/>
              <a:t> </a:t>
            </a:r>
            <a:r>
              <a:rPr lang="ru-RU" sz="3600" b="1" dirty="0" err="1"/>
              <a:t>завдяки</a:t>
            </a:r>
            <a:r>
              <a:rPr lang="ru-RU" sz="3600" b="1" dirty="0"/>
              <a:t> </a:t>
            </a:r>
            <a:r>
              <a:rPr lang="ru-RU" sz="3600" b="1" dirty="0" err="1"/>
              <a:t>своїй</a:t>
            </a:r>
            <a:r>
              <a:rPr lang="ru-RU" sz="3600" b="1" dirty="0"/>
              <a:t> </a:t>
            </a:r>
            <a:r>
              <a:rPr lang="ru-RU" sz="3200" b="1" dirty="0" err="1"/>
              <a:t>силі</a:t>
            </a:r>
            <a:r>
              <a:rPr lang="ru-RU" sz="3200" b="1" dirty="0"/>
              <a:t> та </a:t>
            </a:r>
            <a:r>
              <a:rPr lang="ru-RU" sz="3200" b="1" dirty="0" err="1"/>
              <a:t>витримці</a:t>
            </a:r>
            <a:r>
              <a:rPr lang="ru-RU" sz="3200" b="1" dirty="0"/>
              <a:t> </a:t>
            </a:r>
            <a:r>
              <a:rPr lang="ru-RU" sz="3200" b="1" dirty="0" smtClean="0"/>
              <a:t>прославили </a:t>
            </a:r>
            <a:r>
              <a:rPr lang="ru-RU" sz="3200" b="1" dirty="0"/>
              <a:t>нашу державу на весь </a:t>
            </a:r>
            <a:r>
              <a:rPr lang="ru-RU" sz="3200" b="1" dirty="0" err="1"/>
              <a:t>світ</a:t>
            </a:r>
            <a:r>
              <a:rPr lang="ru-RU" sz="3200" b="1" dirty="0"/>
              <a:t>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04864"/>
            <a:ext cx="4038600" cy="3921299"/>
          </a:xfrm>
        </p:spPr>
        <p:txBody>
          <a:bodyPr/>
          <a:lstStyle/>
          <a:p>
            <a:pPr>
              <a:buNone/>
            </a:pPr>
            <a:r>
              <a:rPr lang="ru-RU" b="1" i="1" dirty="0" err="1">
                <a:solidFill>
                  <a:srgbClr val="FF0000"/>
                </a:solidFill>
              </a:rPr>
              <a:t>Брати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err="1">
                <a:solidFill>
                  <a:srgbClr val="FF0000"/>
                </a:solidFill>
              </a:rPr>
              <a:t>Кличко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3314" name="Picture 2" descr="D:\МОЙ_КЛАСС (Щеголеватых)\ЗАХОДИ\01.09.2017 Україна-це ми\Новая папка\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780928"/>
            <a:ext cx="5842992" cy="3895328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5536" y="1700808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* </a:t>
            </a:r>
            <a:r>
              <a:rPr lang="ru-RU" sz="2800" b="1" dirty="0" err="1" smtClean="0"/>
              <a:t>Чемпіони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з</a:t>
            </a:r>
            <a:r>
              <a:rPr lang="ru-RU" sz="2800" b="1" dirty="0" smtClean="0"/>
              <a:t> боксу у </a:t>
            </a:r>
            <a:r>
              <a:rPr lang="ru-RU" sz="2800" b="1" dirty="0" err="1" smtClean="0"/>
              <a:t>важкій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вазі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b="1" dirty="0"/>
              <a:t>11. </a:t>
            </a:r>
            <a:r>
              <a:rPr lang="ru-RU" sz="3200" b="1" dirty="0" err="1"/>
              <a:t>Які</a:t>
            </a:r>
            <a:r>
              <a:rPr lang="ru-RU" sz="3200" b="1" dirty="0"/>
              <a:t> моря </a:t>
            </a:r>
            <a:r>
              <a:rPr lang="ru-RU" sz="3200" b="1" dirty="0" err="1"/>
              <a:t>омивають</a:t>
            </a:r>
            <a:r>
              <a:rPr lang="ru-RU" sz="3200" b="1" dirty="0"/>
              <a:t> </a:t>
            </a:r>
            <a:r>
              <a:rPr lang="ru-RU" sz="3200" b="1" dirty="0" err="1"/>
              <a:t>Україну</a:t>
            </a:r>
            <a:r>
              <a:rPr lang="ru-RU" sz="3200" b="1" dirty="0" smtClean="0"/>
              <a:t>?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err="1">
                <a:solidFill>
                  <a:srgbClr val="FF0000"/>
                </a:solidFill>
              </a:rPr>
              <a:t>Чорне</a:t>
            </a:r>
            <a:r>
              <a:rPr lang="ru-RU" b="1" i="1" dirty="0"/>
              <a:t> </a:t>
            </a:r>
            <a:r>
              <a:rPr lang="ru-RU" b="1" i="1" dirty="0">
                <a:solidFill>
                  <a:srgbClr val="0070C0"/>
                </a:solidFill>
              </a:rPr>
              <a:t>море, </a:t>
            </a:r>
            <a:endParaRPr lang="ru-RU" b="1" i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b="1" i="1" dirty="0" err="1" smtClean="0">
                <a:solidFill>
                  <a:srgbClr val="FF0000"/>
                </a:solidFill>
              </a:rPr>
              <a:t>Азовське</a:t>
            </a:r>
            <a:r>
              <a:rPr lang="ru-RU" b="1" i="1" dirty="0" smtClean="0"/>
              <a:t> </a:t>
            </a:r>
            <a:r>
              <a:rPr lang="ru-RU" b="1" i="1" dirty="0">
                <a:solidFill>
                  <a:srgbClr val="0070C0"/>
                </a:solidFill>
              </a:rPr>
              <a:t>море</a:t>
            </a:r>
          </a:p>
        </p:txBody>
      </p:sp>
      <p:pic>
        <p:nvPicPr>
          <p:cNvPr id="14338" name="Picture 2" descr="D:\МОЙ_КЛАСС (Щеголеватых)\ЗАХОДИ\01.09.2017 Україна-це ми\Новая папка\1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19423"/>
          <a:stretch>
            <a:fillRect/>
          </a:stretch>
        </p:blipFill>
        <p:spPr bwMode="auto">
          <a:xfrm>
            <a:off x="1331640" y="2780928"/>
            <a:ext cx="6552728" cy="3959967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/>
              <a:t>12. </a:t>
            </a:r>
            <a:r>
              <a:rPr lang="ru-RU" sz="3200" b="1" dirty="0" err="1"/>
              <a:t>Який</a:t>
            </a:r>
            <a:r>
              <a:rPr lang="ru-RU" sz="3200" b="1" dirty="0"/>
              <a:t> </a:t>
            </a:r>
            <a:r>
              <a:rPr lang="ru-RU" sz="3200" b="1" dirty="0" err="1"/>
              <a:t>з</a:t>
            </a:r>
            <a:r>
              <a:rPr lang="ru-RU" sz="3200" b="1" dirty="0"/>
              <a:t> </a:t>
            </a:r>
            <a:r>
              <a:rPr lang="ru-RU" sz="3200" b="1" dirty="0" err="1"/>
              <a:t>літературних</a:t>
            </a:r>
            <a:r>
              <a:rPr lang="ru-RU" sz="3200" b="1" dirty="0"/>
              <a:t> </a:t>
            </a:r>
            <a:r>
              <a:rPr lang="ru-RU" sz="3200" b="1" dirty="0" err="1"/>
              <a:t>творів</a:t>
            </a:r>
            <a:r>
              <a:rPr lang="ru-RU" sz="3200" b="1" dirty="0"/>
              <a:t> Тараса </a:t>
            </a:r>
            <a:r>
              <a:rPr lang="ru-RU" sz="3200" b="1" dirty="0" err="1"/>
              <a:t>Шевченка</a:t>
            </a:r>
            <a:r>
              <a:rPr lang="ru-RU" sz="3200" b="1" dirty="0"/>
              <a:t> </a:t>
            </a:r>
            <a:r>
              <a:rPr lang="ru-RU" sz="3200" b="1" dirty="0" err="1"/>
              <a:t>перекладався</a:t>
            </a:r>
            <a:r>
              <a:rPr lang="ru-RU" sz="3200" b="1" dirty="0"/>
              <a:t> </a:t>
            </a:r>
            <a:r>
              <a:rPr lang="ru-RU" sz="3200" b="1" dirty="0" err="1"/>
              <a:t>найбільше</a:t>
            </a:r>
            <a:r>
              <a:rPr lang="ru-RU" sz="3200" b="1" dirty="0"/>
              <a:t> </a:t>
            </a:r>
            <a:r>
              <a:rPr lang="ru-RU" sz="3200" b="1" dirty="0" err="1"/>
              <a:t>разів</a:t>
            </a:r>
            <a:r>
              <a:rPr lang="ru-RU" sz="3200" b="1" dirty="0"/>
              <a:t> та </a:t>
            </a:r>
            <a:r>
              <a:rPr lang="ru-RU" sz="3200" b="1" dirty="0" err="1"/>
              <a:t>нині</a:t>
            </a:r>
            <a:r>
              <a:rPr lang="ru-RU" sz="3200" b="1" dirty="0"/>
              <a:t> </a:t>
            </a:r>
            <a:r>
              <a:rPr lang="ru-RU" sz="3200" b="1" dirty="0" err="1"/>
              <a:t>читається</a:t>
            </a:r>
            <a:r>
              <a:rPr lang="ru-RU" sz="3200" b="1" dirty="0"/>
              <a:t> на 147 </a:t>
            </a:r>
            <a:r>
              <a:rPr lang="ru-RU" sz="3200" b="1" dirty="0" err="1"/>
              <a:t>мовах</a:t>
            </a:r>
            <a:r>
              <a:rPr lang="ru-RU" sz="3200" b="1" dirty="0"/>
              <a:t> </a:t>
            </a:r>
            <a:r>
              <a:rPr lang="ru-RU" sz="3200" b="1" dirty="0" err="1"/>
              <a:t>світу</a:t>
            </a:r>
            <a:r>
              <a:rPr lang="ru-RU" sz="3200" b="1" dirty="0"/>
              <a:t>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2204864"/>
            <a:ext cx="4038600" cy="3921299"/>
          </a:xfrm>
        </p:spPr>
        <p:txBody>
          <a:bodyPr/>
          <a:lstStyle/>
          <a:p>
            <a:pPr algn="r">
              <a:buNone/>
            </a:pPr>
            <a:r>
              <a:rPr lang="ru-RU" b="1" i="1" dirty="0" err="1">
                <a:solidFill>
                  <a:srgbClr val="FF0000"/>
                </a:solidFill>
              </a:rPr>
              <a:t>Кобзар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6309320"/>
            <a:ext cx="57117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«</a:t>
            </a:r>
            <a:r>
              <a:rPr lang="ru-RU" b="1" i="1" dirty="0" err="1" smtClean="0">
                <a:solidFill>
                  <a:srgbClr val="002060"/>
                </a:solidFill>
              </a:rPr>
              <a:t>Кобзар</a:t>
            </a:r>
            <a:r>
              <a:rPr lang="ru-RU" b="1" i="1" dirty="0" smtClean="0">
                <a:solidFill>
                  <a:srgbClr val="002060"/>
                </a:solidFill>
              </a:rPr>
              <a:t>», </a:t>
            </a:r>
            <a:r>
              <a:rPr lang="ru-RU" b="1" i="1" dirty="0" err="1" smtClean="0">
                <a:solidFill>
                  <a:srgbClr val="002060"/>
                </a:solidFill>
              </a:rPr>
              <a:t>випущений</a:t>
            </a:r>
            <a:r>
              <a:rPr lang="ru-RU" b="1" i="1" dirty="0" smtClean="0">
                <a:solidFill>
                  <a:srgbClr val="002060"/>
                </a:solidFill>
              </a:rPr>
              <a:t> в 1911 </a:t>
            </a:r>
            <a:r>
              <a:rPr lang="ru-RU" b="1" i="1" dirty="0" err="1" smtClean="0">
                <a:solidFill>
                  <a:srgbClr val="002060"/>
                </a:solidFill>
              </a:rPr>
              <a:t>році</a:t>
            </a:r>
            <a:r>
              <a:rPr lang="ru-RU" b="1" i="1" dirty="0" smtClean="0">
                <a:solidFill>
                  <a:srgbClr val="002060"/>
                </a:solidFill>
              </a:rPr>
              <a:t> в </a:t>
            </a:r>
            <a:r>
              <a:rPr lang="ru-RU" b="1" i="1" dirty="0" err="1" smtClean="0">
                <a:solidFill>
                  <a:srgbClr val="002060"/>
                </a:solidFill>
              </a:rPr>
              <a:t>Санкт-Петербурзі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5362" name="Picture 2" descr="D:\МОЙ_КЛАСС (Щеголеватых)\ЗАХОДИ\01.09.2017 Україна-це ми\Новая папка\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700808"/>
            <a:ext cx="3391192" cy="4637456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 fontAlgn="base"/>
            <a:r>
              <a:rPr lang="ru-RU" sz="3200" b="1" dirty="0"/>
              <a:t>13. </a:t>
            </a:r>
            <a:r>
              <a:rPr lang="ru-RU" sz="3200" b="1" dirty="0" err="1" smtClean="0"/>
              <a:t>Назвіть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велике</a:t>
            </a:r>
            <a:r>
              <a:rPr lang="ru-RU" sz="3200" b="1" dirty="0" smtClean="0"/>
              <a:t> </a:t>
            </a:r>
            <a:r>
              <a:rPr lang="ru-RU" sz="3200" b="1" dirty="0" err="1"/>
              <a:t>державне</a:t>
            </a:r>
            <a:r>
              <a:rPr lang="ru-RU" sz="3200" b="1" dirty="0"/>
              <a:t> свято, яке </a:t>
            </a:r>
            <a:r>
              <a:rPr lang="ru-RU" sz="3200" b="1" dirty="0" err="1"/>
              <a:t>символізує</a:t>
            </a:r>
            <a:r>
              <a:rPr lang="ru-RU" sz="3200" b="1" dirty="0"/>
              <a:t> </a:t>
            </a:r>
            <a:r>
              <a:rPr lang="ru-RU" sz="3200" b="1" dirty="0" err="1"/>
              <a:t>об’єднання</a:t>
            </a:r>
            <a:r>
              <a:rPr lang="ru-RU" sz="3200" b="1" dirty="0"/>
              <a:t> </a:t>
            </a:r>
            <a:r>
              <a:rPr lang="ru-RU" sz="3200" b="1" dirty="0" err="1"/>
              <a:t>України</a:t>
            </a:r>
            <a:r>
              <a:rPr lang="ru-RU" sz="3200" b="1" dirty="0"/>
              <a:t>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  День </a:t>
            </a:r>
            <a:r>
              <a:rPr lang="ru-RU" b="1" i="1" dirty="0" err="1" smtClean="0">
                <a:solidFill>
                  <a:srgbClr val="FF0000"/>
                </a:solidFill>
              </a:rPr>
              <a:t>Соборності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України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>
                <a:solidFill>
                  <a:srgbClr val="00B0F0"/>
                </a:solidFill>
              </a:rPr>
              <a:t>(22 </a:t>
            </a:r>
            <a:r>
              <a:rPr lang="ru-RU" b="1" i="1" dirty="0" err="1">
                <a:solidFill>
                  <a:srgbClr val="00B0F0"/>
                </a:solidFill>
              </a:rPr>
              <a:t>січня</a:t>
            </a:r>
            <a:r>
              <a:rPr lang="ru-RU" b="1" i="1" dirty="0">
                <a:solidFill>
                  <a:srgbClr val="00B0F0"/>
                </a:solidFill>
              </a:rPr>
              <a:t>)</a:t>
            </a:r>
          </a:p>
        </p:txBody>
      </p:sp>
      <p:pic>
        <p:nvPicPr>
          <p:cNvPr id="16386" name="Picture 2" descr="D:\МОЙ_КЛАСС (Щеголеватых)\ЗАХОДИ\01.09.2017 Україна-це ми\Новая папка\1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36912"/>
            <a:ext cx="5472608" cy="3930084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632848" cy="1916832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/>
              <a:t>14. </a:t>
            </a:r>
            <a:r>
              <a:rPr lang="ru-RU" sz="3200" b="1" dirty="0" err="1"/>
              <a:t>Неподалік</a:t>
            </a:r>
            <a:r>
              <a:rPr lang="ru-RU" sz="3200" b="1" dirty="0"/>
              <a:t> села </a:t>
            </a:r>
            <a:r>
              <a:rPr lang="ru-RU" sz="3200" b="1" dirty="0" err="1"/>
              <a:t>Нововасилівка</a:t>
            </a:r>
            <a:r>
              <a:rPr lang="ru-RU" sz="3200" b="1" dirty="0"/>
              <a:t> </a:t>
            </a:r>
            <a:r>
              <a:rPr lang="ru-RU" sz="3200" b="1" dirty="0" err="1"/>
              <a:t>Миколаївської</a:t>
            </a:r>
            <a:r>
              <a:rPr lang="ru-RU" sz="3200" b="1" dirty="0"/>
              <a:t> </a:t>
            </a:r>
            <a:r>
              <a:rPr lang="ru-RU" sz="3200" b="1" dirty="0" err="1"/>
              <a:t>області</a:t>
            </a:r>
            <a:r>
              <a:rPr lang="ru-RU" sz="3200" b="1" dirty="0"/>
              <a:t>, на </a:t>
            </a:r>
            <a:r>
              <a:rPr lang="ru-RU" sz="3200" b="1" dirty="0" err="1"/>
              <a:t>території</a:t>
            </a:r>
            <a:r>
              <a:rPr lang="ru-RU" sz="3200" b="1" dirty="0"/>
              <a:t> кургану </a:t>
            </a:r>
            <a:r>
              <a:rPr lang="ru-RU" sz="3200" b="1" dirty="0" err="1"/>
              <a:t>знайшли</a:t>
            </a:r>
            <a:r>
              <a:rPr lang="ru-RU" sz="3200" b="1" dirty="0"/>
              <a:t> </a:t>
            </a:r>
            <a:r>
              <a:rPr lang="ru-RU" sz="3200" b="1" dirty="0" err="1"/>
              <a:t>найдавнішу</a:t>
            </a:r>
            <a:r>
              <a:rPr lang="ru-RU" sz="3200" b="1" dirty="0"/>
              <a:t> скульптуру, </a:t>
            </a:r>
            <a:r>
              <a:rPr lang="ru-RU" sz="3200" b="1" dirty="0" err="1"/>
              <a:t>вік</a:t>
            </a:r>
            <a:r>
              <a:rPr lang="ru-RU" sz="3200" b="1" dirty="0"/>
              <a:t> </a:t>
            </a:r>
            <a:r>
              <a:rPr lang="ru-RU" sz="3200" b="1" dirty="0" err="1"/>
              <a:t>якої</a:t>
            </a:r>
            <a:r>
              <a:rPr lang="ru-RU" sz="3200" b="1" dirty="0"/>
              <a:t> V-ІV ст. до н. е. Яку </a:t>
            </a:r>
            <a:r>
              <a:rPr lang="ru-RU" sz="3200" b="1" dirty="0" err="1"/>
              <a:t>назву</a:t>
            </a:r>
            <a:r>
              <a:rPr lang="ru-RU" sz="3200" b="1" dirty="0"/>
              <a:t> носить скульптура?</a:t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8104" y="2060848"/>
            <a:ext cx="3178696" cy="4065315"/>
          </a:xfrm>
        </p:spPr>
        <p:txBody>
          <a:bodyPr/>
          <a:lstStyle/>
          <a:p>
            <a:pPr>
              <a:buNone/>
            </a:pPr>
            <a:r>
              <a:rPr lang="ru-RU" b="1" i="1" dirty="0" err="1">
                <a:solidFill>
                  <a:srgbClr val="FF0000"/>
                </a:solidFill>
              </a:rPr>
              <a:t>Кам’яна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err="1" smtClean="0">
                <a:solidFill>
                  <a:srgbClr val="0070C0"/>
                </a:solidFill>
              </a:rPr>
              <a:t>або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err="1">
                <a:solidFill>
                  <a:srgbClr val="FF0000"/>
                </a:solidFill>
              </a:rPr>
              <a:t>скіфська</a:t>
            </a:r>
            <a:r>
              <a:rPr lang="ru-RU" b="1" i="1" dirty="0">
                <a:solidFill>
                  <a:srgbClr val="FF0000"/>
                </a:solidFill>
              </a:rPr>
              <a:t> баба</a:t>
            </a:r>
          </a:p>
        </p:txBody>
      </p:sp>
      <p:pic>
        <p:nvPicPr>
          <p:cNvPr id="17410" name="Picture 2" descr="D:\МОЙ_КЛАСС (Щеголеватых)\ЗАХОДИ\01.09.2017 Україна-це ми\Новая папка\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91835"/>
            <a:ext cx="3600400" cy="4866165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b="1" dirty="0"/>
              <a:t>15. </a:t>
            </a:r>
            <a:r>
              <a:rPr lang="ru-RU" sz="3200" b="1" dirty="0" err="1"/>
              <a:t>Що</a:t>
            </a:r>
            <a:r>
              <a:rPr lang="ru-RU" sz="3200" b="1" dirty="0"/>
              <a:t> </a:t>
            </a:r>
            <a:r>
              <a:rPr lang="ru-RU" sz="3200" b="1" dirty="0" err="1"/>
              <a:t>означає</a:t>
            </a:r>
            <a:r>
              <a:rPr lang="ru-RU" sz="3200" b="1" dirty="0"/>
              <a:t> </a:t>
            </a:r>
            <a:r>
              <a:rPr lang="ru-RU" sz="3200" b="1" dirty="0" err="1"/>
              <a:t>малий</a:t>
            </a:r>
            <a:r>
              <a:rPr lang="ru-RU" sz="3200" b="1" dirty="0"/>
              <a:t> герб </a:t>
            </a:r>
            <a:r>
              <a:rPr lang="ru-RU" sz="3200" b="1" dirty="0" err="1"/>
              <a:t>України</a:t>
            </a:r>
            <a:r>
              <a:rPr lang="ru-RU" sz="3200" b="1" dirty="0"/>
              <a:t>? Коли </a:t>
            </a:r>
            <a:r>
              <a:rPr lang="ru-RU" sz="3200" b="1" dirty="0" err="1"/>
              <a:t>він</a:t>
            </a:r>
            <a:r>
              <a:rPr lang="ru-RU" sz="3200" b="1" dirty="0"/>
              <a:t> </a:t>
            </a:r>
            <a:r>
              <a:rPr lang="ru-RU" sz="3200" b="1" dirty="0" err="1"/>
              <a:t>був</a:t>
            </a:r>
            <a:r>
              <a:rPr lang="ru-RU" sz="3200" b="1" dirty="0"/>
              <a:t> </a:t>
            </a:r>
            <a:r>
              <a:rPr lang="ru-RU" sz="3200" b="1" dirty="0" err="1"/>
              <a:t>затверджений</a:t>
            </a:r>
            <a:r>
              <a:rPr lang="ru-RU" sz="3200" b="1" dirty="0"/>
              <a:t>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    </a:t>
            </a:r>
            <a:r>
              <a:rPr lang="ru-RU" b="1" i="1" dirty="0" err="1" smtClean="0">
                <a:solidFill>
                  <a:srgbClr val="0070C0"/>
                </a:solidFill>
              </a:rPr>
              <a:t>Малий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>
                <a:solidFill>
                  <a:srgbClr val="0070C0"/>
                </a:solidFill>
              </a:rPr>
              <a:t>герб </a:t>
            </a:r>
            <a:r>
              <a:rPr lang="ru-RU" b="1" i="1" dirty="0" err="1">
                <a:solidFill>
                  <a:srgbClr val="0070C0"/>
                </a:solidFill>
              </a:rPr>
              <a:t>був</a:t>
            </a:r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b="1" i="1" dirty="0" err="1">
                <a:solidFill>
                  <a:srgbClr val="0070C0"/>
                </a:solidFill>
              </a:rPr>
              <a:t>затверджений</a:t>
            </a:r>
            <a:r>
              <a:rPr lang="ru-RU" b="1" i="1" dirty="0">
                <a:solidFill>
                  <a:srgbClr val="0070C0"/>
                </a:solidFill>
              </a:rPr>
              <a:t> 22 лютого 1992 року. </a:t>
            </a:r>
            <a:r>
              <a:rPr lang="ru-RU" b="1" i="1" dirty="0" err="1">
                <a:solidFill>
                  <a:srgbClr val="0070C0"/>
                </a:solidFill>
              </a:rPr>
              <a:t>Зображення</a:t>
            </a:r>
            <a:r>
              <a:rPr lang="ru-RU" b="1" i="1" dirty="0">
                <a:solidFill>
                  <a:srgbClr val="0070C0"/>
                </a:solidFill>
              </a:rPr>
              <a:t> малого герба </a:t>
            </a:r>
            <a:r>
              <a:rPr lang="ru-RU" b="1" i="1" dirty="0" err="1">
                <a:solidFill>
                  <a:srgbClr val="0070C0"/>
                </a:solidFill>
              </a:rPr>
              <a:t>України</a:t>
            </a:r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b="1" i="1" dirty="0" err="1">
                <a:solidFill>
                  <a:srgbClr val="0070C0"/>
                </a:solidFill>
              </a:rPr>
              <a:t>було</a:t>
            </a:r>
            <a:r>
              <a:rPr lang="ru-RU" b="1" i="1" dirty="0">
                <a:solidFill>
                  <a:srgbClr val="0070C0"/>
                </a:solidFill>
              </a:rPr>
              <a:t> символом </a:t>
            </a:r>
            <a:r>
              <a:rPr lang="ru-RU" b="1" i="1" dirty="0" err="1">
                <a:solidFill>
                  <a:srgbClr val="0070C0"/>
                </a:solidFill>
              </a:rPr>
              <a:t>українців</a:t>
            </a:r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b="1" i="1" dirty="0" err="1">
                <a:solidFill>
                  <a:srgbClr val="0070C0"/>
                </a:solidFill>
              </a:rPr>
              <a:t>часів</a:t>
            </a:r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b="1" i="1" dirty="0" err="1">
                <a:solidFill>
                  <a:srgbClr val="0070C0"/>
                </a:solidFill>
              </a:rPr>
              <a:t>визвольних</a:t>
            </a:r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b="1" i="1" dirty="0" err="1">
                <a:solidFill>
                  <a:srgbClr val="0070C0"/>
                </a:solidFill>
              </a:rPr>
              <a:t>змагань</a:t>
            </a:r>
            <a:r>
              <a:rPr lang="ru-RU" b="1" i="1" dirty="0">
                <a:solidFill>
                  <a:srgbClr val="0070C0"/>
                </a:solidFill>
              </a:rPr>
              <a:t> ХХ ст. </a:t>
            </a:r>
            <a:r>
              <a:rPr lang="ru-RU" b="1" i="1" dirty="0" err="1">
                <a:solidFill>
                  <a:srgbClr val="FF0000"/>
                </a:solidFill>
              </a:rPr>
              <a:t>Тризуб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err="1">
                <a:solidFill>
                  <a:srgbClr val="FF0000"/>
                </a:solidFill>
              </a:rPr>
              <a:t>був</a:t>
            </a:r>
            <a:r>
              <a:rPr lang="ru-RU" b="1" i="1" dirty="0">
                <a:solidFill>
                  <a:srgbClr val="FF0000"/>
                </a:solidFill>
              </a:rPr>
              <a:t> знаком </a:t>
            </a:r>
            <a:r>
              <a:rPr lang="ru-RU" b="1" i="1" dirty="0" err="1">
                <a:solidFill>
                  <a:srgbClr val="FF0000"/>
                </a:solidFill>
              </a:rPr>
              <a:t>княжої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err="1">
                <a:solidFill>
                  <a:srgbClr val="FF0000"/>
                </a:solidFill>
              </a:rPr>
              <a:t>держави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err="1">
                <a:solidFill>
                  <a:srgbClr val="FF0000"/>
                </a:solidFill>
              </a:rPr>
              <a:t>Володимира</a:t>
            </a:r>
            <a:r>
              <a:rPr lang="ru-RU" b="1" i="1" dirty="0">
                <a:solidFill>
                  <a:srgbClr val="FF0000"/>
                </a:solidFill>
              </a:rPr>
              <a:t> Великого</a:t>
            </a:r>
          </a:p>
        </p:txBody>
      </p:sp>
      <p:pic>
        <p:nvPicPr>
          <p:cNvPr id="18434" name="Picture 2" descr="D:\МОЙ_КЛАСС (Щеголеватых)\ЗАХОДИ\01.09.2017 Україна-це ми\Новая папка\1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28800"/>
            <a:ext cx="3836787" cy="4986301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МОЙ_КЛАСС (Щеголеватых)\ЗАХОДИ\01.09.2017 Україна-це ми\Новая папка\img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10954" t="4721" r="10594" b="16759"/>
          <a:stretch>
            <a:fillRect/>
          </a:stretch>
        </p:blipFill>
        <p:spPr bwMode="auto">
          <a:xfrm>
            <a:off x="539552" y="404664"/>
            <a:ext cx="8087542" cy="606869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63888" y="1628800"/>
            <a:ext cx="15696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ПРОЕКТ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204864"/>
            <a:ext cx="7772400" cy="1470025"/>
          </a:xfrm>
        </p:spPr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Гра-вікторина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0070C0"/>
                </a:solidFill>
              </a:rPr>
              <a:t>до уроку  </a:t>
            </a:r>
            <a:r>
              <a:rPr lang="uk-UA" b="1" dirty="0" err="1" smtClean="0">
                <a:solidFill>
                  <a:srgbClr val="0070C0"/>
                </a:solidFill>
              </a:rPr>
              <a:t>“Україна</a:t>
            </a:r>
            <a:r>
              <a:rPr lang="uk-UA" b="1" dirty="0" smtClean="0">
                <a:solidFill>
                  <a:srgbClr val="0070C0"/>
                </a:solidFill>
              </a:rPr>
              <a:t> – це ми, </a:t>
            </a:r>
            <a:r>
              <a:rPr lang="uk-UA" b="1" dirty="0" smtClean="0">
                <a:solidFill>
                  <a:srgbClr val="0070C0"/>
                </a:solidFill>
              </a:rPr>
              <a:t>Україна </a:t>
            </a:r>
            <a:r>
              <a:rPr lang="uk-UA" b="1" dirty="0" smtClean="0">
                <a:solidFill>
                  <a:srgbClr val="0070C0"/>
                </a:solidFill>
              </a:rPr>
              <a:t>починається з </a:t>
            </a:r>
            <a:r>
              <a:rPr lang="uk-UA" b="1" dirty="0" err="1" smtClean="0">
                <a:solidFill>
                  <a:srgbClr val="0070C0"/>
                </a:solidFill>
              </a:rPr>
              <a:t>тебе”</a:t>
            </a:r>
            <a:endParaRPr lang="uk-UA" b="1" dirty="0" smtClean="0">
              <a:solidFill>
                <a:srgbClr val="0070C0"/>
              </a:solidFill>
            </a:endParaRPr>
          </a:p>
          <a:p>
            <a:r>
              <a:rPr lang="uk-UA" dirty="0" smtClean="0">
                <a:solidFill>
                  <a:srgbClr val="0070C0"/>
                </a:solidFill>
              </a:rPr>
              <a:t>(01.09.2017</a:t>
            </a:r>
            <a:r>
              <a:rPr lang="uk-UA" dirty="0" smtClean="0"/>
              <a:t>)</a:t>
            </a:r>
            <a:endParaRPr lang="ru-RU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D:\МОЙ_КЛАСС (Щеголеватых)\ЗАХОДИ\01.09.2017 Україна-це ми\Новая папка\euromaidan_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88640"/>
            <a:ext cx="4608512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МОЙ_КЛАСС (Щеголеватых)\ЗАХОДИ\01.09.2017 Україна-це ми\Новая папка\129173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6835140" cy="6858000"/>
          </a:xfrm>
          <a:prstGeom prst="rect">
            <a:avLst/>
          </a:prstGeom>
          <a:noFill/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05" t="5226" r="1427" b="15735"/>
          <a:stretch/>
        </p:blipFill>
        <p:spPr bwMode="auto">
          <a:xfrm>
            <a:off x="0" y="3212976"/>
            <a:ext cx="9108326" cy="331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D:\МОЙ_КЛАСС (Щеголеватых)\ЗАХОДИ\01.09.2017 Україна-це ми\Новая папка\n11_mi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332656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251520" y="1556792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err="1" smtClean="0">
                <a:solidFill>
                  <a:srgbClr val="FF0000"/>
                </a:solidFill>
              </a:rPr>
              <a:t>Успіхів</a:t>
            </a: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r>
              <a:rPr lang="ru-RU" sz="6000" b="1" dirty="0" err="1" smtClean="0">
                <a:solidFill>
                  <a:srgbClr val="FF0000"/>
                </a:solidFill>
              </a:rPr>
              <a:t>всім</a:t>
            </a:r>
            <a:r>
              <a:rPr lang="ru-RU" sz="6000" b="1" dirty="0" smtClean="0">
                <a:solidFill>
                  <a:srgbClr val="FF0000"/>
                </a:solidFill>
              </a:rPr>
              <a:t> нам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в новому </a:t>
            </a:r>
            <a:r>
              <a:rPr lang="ru-RU" sz="6000" b="1" dirty="0" smtClean="0">
                <a:solidFill>
                  <a:srgbClr val="FF0000"/>
                </a:solidFill>
              </a:rPr>
              <a:t>2017-2018</a:t>
            </a:r>
          </a:p>
          <a:p>
            <a:pPr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r>
              <a:rPr lang="ru-RU" sz="6000" b="1" dirty="0" err="1" smtClean="0">
                <a:solidFill>
                  <a:srgbClr val="FF0000"/>
                </a:solidFill>
              </a:rPr>
              <a:t>навчальному</a:t>
            </a:r>
            <a:r>
              <a:rPr lang="ru-RU" sz="6000" b="1" dirty="0" smtClean="0">
                <a:solidFill>
                  <a:srgbClr val="FF0000"/>
                </a:solidFill>
              </a:rPr>
              <a:t> </a:t>
            </a:r>
            <a:r>
              <a:rPr lang="ru-RU" sz="6000" b="1" dirty="0" err="1" smtClean="0">
                <a:solidFill>
                  <a:srgbClr val="FF0000"/>
                </a:solidFill>
              </a:rPr>
              <a:t>році</a:t>
            </a:r>
            <a:r>
              <a:rPr lang="ru-RU" sz="6000" b="1" dirty="0" smtClean="0">
                <a:solidFill>
                  <a:srgbClr val="FF0000"/>
                </a:solidFill>
              </a:rPr>
              <a:t>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/>
          <a:lstStyle/>
          <a:p>
            <a:pPr algn="l"/>
            <a:r>
              <a:rPr lang="ru-RU" dirty="0" err="1" smtClean="0"/>
              <a:t>Використані</a:t>
            </a:r>
            <a:r>
              <a:rPr lang="ru-RU" dirty="0" smtClean="0"/>
              <a:t> </a:t>
            </a:r>
            <a:r>
              <a:rPr lang="ru-RU" dirty="0" err="1" smtClean="0"/>
              <a:t>інтернет-джерела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r>
              <a:rPr lang="uk-UA" u="sng" dirty="0" err="1" smtClean="0">
                <a:hlinkClick r:id="rId2"/>
              </a:rPr>
              <a:t>Вікіпедія</a:t>
            </a:r>
            <a:endParaRPr lang="uk-UA" u="sng" dirty="0" smtClean="0"/>
          </a:p>
          <a:p>
            <a:r>
              <a:rPr lang="uk-UA" dirty="0" smtClean="0">
                <a:solidFill>
                  <a:srgbClr val="002060"/>
                </a:solidFill>
                <a:hlinkClick r:id="rId3"/>
              </a:rPr>
              <a:t>Дитячий портал </a:t>
            </a:r>
            <a:r>
              <a:rPr lang="uk-UA" dirty="0" smtClean="0">
                <a:solidFill>
                  <a:srgbClr val="002060"/>
                </a:solidFill>
                <a:hlinkClick r:id="rId3"/>
              </a:rPr>
              <a:t>ПУСТУНЧИК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ЗГ_№6\ФОТО для меня\фото_Щеголеватых Ольга Дмитриевна, учитель информатики.t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t="9546"/>
          <a:stretch>
            <a:fillRect/>
          </a:stretch>
        </p:blipFill>
        <p:spPr bwMode="auto">
          <a:xfrm>
            <a:off x="323528" y="908720"/>
            <a:ext cx="2952328" cy="4011274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l="12549" t="7444" r="12549" b="13703"/>
          <a:stretch>
            <a:fillRect/>
          </a:stretch>
        </p:blipFill>
        <p:spPr bwMode="auto">
          <a:xfrm>
            <a:off x="3419873" y="908720"/>
            <a:ext cx="5472608" cy="4009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148064" y="5085184"/>
            <a:ext cx="273215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i="1" dirty="0" smtClean="0">
                <a:solidFill>
                  <a:srgbClr val="002060"/>
                </a:solidFill>
              </a:rPr>
              <a:t>Запорізька гімназія </a:t>
            </a:r>
            <a:r>
              <a:rPr lang="uk-UA" b="1" i="1" dirty="0" smtClean="0">
                <a:solidFill>
                  <a:srgbClr val="002060"/>
                </a:solidFill>
              </a:rPr>
              <a:t>№</a:t>
            </a:r>
            <a:r>
              <a:rPr lang="uk-UA" b="1" i="1" dirty="0" smtClean="0">
                <a:solidFill>
                  <a:srgbClr val="002060"/>
                </a:solidFill>
              </a:rPr>
              <a:t>6</a:t>
            </a:r>
          </a:p>
          <a:p>
            <a:pPr algn="ctr"/>
            <a:r>
              <a:rPr lang="uk-UA" b="1" i="1" dirty="0" smtClean="0">
                <a:solidFill>
                  <a:srgbClr val="002060"/>
                </a:solidFill>
              </a:rPr>
              <a:t>Запорізької </a:t>
            </a:r>
            <a:r>
              <a:rPr lang="uk-UA" b="1" i="1" dirty="0" smtClean="0">
                <a:solidFill>
                  <a:srgbClr val="002060"/>
                </a:solidFill>
              </a:rPr>
              <a:t>міської ради </a:t>
            </a:r>
            <a:endParaRPr lang="uk-UA" b="1" i="1" dirty="0" smtClean="0">
              <a:solidFill>
                <a:srgbClr val="002060"/>
              </a:solidFill>
            </a:endParaRPr>
          </a:p>
          <a:p>
            <a:pPr algn="ctr"/>
            <a:r>
              <a:rPr lang="uk-UA" b="1" i="1" dirty="0" smtClean="0">
                <a:solidFill>
                  <a:srgbClr val="002060"/>
                </a:solidFill>
              </a:rPr>
              <a:t>Запорізької </a:t>
            </a:r>
            <a:r>
              <a:rPr lang="uk-UA" b="1" i="1" dirty="0" smtClean="0">
                <a:solidFill>
                  <a:srgbClr val="002060"/>
                </a:solidFill>
              </a:rPr>
              <a:t>області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5085184"/>
            <a:ext cx="35422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solidFill>
                  <a:srgbClr val="002060"/>
                </a:solidFill>
              </a:rPr>
              <a:t>Розробка презентації: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uk-UA" b="1" i="1" dirty="0" smtClean="0">
                <a:solidFill>
                  <a:srgbClr val="002060"/>
                </a:solidFill>
              </a:rPr>
              <a:t>Вчитель </a:t>
            </a:r>
            <a:r>
              <a:rPr lang="uk-UA" b="1" i="1" dirty="0" smtClean="0">
                <a:solidFill>
                  <a:srgbClr val="002060"/>
                </a:solidFill>
              </a:rPr>
              <a:t>інформатики </a:t>
            </a:r>
            <a:endParaRPr lang="uk-UA" b="1" i="1" dirty="0" smtClean="0">
              <a:solidFill>
                <a:srgbClr val="002060"/>
              </a:solidFill>
            </a:endParaRPr>
          </a:p>
          <a:p>
            <a:r>
              <a:rPr lang="uk-UA" b="1" i="1" dirty="0" err="1" smtClean="0">
                <a:solidFill>
                  <a:srgbClr val="002060"/>
                </a:solidFill>
              </a:rPr>
              <a:t>Щеголеватих</a:t>
            </a:r>
            <a:r>
              <a:rPr lang="uk-UA" b="1" i="1" dirty="0" smtClean="0">
                <a:solidFill>
                  <a:srgbClr val="002060"/>
                </a:solidFill>
              </a:rPr>
              <a:t> </a:t>
            </a:r>
            <a:r>
              <a:rPr lang="uk-UA" b="1" i="1" dirty="0" smtClean="0">
                <a:solidFill>
                  <a:srgbClr val="002060"/>
                </a:solidFill>
              </a:rPr>
              <a:t>Ольга Дмитрівна </a:t>
            </a:r>
          </a:p>
          <a:p>
            <a:endParaRPr lang="ru-RU" dirty="0"/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b="1" dirty="0" smtClean="0"/>
              <a:t>1. Коли </a:t>
            </a:r>
            <a:r>
              <a:rPr lang="ru-RU" sz="3200" b="1" dirty="0" err="1" smtClean="0"/>
              <a:t>Україна</a:t>
            </a:r>
            <a:r>
              <a:rPr lang="ru-RU" sz="3200" b="1" dirty="0" smtClean="0"/>
              <a:t> стала </a:t>
            </a:r>
            <a:r>
              <a:rPr lang="ru-RU" sz="3200" b="1" dirty="0" err="1" smtClean="0"/>
              <a:t>незалежною</a:t>
            </a:r>
            <a:r>
              <a:rPr lang="ru-RU" sz="3200" b="1" dirty="0" smtClean="0"/>
              <a:t>?</a:t>
            </a:r>
            <a:br>
              <a:rPr lang="ru-RU" sz="3200" b="1" dirty="0" smtClean="0"/>
            </a:br>
            <a:endParaRPr lang="ru-RU" sz="32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4428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i="1" dirty="0" err="1" smtClean="0">
                <a:solidFill>
                  <a:srgbClr val="0070C0"/>
                </a:solidFill>
              </a:rPr>
              <a:t>Україна</a:t>
            </a:r>
            <a:r>
              <a:rPr lang="ru-RU" b="1" i="1" dirty="0" smtClean="0">
                <a:solidFill>
                  <a:srgbClr val="0070C0"/>
                </a:solidFill>
              </a:rPr>
              <a:t> стала </a:t>
            </a:r>
            <a:r>
              <a:rPr lang="ru-RU" b="1" i="1" dirty="0" err="1" smtClean="0">
                <a:solidFill>
                  <a:srgbClr val="0070C0"/>
                </a:solidFill>
              </a:rPr>
              <a:t>незалежною</a:t>
            </a:r>
            <a:r>
              <a:rPr lang="ru-RU" b="1" i="1" dirty="0" smtClean="0">
                <a:solidFill>
                  <a:srgbClr val="0070C0"/>
                </a:solidFill>
              </a:rPr>
              <a:t>                      </a:t>
            </a:r>
            <a:r>
              <a:rPr lang="ru-RU" b="1" i="1" dirty="0" smtClean="0">
                <a:solidFill>
                  <a:srgbClr val="FF0000"/>
                </a:solidFill>
              </a:rPr>
              <a:t>24 </a:t>
            </a:r>
            <a:r>
              <a:rPr lang="ru-RU" b="1" i="1" dirty="0" err="1" smtClean="0">
                <a:solidFill>
                  <a:srgbClr val="FF0000"/>
                </a:solidFill>
              </a:rPr>
              <a:t>серпня</a:t>
            </a:r>
            <a:r>
              <a:rPr lang="ru-RU" b="1" i="1" dirty="0" smtClean="0">
                <a:solidFill>
                  <a:srgbClr val="FF0000"/>
                </a:solidFill>
              </a:rPr>
              <a:t> 1991 року</a:t>
            </a:r>
          </a:p>
          <a:p>
            <a:endParaRPr lang="ru-RU" dirty="0"/>
          </a:p>
        </p:txBody>
      </p:sp>
      <p:pic>
        <p:nvPicPr>
          <p:cNvPr id="7" name="Picture 2" descr="D:\МОЙ_КЛАСС (Щеголеватых)\ЗАХОДИ\01.09.2017 Україна-це ми\Новая папка\1.jpg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1907704" y="2996952"/>
            <a:ext cx="5087010" cy="3694369"/>
          </a:xfrm>
          <a:prstGeom prst="rect">
            <a:avLst/>
          </a:prstGeom>
          <a:noFill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2. Як звали </a:t>
            </a:r>
            <a:r>
              <a:rPr lang="ru-RU" sz="3600" b="1" dirty="0" err="1" smtClean="0"/>
              <a:t>засновників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Києва</a:t>
            </a:r>
            <a:r>
              <a:rPr lang="ru-RU" sz="3600" b="1" dirty="0" smtClean="0"/>
              <a:t>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FF0000"/>
                </a:solidFill>
              </a:rPr>
              <a:t>Кий, Щек, Хорив, </a:t>
            </a:r>
            <a:r>
              <a:rPr lang="ru-RU" b="1" i="1" dirty="0" err="1" smtClean="0">
                <a:solidFill>
                  <a:srgbClr val="FF0000"/>
                </a:solidFill>
              </a:rPr>
              <a:t>Либідь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098" name="Picture 2" descr="D:\МОЙ_КЛАСС (Щеголеватых)\ЗАХОДИ\01.09.2017 Україна-це ми\Новая папка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5266928" cy="4236951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15200" cy="171420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/>
              <a:t>3. Ми, </a:t>
            </a:r>
            <a:r>
              <a:rPr lang="ru-RU" sz="3600" b="1" dirty="0" err="1" smtClean="0"/>
              <a:t>українці</a:t>
            </a:r>
            <a:r>
              <a:rPr lang="ru-RU" sz="3600" b="1" dirty="0" smtClean="0"/>
              <a:t>, частенько </a:t>
            </a:r>
            <a:r>
              <a:rPr lang="ru-RU" sz="3600" b="1" dirty="0" err="1" smtClean="0"/>
              <a:t>називаємо</a:t>
            </a:r>
            <a:r>
              <a:rPr lang="ru-RU" sz="3600" b="1" dirty="0" smtClean="0"/>
              <a:t> себе </a:t>
            </a:r>
            <a:r>
              <a:rPr lang="ru-RU" sz="3600" b="1" dirty="0" err="1" smtClean="0"/>
              <a:t>козаками</a:t>
            </a:r>
            <a:r>
              <a:rPr lang="ru-RU" sz="3600" b="1" dirty="0" smtClean="0"/>
              <a:t>.  А </a:t>
            </a:r>
            <a:r>
              <a:rPr lang="ru-RU" sz="3600" b="1" dirty="0" err="1" smtClean="0"/>
              <a:t>чи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знаєш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Ти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що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означає</a:t>
            </a:r>
            <a:r>
              <a:rPr lang="ru-RU" sz="3600" b="1" dirty="0" smtClean="0"/>
              <a:t> слово «</a:t>
            </a:r>
            <a:r>
              <a:rPr lang="ru-RU" sz="3600" b="1" dirty="0" err="1" smtClean="0"/>
              <a:t>козак</a:t>
            </a:r>
            <a:r>
              <a:rPr lang="ru-RU" sz="3600" b="1" dirty="0" smtClean="0"/>
              <a:t>»?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04864"/>
            <a:ext cx="4038600" cy="3921299"/>
          </a:xfrm>
        </p:spPr>
        <p:txBody>
          <a:bodyPr/>
          <a:lstStyle/>
          <a:p>
            <a:pPr>
              <a:buNone/>
            </a:pPr>
            <a:r>
              <a:rPr lang="ru-RU" b="1" i="1" dirty="0" err="1">
                <a:solidFill>
                  <a:srgbClr val="FF0000"/>
                </a:solidFill>
              </a:rPr>
              <a:t>Вільна</a:t>
            </a:r>
            <a:r>
              <a:rPr lang="ru-RU" b="1" i="1" dirty="0">
                <a:solidFill>
                  <a:srgbClr val="FF0000"/>
                </a:solidFill>
              </a:rPr>
              <a:t> </a:t>
            </a:r>
            <a:r>
              <a:rPr lang="ru-RU" b="1" i="1" dirty="0" err="1">
                <a:solidFill>
                  <a:srgbClr val="FF0000"/>
                </a:solidFill>
              </a:rPr>
              <a:t>людина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D:\МОЙ_КЛАСС (Щеголеватых)\ЗАХОДИ\01.09.2017 Україна-це ми\Новая папка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852936"/>
            <a:ext cx="5842992" cy="3651870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2146250"/>
          </a:xfrm>
        </p:spPr>
        <p:txBody>
          <a:bodyPr>
            <a:noAutofit/>
          </a:bodyPr>
          <a:lstStyle/>
          <a:p>
            <a:pPr algn="l"/>
            <a:r>
              <a:rPr lang="ru-RU" sz="3200" b="1" dirty="0"/>
              <a:t>4. Як </a:t>
            </a:r>
            <a:r>
              <a:rPr lang="ru-RU" sz="3200" b="1" dirty="0" err="1"/>
              <a:t>звуть</a:t>
            </a:r>
            <a:r>
              <a:rPr lang="ru-RU" sz="3200" b="1" dirty="0"/>
              <a:t> першу </a:t>
            </a:r>
            <a:r>
              <a:rPr lang="ru-RU" sz="3200" b="1" dirty="0" err="1"/>
              <a:t>олімпійську</a:t>
            </a:r>
            <a:r>
              <a:rPr lang="ru-RU" sz="3200" b="1" dirty="0"/>
              <a:t> </a:t>
            </a:r>
            <a:r>
              <a:rPr lang="ru-RU" sz="3200" b="1" dirty="0" err="1"/>
              <a:t>чемпіонку</a:t>
            </a:r>
            <a:r>
              <a:rPr lang="ru-RU" sz="3200" b="1" dirty="0"/>
              <a:t> </a:t>
            </a:r>
            <a:r>
              <a:rPr lang="ru-RU" sz="3200" b="1" dirty="0" err="1"/>
              <a:t>незалежної</a:t>
            </a:r>
            <a:r>
              <a:rPr lang="ru-RU" sz="3200" b="1" dirty="0"/>
              <a:t> </a:t>
            </a:r>
            <a:r>
              <a:rPr lang="ru-RU" sz="3200" b="1" dirty="0" err="1"/>
              <a:t>України</a:t>
            </a:r>
            <a:r>
              <a:rPr lang="ru-RU" sz="3200" b="1" dirty="0"/>
              <a:t>, яка </a:t>
            </a:r>
            <a:r>
              <a:rPr lang="ru-RU" sz="3200" b="1" dirty="0" err="1"/>
              <a:t>здобула</a:t>
            </a:r>
            <a:r>
              <a:rPr lang="ru-RU" sz="3200" b="1" dirty="0"/>
              <a:t> перемогу </a:t>
            </a:r>
            <a:r>
              <a:rPr lang="ru-RU" sz="3200" b="1" dirty="0" err="1"/>
              <a:t>з</a:t>
            </a:r>
            <a:r>
              <a:rPr lang="ru-RU" sz="3200" b="1" dirty="0"/>
              <a:t> </a:t>
            </a:r>
            <a:r>
              <a:rPr lang="ru-RU" sz="3200" b="1" dirty="0" err="1"/>
              <a:t>фігурного</a:t>
            </a:r>
            <a:r>
              <a:rPr lang="ru-RU" sz="3200" b="1" dirty="0"/>
              <a:t> </a:t>
            </a:r>
            <a:r>
              <a:rPr lang="ru-RU" sz="3200" b="1" dirty="0" err="1"/>
              <a:t>катання</a:t>
            </a:r>
            <a:r>
              <a:rPr lang="ru-RU" sz="3200" b="1" dirty="0"/>
              <a:t> на </a:t>
            </a:r>
            <a:r>
              <a:rPr lang="ru-RU" sz="3200" b="1" dirty="0" err="1"/>
              <a:t>зимових</a:t>
            </a:r>
            <a:r>
              <a:rPr lang="ru-RU" sz="3200" b="1" dirty="0"/>
              <a:t> </a:t>
            </a:r>
            <a:r>
              <a:rPr lang="ru-RU" sz="3200" b="1" dirty="0" err="1"/>
              <a:t>Олімпійських</a:t>
            </a:r>
            <a:r>
              <a:rPr lang="ru-RU" sz="3200" b="1" dirty="0"/>
              <a:t> </a:t>
            </a:r>
            <a:r>
              <a:rPr lang="ru-RU" sz="3200" b="1" dirty="0" err="1"/>
              <a:t>іграх</a:t>
            </a:r>
            <a:r>
              <a:rPr lang="ru-RU" sz="3200" b="1" dirty="0"/>
              <a:t> у </a:t>
            </a:r>
            <a:r>
              <a:rPr lang="ru-RU" sz="3200" b="1" dirty="0" err="1"/>
              <a:t>Ліліхамері</a:t>
            </a:r>
            <a:r>
              <a:rPr lang="ru-RU" sz="3200" b="1" dirty="0"/>
              <a:t> (1994 </a:t>
            </a:r>
            <a:r>
              <a:rPr lang="ru-RU" sz="3200" b="1" dirty="0" err="1"/>
              <a:t>рік</a:t>
            </a:r>
            <a:r>
              <a:rPr lang="ru-RU" sz="3200" b="1" dirty="0"/>
              <a:t>)?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420888"/>
            <a:ext cx="4038600" cy="3705275"/>
          </a:xfrm>
        </p:spPr>
        <p:txBody>
          <a:bodyPr/>
          <a:lstStyle/>
          <a:p>
            <a:pPr algn="r">
              <a:buNone/>
            </a:pPr>
            <a:r>
              <a:rPr lang="ru-RU" b="1" i="1" dirty="0">
                <a:solidFill>
                  <a:srgbClr val="FF0000"/>
                </a:solidFill>
              </a:rPr>
              <a:t>Оксана </a:t>
            </a:r>
            <a:r>
              <a:rPr lang="ru-RU" b="1" i="1" dirty="0" err="1">
                <a:solidFill>
                  <a:srgbClr val="FF0000"/>
                </a:solidFill>
              </a:rPr>
              <a:t>Баюл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D:\МОЙ_КЛАСС (Щеголеватых)\ЗАХОДИ\01.09.2017 Україна-це ми\Новая папка\4.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872"/>
            <a:ext cx="2483768" cy="3593184"/>
          </a:xfrm>
          <a:prstGeom prst="rect">
            <a:avLst/>
          </a:prstGeom>
          <a:noFill/>
        </p:spPr>
      </p:pic>
      <p:pic>
        <p:nvPicPr>
          <p:cNvPr id="7" name="Picture 2" descr="D:\МОЙ_КЛАСС (Щеголеватых)\ЗАХОДИ\01.09.2017 Україна-це ми\Новая папка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2924944"/>
            <a:ext cx="2880320" cy="4063675"/>
          </a:xfrm>
          <a:prstGeom prst="rect">
            <a:avLst/>
          </a:prstGeom>
          <a:noFill/>
        </p:spPr>
      </p:pic>
      <p:pic>
        <p:nvPicPr>
          <p:cNvPr id="8" name="Picture 3" descr="D:\МОЙ_КЛАСС (Щеголеватых)\ЗАХОДИ\01.09.2017 Україна-це ми\Новая папка\4.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885319"/>
            <a:ext cx="2592288" cy="3972681"/>
          </a:xfrm>
          <a:prstGeom prst="rect">
            <a:avLst/>
          </a:prstGeom>
          <a:noFill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27168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/>
              <a:t>5. </a:t>
            </a:r>
            <a:r>
              <a:rPr lang="ru-RU" sz="3200" b="1" dirty="0" err="1"/>
              <a:t>Назви</a:t>
            </a:r>
            <a:r>
              <a:rPr lang="ru-RU" sz="3200" b="1" dirty="0"/>
              <a:t> </a:t>
            </a:r>
            <a:r>
              <a:rPr lang="ru-RU" sz="3200" b="1" dirty="0" err="1"/>
              <a:t>ім’я</a:t>
            </a:r>
            <a:r>
              <a:rPr lang="ru-RU" sz="3200" b="1" dirty="0"/>
              <a:t> князя, </a:t>
            </a:r>
            <a:r>
              <a:rPr lang="ru-RU" sz="3200" b="1" dirty="0" err="1"/>
              <a:t>який</a:t>
            </a:r>
            <a:r>
              <a:rPr lang="ru-RU" sz="3200" b="1" dirty="0"/>
              <a:t> </a:t>
            </a:r>
            <a:r>
              <a:rPr lang="ru-RU" sz="3200" b="1" dirty="0" err="1"/>
              <a:t>охрестив</a:t>
            </a:r>
            <a:r>
              <a:rPr lang="ru-RU" sz="3200" b="1" dirty="0"/>
              <a:t> </a:t>
            </a:r>
            <a:r>
              <a:rPr lang="ru-RU" sz="3200" b="1" dirty="0" err="1"/>
              <a:t>Київську</a:t>
            </a:r>
            <a:r>
              <a:rPr lang="ru-RU" sz="3200" b="1" dirty="0"/>
              <a:t> </a:t>
            </a:r>
            <a:r>
              <a:rPr lang="ru-RU" sz="3200" b="1" dirty="0" smtClean="0"/>
              <a:t>Русь</a:t>
            </a:r>
            <a:r>
              <a:rPr lang="ru-RU" sz="3200" b="1" dirty="0"/>
              <a:t>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err="1">
                <a:solidFill>
                  <a:srgbClr val="FF0000"/>
                </a:solidFill>
              </a:rPr>
              <a:t>Володимир</a:t>
            </a:r>
            <a:r>
              <a:rPr lang="ru-RU" b="1" i="1" dirty="0">
                <a:solidFill>
                  <a:srgbClr val="FF0000"/>
                </a:solidFill>
              </a:rPr>
              <a:t> Великий</a:t>
            </a:r>
          </a:p>
        </p:txBody>
      </p:sp>
      <p:pic>
        <p:nvPicPr>
          <p:cNvPr id="8194" name="Picture 2" descr="D:\МОЙ_КЛАСС (Щеголеватых)\ЗАХОДИ\01.09.2017 Україна-це ми\Новая папка\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0956" t="21120" b="13897"/>
          <a:stretch>
            <a:fillRect/>
          </a:stretch>
        </p:blipFill>
        <p:spPr bwMode="auto">
          <a:xfrm>
            <a:off x="971600" y="2635792"/>
            <a:ext cx="7124744" cy="3896302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/>
              <a:t>6. Кого </a:t>
            </a:r>
            <a:r>
              <a:rPr lang="ru-RU" sz="3200" b="1" dirty="0" err="1"/>
              <a:t>з</a:t>
            </a:r>
            <a:r>
              <a:rPr lang="ru-RU" sz="3200" b="1" dirty="0"/>
              <a:t> </a:t>
            </a:r>
            <a:r>
              <a:rPr lang="ru-RU" sz="3200" b="1" dirty="0" err="1"/>
              <a:t>Київських</a:t>
            </a:r>
            <a:r>
              <a:rPr lang="ru-RU" sz="3200" b="1" dirty="0"/>
              <a:t> </a:t>
            </a:r>
            <a:r>
              <a:rPr lang="ru-RU" sz="3200" b="1" dirty="0" err="1"/>
              <a:t>князів</a:t>
            </a:r>
            <a:r>
              <a:rPr lang="ru-RU" sz="3200" b="1" dirty="0"/>
              <a:t> </a:t>
            </a:r>
            <a:r>
              <a:rPr lang="ru-RU" sz="3200" b="1" dirty="0" err="1"/>
              <a:t>називали</a:t>
            </a:r>
            <a:r>
              <a:rPr lang="ru-RU" sz="3200" b="1" dirty="0"/>
              <a:t> «Тестем </a:t>
            </a:r>
            <a:r>
              <a:rPr lang="ru-RU" sz="3200" b="1" dirty="0" err="1"/>
              <a:t>Європи</a:t>
            </a:r>
            <a:r>
              <a:rPr lang="ru-RU" sz="3200" b="1" dirty="0"/>
              <a:t>»? </a:t>
            </a:r>
            <a:r>
              <a:rPr lang="ru-RU" sz="3200" b="1" dirty="0" err="1"/>
              <a:t>Чому</a:t>
            </a:r>
            <a:r>
              <a:rPr lang="ru-RU" sz="3200" b="1" dirty="0" smtClean="0"/>
              <a:t>?</a:t>
            </a:r>
            <a:endParaRPr lang="ru-RU" sz="32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     </a:t>
            </a:r>
            <a:r>
              <a:rPr lang="ru-RU" b="1" i="1" dirty="0" smtClean="0">
                <a:solidFill>
                  <a:srgbClr val="FF0000"/>
                </a:solidFill>
              </a:rPr>
              <a:t>Ярослава </a:t>
            </a:r>
            <a:r>
              <a:rPr lang="ru-RU" b="1" i="1" dirty="0">
                <a:solidFill>
                  <a:srgbClr val="FF0000"/>
                </a:solidFill>
              </a:rPr>
              <a:t>Мудрого</a:t>
            </a:r>
            <a:r>
              <a:rPr lang="ru-RU" b="1" i="1" dirty="0" smtClean="0">
                <a:solidFill>
                  <a:srgbClr val="0070C0"/>
                </a:solidFill>
              </a:rPr>
              <a:t>,</a:t>
            </a:r>
          </a:p>
          <a:p>
            <a:pPr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    за </a:t>
            </a:r>
            <a:r>
              <a:rPr lang="ru-RU" b="1" i="1" dirty="0">
                <a:solidFill>
                  <a:srgbClr val="0070C0"/>
                </a:solidFill>
              </a:rPr>
              <a:t>те, </a:t>
            </a:r>
            <a:r>
              <a:rPr lang="ru-RU" b="1" i="1" dirty="0" err="1">
                <a:solidFill>
                  <a:srgbClr val="0070C0"/>
                </a:solidFill>
              </a:rPr>
              <a:t>що</a:t>
            </a:r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b="1" i="1" dirty="0" err="1" smtClean="0">
                <a:solidFill>
                  <a:srgbClr val="0070C0"/>
                </a:solidFill>
              </a:rPr>
              <a:t>ріднився</a:t>
            </a:r>
            <a:r>
              <a:rPr lang="ru-RU" b="1" i="1" dirty="0" smtClean="0">
                <a:solidFill>
                  <a:srgbClr val="0070C0"/>
                </a:solidFill>
              </a:rPr>
              <a:t> (</a:t>
            </a:r>
            <a:r>
              <a:rPr lang="ru-RU" b="1" i="1" dirty="0" err="1" smtClean="0">
                <a:solidFill>
                  <a:srgbClr val="0070C0"/>
                </a:solidFill>
              </a:rPr>
              <a:t>одружував</a:t>
            </a:r>
            <a:r>
              <a:rPr lang="ru-RU" b="1" i="1" dirty="0" smtClean="0">
                <a:solidFill>
                  <a:srgbClr val="0070C0"/>
                </a:solidFill>
              </a:rPr>
              <a:t> </a:t>
            </a:r>
            <a:r>
              <a:rPr lang="ru-RU" b="1" i="1" dirty="0" err="1">
                <a:solidFill>
                  <a:srgbClr val="0070C0"/>
                </a:solidFill>
              </a:rPr>
              <a:t>доньок</a:t>
            </a:r>
            <a:r>
              <a:rPr lang="ru-RU" b="1" i="1" dirty="0">
                <a:solidFill>
                  <a:srgbClr val="0070C0"/>
                </a:solidFill>
              </a:rPr>
              <a:t> та </a:t>
            </a:r>
            <a:r>
              <a:rPr lang="ru-RU" b="1" i="1" dirty="0" err="1">
                <a:solidFill>
                  <a:srgbClr val="0070C0"/>
                </a:solidFill>
              </a:rPr>
              <a:t>синів</a:t>
            </a:r>
            <a:r>
              <a:rPr lang="ru-RU" b="1" i="1" dirty="0">
                <a:solidFill>
                  <a:srgbClr val="0070C0"/>
                </a:solidFill>
              </a:rPr>
              <a:t>) </a:t>
            </a:r>
            <a:r>
              <a:rPr lang="ru-RU" b="1" i="1" dirty="0" err="1">
                <a:solidFill>
                  <a:srgbClr val="0070C0"/>
                </a:solidFill>
              </a:rPr>
              <a:t>з</a:t>
            </a:r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b="1" i="1" dirty="0" err="1">
                <a:solidFill>
                  <a:srgbClr val="0070C0"/>
                </a:solidFill>
              </a:rPr>
              <a:t>чужоземними</a:t>
            </a:r>
            <a:r>
              <a:rPr lang="ru-RU" b="1" i="1" dirty="0">
                <a:solidFill>
                  <a:srgbClr val="0070C0"/>
                </a:solidFill>
              </a:rPr>
              <a:t> </a:t>
            </a:r>
            <a:r>
              <a:rPr lang="ru-RU" b="1" i="1" dirty="0" err="1">
                <a:solidFill>
                  <a:srgbClr val="0070C0"/>
                </a:solidFill>
              </a:rPr>
              <a:t>династіями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9218" name="Picture 2" descr="D:\МОЙ_КЛАСС (Щеголеватых)\ЗАХОДИ\01.09.2017 Україна-це ми\Новая папка\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664626"/>
            <a:ext cx="3744416" cy="499255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3968" y="6309320"/>
            <a:ext cx="3025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rgbClr val="002060"/>
                </a:solidFill>
              </a:rPr>
              <a:t>Реконструкція М.Герасимова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00" y="36346"/>
            <a:ext cx="966166" cy="10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383</TotalTime>
  <Words>410</Words>
  <Application>Microsoft Office PowerPoint</Application>
  <PresentationFormat>Экран (4:3)</PresentationFormat>
  <Paragraphs>51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Гра-вікторина </vt:lpstr>
      <vt:lpstr>Слайд 3</vt:lpstr>
      <vt:lpstr>1. Коли Україна стала незалежною? </vt:lpstr>
      <vt:lpstr>2. Як звали засновників Києва? </vt:lpstr>
      <vt:lpstr>3. Ми, українці, частенько називаємо себе козаками.  А чи знаєш Ти, що означає слово «козак»? </vt:lpstr>
      <vt:lpstr>4. Як звуть першу олімпійську чемпіонку незалежної України, яка здобула перемогу з фігурного катання на зимових Олімпійських іграх у Ліліхамері (1994 рік)? </vt:lpstr>
      <vt:lpstr>5. Назви ім’я князя, який охрестив Київську Русь.</vt:lpstr>
      <vt:lpstr>6. Кого з Київських князів називали «Тестем Європи»? Чому?</vt:lpstr>
      <vt:lpstr>7. Ми, українці, можемо пишатися тим, що на території України знаходиться географічний центр Європи. У якому саме місті/селі він розташований?</vt:lpstr>
      <vt:lpstr>8.Назвіть ім'я нашого українського сучасника - володаря титулу «Найсильніша людина світу»</vt:lpstr>
      <vt:lpstr>9. Хто з українських політичних діячів зображений на українській купюрі номіналом 5 гривень? </vt:lpstr>
      <vt:lpstr>10. Найвідоміші брати України, які завдяки своїй силі та витримці прославили нашу державу на весь світ.  </vt:lpstr>
      <vt:lpstr>11. Які моря омивають Україну?</vt:lpstr>
      <vt:lpstr>12. Який з літературних творів Тараса Шевченка перекладався найбільше разів та нині читається на 147 мовах світу?</vt:lpstr>
      <vt:lpstr>13. Назвіть велике державне свято, яке символізує об’єднання України.</vt:lpstr>
      <vt:lpstr>14. Неподалік села Нововасилівка Миколаївської області, на території кургану знайшли найдавнішу скульптуру, вік якої V-ІV ст. до н. е. Яку назву носить скульптура? </vt:lpstr>
      <vt:lpstr>15. Що означає малий герб України? Коли він був затверджений?</vt:lpstr>
      <vt:lpstr>Слайд 19</vt:lpstr>
      <vt:lpstr>Слайд 20</vt:lpstr>
      <vt:lpstr>Слайд 21</vt:lpstr>
      <vt:lpstr>Слайд 22</vt:lpstr>
      <vt:lpstr>Використані інтернет-джерела: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Администратор</cp:lastModifiedBy>
  <cp:revision>42</cp:revision>
  <dcterms:created xsi:type="dcterms:W3CDTF">2017-08-31T06:35:27Z</dcterms:created>
  <dcterms:modified xsi:type="dcterms:W3CDTF">2018-01-02T09:48:54Z</dcterms:modified>
</cp:coreProperties>
</file>