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9144000"/>
  <p:notesSz cx="6858000" cy="9144000"/>
  <p:embeddedFontLst>
    <p:embeddedFont>
      <p:font typeface="Quattrocento"/>
      <p:regular r:id="rId26"/>
      <p:bold r:id="rId27"/>
    </p:embeddedFont>
    <p:embeddedFont>
      <p:font typeface="Merriweather"/>
      <p:regular r:id="rId28"/>
      <p:bold r:id="rId29"/>
      <p:italic r:id="rId30"/>
      <p:boldItalic r:id="rId31"/>
    </p:embeddedFont>
    <p:embeddedFont>
      <p:font typeface="Questrial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CED913B-A7B3-4996-BD77-820118ED1394}">
  <a:tblStyle styleId="{0CED913B-A7B3-4996-BD77-820118ED139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Quattrocento-regular.fntdata"/><Relationship Id="rId25" Type="http://schemas.openxmlformats.org/officeDocument/2006/relationships/slide" Target="slides/slide20.xml"/><Relationship Id="rId28" Type="http://schemas.openxmlformats.org/officeDocument/2006/relationships/font" Target="fonts/Merriweather-regular.fntdata"/><Relationship Id="rId27" Type="http://schemas.openxmlformats.org/officeDocument/2006/relationships/font" Target="fonts/Quattrocen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erriweather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erriweather-boldItalic.fntdata"/><Relationship Id="rId30" Type="http://schemas.openxmlformats.org/officeDocument/2006/relationships/font" Target="fonts/Merriweather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Questrial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4" name="Shape 17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9" name="Shape 2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9" name="Shape 24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title">
  <p:cSld name="Титульный слайд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2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" name="Shape 20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69803"/>
            </a:schemeClr>
          </a:solidFill>
          <a:ln cap="flat" cmpd="sng" w="9525">
            <a:solidFill>
              <a:srgbClr val="6B7C7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7786826" y="4625268"/>
            <a:ext cx="762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fld id="{00000000-1234-1234-1234-123412341234}" type="slidenum">
              <a:rPr b="0" i="0" lang="uk-UA" sz="2800" u="none" cap="none" strike="noStrike">
                <a:solidFill>
                  <a:srgbClr val="47534C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5" name="Shape 25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" name="Shape 26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cap="flat" cmpd="dbl" w="9525">
            <a:solidFill>
              <a:srgbClr val="6B7C7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" name="Shape 27"/>
          <p:cNvSpPr txBox="1"/>
          <p:nvPr>
            <p:ph idx="1" type="subTitle"/>
          </p:nvPr>
        </p:nvSpPr>
        <p:spPr>
          <a:xfrm>
            <a:off x="642805" y="4648200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60"/>
              </a:spcBef>
              <a:buClr>
                <a:schemeClr val="accent1"/>
              </a:buClr>
              <a:buSzPts val="24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type="ctrTitle"/>
          </p:nvPr>
        </p:nvSpPr>
        <p:spPr>
          <a:xfrm>
            <a:off x="604705" y="3227033"/>
            <a:ext cx="6629400" cy="12192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47534C"/>
              </a:buClr>
              <a:buSzPts val="1400"/>
              <a:buFont typeface="Quattrocento"/>
              <a:buNone/>
              <a:defRPr b="0" i="0" sz="4000" u="none" cap="none" strike="noStrike">
                <a:solidFill>
                  <a:srgbClr val="47534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Заголовок и вертикальный текст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 rot="5400000">
            <a:off x="2385218" y="-175419"/>
            <a:ext cx="43735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99060" lvl="5" marL="1737360" marR="0" rtl="0" algn="l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93979" lvl="6" marL="2011679" marR="0" rtl="0" algn="l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99060" lvl="7" marL="2194560" marR="0" rtl="0" algn="l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04139" lvl="8" marL="2377440" marR="0" rtl="0" algn="l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vertTitleAndTx">
  <p:cSld name="Вертикальный заголовок и текст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470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7" name="Shape 107"/>
          <p:cNvSpPr txBox="1"/>
          <p:nvPr>
            <p:ph type="title"/>
          </p:nvPr>
        </p:nvSpPr>
        <p:spPr>
          <a:xfrm rot="5400000">
            <a:off x="4896852" y="2547152"/>
            <a:ext cx="5788981" cy="148553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 rot="5400000">
            <a:off x="647699" y="190500"/>
            <a:ext cx="5791201" cy="6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99060" lvl="5" marL="1737360" marR="0" rtl="0" algn="l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93979" lvl="6" marL="2011679" marR="0" rtl="0" algn="l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99060" lvl="7" marL="2194560" marR="0" rtl="0" algn="l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04139" lvl="8" marL="2377440" marR="0" rtl="0" algn="l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Заголовок и объект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99060" lvl="5" marL="1737360" marR="0" rtl="0" algn="l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93979" lvl="6" marL="2011679" marR="0" rtl="0" algn="l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99060" lvl="7" marL="2194560" marR="0" rtl="0" algn="l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04139" lvl="8" marL="2377440" marR="0" rtl="0" algn="l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blank">
  <p:cSld name="Пустой слайд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2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picTx">
  <p:cSld name="Рисунок с подписью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2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685800" y="621437"/>
            <a:ext cx="7772400" cy="43315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40"/>
              </a:spcBef>
              <a:buClr>
                <a:schemeClr val="accent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accent2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accent3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accent4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accent5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3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4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47" name="Shape 47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956289" y="5656556"/>
            <a:ext cx="7244736" cy="40171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300"/>
              </a:spcBef>
              <a:buClr>
                <a:schemeClr val="accent1"/>
              </a:buClr>
              <a:buSzPts val="2400"/>
              <a:buFont typeface="Arial"/>
              <a:buNone/>
              <a:defRPr b="0" i="0" sz="15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2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3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4"/>
              </a:buClr>
              <a:buSzPts val="16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5"/>
              </a:buClr>
              <a:buSzPts val="16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1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accent2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3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accent4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914400" y="5105400"/>
            <a:ext cx="7328514" cy="5230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20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Только заголовок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secHead">
  <p:cSld name="Заголовок раздела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2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3" name="Shape 63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x="736456" y="3200399"/>
            <a:ext cx="7696200" cy="129540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47534C"/>
              </a:buClr>
              <a:buSzPts val="1400"/>
              <a:buFont typeface="Quattrocento"/>
              <a:buNone/>
              <a:defRPr b="0" i="0" sz="4000" u="none" cap="none" strike="noStrike">
                <a:solidFill>
                  <a:srgbClr val="47534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68" name="Shape 68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736456" y="4607510"/>
            <a:ext cx="7696200" cy="5237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400"/>
              </a:spcBef>
              <a:buClr>
                <a:schemeClr val="accent1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360"/>
              </a:spcBef>
              <a:buClr>
                <a:schemeClr val="accent2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320"/>
              </a:spcBef>
              <a:buClr>
                <a:schemeClr val="accent3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280"/>
              </a:spcBef>
              <a:buClr>
                <a:schemeClr val="accent4"/>
              </a:buClr>
              <a:buSzPts val="1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280"/>
              </a:spcBef>
              <a:buClr>
                <a:schemeClr val="accent5"/>
              </a:buClr>
              <a:buSzPts val="1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0" name="Shape 70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cap="flat" cmpd="dbl" w="9525">
            <a:solidFill>
              <a:srgbClr val="6B7C7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Два объекта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342900" marR="0" rtl="0" algn="l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81280" lvl="1" marL="640080" marR="0" rtl="0" algn="l">
              <a:spcBef>
                <a:spcPts val="480"/>
              </a:spcBef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01600" lvl="2" marL="914400" marR="0" rtl="0" algn="l">
              <a:spcBef>
                <a:spcPts val="400"/>
              </a:spcBef>
              <a:buClr>
                <a:schemeClr val="accent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4460" lvl="3" marL="1280160" marR="0" rtl="0" algn="l">
              <a:spcBef>
                <a:spcPts val="360"/>
              </a:spcBef>
              <a:buClr>
                <a:schemeClr val="accent4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19380" lvl="4" marL="1554480" marR="0" rtl="0" algn="l">
              <a:spcBef>
                <a:spcPts val="360"/>
              </a:spcBef>
              <a:buClr>
                <a:schemeClr val="accent5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73660" lvl="5" marL="1737360" marR="0" rtl="0" algn="l">
              <a:spcBef>
                <a:spcPts val="360"/>
              </a:spcBef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68579" lvl="6" marL="2011679" marR="0" rtl="0" algn="l">
              <a:spcBef>
                <a:spcPts val="360"/>
              </a:spcBef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73660" lvl="7" marL="219456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78739" lvl="8" marL="2377440" marR="0" rtl="0" algn="l">
              <a:spcBef>
                <a:spcPts val="360"/>
              </a:spcBef>
              <a:buClr>
                <a:schemeClr val="accent4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342900" marR="0" rtl="0" algn="l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81280" lvl="1" marL="640080" marR="0" rtl="0" algn="l">
              <a:spcBef>
                <a:spcPts val="480"/>
              </a:spcBef>
              <a:buClr>
                <a:schemeClr val="accent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01600" lvl="2" marL="914400" marR="0" rtl="0" algn="l">
              <a:spcBef>
                <a:spcPts val="400"/>
              </a:spcBef>
              <a:buClr>
                <a:schemeClr val="accent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4460" lvl="3" marL="1280160" marR="0" rtl="0" algn="l">
              <a:spcBef>
                <a:spcPts val="360"/>
              </a:spcBef>
              <a:buClr>
                <a:schemeClr val="accent4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19380" lvl="4" marL="1554480" marR="0" rtl="0" algn="l">
              <a:spcBef>
                <a:spcPts val="360"/>
              </a:spcBef>
              <a:buClr>
                <a:schemeClr val="accent5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73660" lvl="5" marL="1737360" marR="0" rtl="0" algn="l">
              <a:spcBef>
                <a:spcPts val="360"/>
              </a:spcBef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68579" lvl="6" marL="2011679" marR="0" rtl="0" algn="l">
              <a:spcBef>
                <a:spcPts val="360"/>
              </a:spcBef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73660" lvl="7" marL="219456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78739" lvl="8" marL="2377440" marR="0" rtl="0" algn="l">
              <a:spcBef>
                <a:spcPts val="360"/>
              </a:spcBef>
              <a:buClr>
                <a:schemeClr val="accent4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Сравнение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40"/>
              </a:spcBef>
              <a:buClr>
                <a:schemeClr val="accent1"/>
              </a:buClr>
              <a:buSzPts val="2400"/>
              <a:buFont typeface="Arial"/>
              <a:buNone/>
              <a:defRPr b="1" i="0" sz="2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1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accent2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3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accent4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2" type="body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1279" lvl="6" marL="2011679" marR="0" rtl="0" algn="l">
              <a:spcBef>
                <a:spcPts val="320"/>
              </a:spcBef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6360" lvl="7" marL="2194560" marR="0" rtl="0" algn="l">
              <a:spcBef>
                <a:spcPts val="320"/>
              </a:spcBef>
              <a:buClr>
                <a:schemeClr val="accent3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91439" lvl="8" marL="237744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3" type="body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440"/>
              </a:spcBef>
              <a:buClr>
                <a:schemeClr val="accent1"/>
              </a:buClr>
              <a:buSzPts val="2400"/>
              <a:buFont typeface="Arial"/>
              <a:buNone/>
              <a:defRPr b="1" i="0" sz="2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1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accent2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3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accent4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4" type="body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81279" lvl="6" marL="2011679" marR="0" rtl="0" algn="l">
              <a:spcBef>
                <a:spcPts val="320"/>
              </a:spcBef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86360" lvl="7" marL="2194560" marR="0" rtl="0" algn="l">
              <a:spcBef>
                <a:spcPts val="320"/>
              </a:spcBef>
              <a:buClr>
                <a:schemeClr val="accent3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91439" lvl="8" marL="237744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objTx">
  <p:cSld name="Объект с подписью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2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886200" y="685800"/>
            <a:ext cx="4572000" cy="5257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5400" lvl="0" marL="342900" marR="0" rtl="0" algn="l">
              <a:spcBef>
                <a:spcPts val="640"/>
              </a:spcBef>
              <a:buClr>
                <a:schemeClr val="accen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55880" lvl="1" marL="640080" marR="0" rtl="0" algn="l">
              <a:spcBef>
                <a:spcPts val="560"/>
              </a:spcBef>
              <a:buClr>
                <a:schemeClr val="accent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76200" lvl="2" marL="914400" marR="0" rtl="0" algn="l">
              <a:spcBef>
                <a:spcPts val="480"/>
              </a:spcBef>
              <a:buClr>
                <a:schemeClr val="accent3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11760" lvl="3" marL="1280160" marR="0" rtl="0" algn="l">
              <a:spcBef>
                <a:spcPts val="400"/>
              </a:spcBef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06680" lvl="4" marL="1554480" marR="0" rtl="0" algn="l">
              <a:spcBef>
                <a:spcPts val="400"/>
              </a:spcBef>
              <a:buClr>
                <a:schemeClr val="accent5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60960" lvl="5" marL="1737360" marR="0" rtl="0" algn="l">
              <a:spcBef>
                <a:spcPts val="400"/>
              </a:spcBef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55879" lvl="6" marL="2011679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60960" lvl="7" marL="2194560" marR="0" rtl="0" algn="l">
              <a:spcBef>
                <a:spcPts val="400"/>
              </a:spcBef>
              <a:buClr>
                <a:schemeClr val="accent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66039" lvl="8" marL="2377440" marR="0" rtl="0" algn="l">
              <a:spcBef>
                <a:spcPts val="400"/>
              </a:spcBef>
              <a:buClr>
                <a:schemeClr val="accent4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lang="uk-UA" sz="12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94" name="Shape 94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cap="flat" cmpd="dbl" w="9525">
            <a:solidFill>
              <a:srgbClr val="6B7C7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6" name="Shape 96"/>
          <p:cNvSpPr txBox="1"/>
          <p:nvPr>
            <p:ph idx="2" type="body"/>
          </p:nvPr>
        </p:nvSpPr>
        <p:spPr>
          <a:xfrm>
            <a:off x="769000" y="2971800"/>
            <a:ext cx="2298634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400"/>
              </a:spcBef>
              <a:buClr>
                <a:schemeClr val="accent1"/>
              </a:buClr>
              <a:buSzPts val="2400"/>
              <a:buFont typeface="Arial"/>
              <a:buNone/>
              <a:defRPr b="0" i="0" sz="1400" u="none" cap="none" strike="noStrike">
                <a:solidFill>
                  <a:srgbClr val="47534C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2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3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4"/>
              </a:buClr>
              <a:buSzPts val="16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5"/>
              </a:buClr>
              <a:buSzPts val="16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1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accent2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3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accent4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769000" y="1734312"/>
            <a:ext cx="2298634" cy="11916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20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7" name="Shap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fmla="val 1735" name="adj"/>
            </a:avLst>
          </a:prstGeom>
          <a:blipFill rotWithShape="1">
            <a:blip r:embed="rId1">
              <a:alphaModFix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762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06680" lvl="1" marL="640080" marR="0" rtl="0" algn="l">
              <a:spcBef>
                <a:spcPts val="400"/>
              </a:spcBef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14300" lvl="2" marL="914400" marR="0" rtl="0" algn="l">
              <a:spcBef>
                <a:spcPts val="360"/>
              </a:spcBef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7160" lvl="3" marL="1280160" marR="0" rtl="0" algn="l">
              <a:spcBef>
                <a:spcPts val="320"/>
              </a:spcBef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2080" lvl="4" marL="1554480" marR="0" rtl="0" algn="l">
              <a:spcBef>
                <a:spcPts val="320"/>
              </a:spcBef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99060" lvl="5" marL="1737360" marR="0" rtl="0" algn="l">
              <a:spcBef>
                <a:spcPts val="280"/>
              </a:spcBef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93979" lvl="6" marL="2011679" marR="0" rtl="0" algn="l">
              <a:spcBef>
                <a:spcPts val="280"/>
              </a:spcBef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99060" lvl="7" marL="2194560" marR="0" rtl="0" algn="l">
              <a:spcBef>
                <a:spcPts val="280"/>
              </a:spcBef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04139" lvl="8" marL="2377440" marR="0" rtl="0" algn="l">
              <a:spcBef>
                <a:spcPts val="280"/>
              </a:spcBef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2" name="Shape 12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274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" name="Shape 14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rgbClr val="6B7C72"/>
              </a:buClr>
              <a:buSzPts val="1400"/>
              <a:buFont typeface="Quattrocento"/>
              <a:buNone/>
              <a:defRPr b="0" i="0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>
              <a:spcBef>
                <a:spcPts val="0"/>
              </a:spcBef>
              <a:buSzPts val="1400"/>
              <a:buNone/>
              <a:defRPr sz="1800"/>
            </a:lvl2pPr>
            <a:lvl3pPr indent="0" lvl="2">
              <a:spcBef>
                <a:spcPts val="0"/>
              </a:spcBef>
              <a:buSzPts val="1400"/>
              <a:buNone/>
              <a:defRPr sz="1800"/>
            </a:lvl3pPr>
            <a:lvl4pPr indent="0" lvl="3">
              <a:spcBef>
                <a:spcPts val="0"/>
              </a:spcBef>
              <a:buSzPts val="1400"/>
              <a:buNone/>
              <a:defRPr sz="1800"/>
            </a:lvl4pPr>
            <a:lvl5pPr indent="0" lvl="4">
              <a:spcBef>
                <a:spcPts val="0"/>
              </a:spcBef>
              <a:buSzPts val="1400"/>
              <a:buNone/>
              <a:defRPr sz="1800"/>
            </a:lvl5pPr>
            <a:lvl6pPr indent="0" lvl="5">
              <a:spcBef>
                <a:spcPts val="0"/>
              </a:spcBef>
              <a:buSzPts val="1400"/>
              <a:buNone/>
              <a:defRPr sz="1800"/>
            </a:lvl6pPr>
            <a:lvl7pPr indent="0" lvl="6">
              <a:spcBef>
                <a:spcPts val="0"/>
              </a:spcBef>
              <a:buSzPts val="1400"/>
              <a:buNone/>
              <a:defRPr sz="1800"/>
            </a:lvl7pPr>
            <a:lvl8pPr indent="0" lvl="7">
              <a:spcBef>
                <a:spcPts val="0"/>
              </a:spcBef>
              <a:buSzPts val="1400"/>
              <a:buNone/>
              <a:defRPr sz="1800"/>
            </a:lvl8pPr>
            <a:lvl9pPr indent="0" lvl="8">
              <a:spcBef>
                <a:spcPts val="0"/>
              </a:spcBef>
              <a:buSzPts val="1400"/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uk.wikipedia.org/wiki/%D0%A2%D0%B8%D1%87%D0%B8%D0%BD%D0%B0_%D0%9F%D0%B0%D0%B2%D0%BB%D0%BE_%D0%93%D1%80%D0%B8%D0%B3%D0%BE%D1%80%D0%BE%D0%B2%D0%B8%D1%87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hyperlink" Target="http://uk.wikipedia.org/wiki/%D0%93%D0%BE%D0%BD%D1%87%D0%B0%D1%80%D0%B5%D0%BD%D0%BA%D0%BE_%D0%90%D0%B2%D0%B5%D1%80%D0%BA%D1%96%D0%B9" TargetMode="External"/><Relationship Id="rId10" Type="http://schemas.openxmlformats.org/officeDocument/2006/relationships/hyperlink" Target="http://uk.wikipedia.org/wiki/%D0%A0%D0%B0%D0%B4%D1%8F%D0%BD%D1%81%D1%8C%D0%BA%D0%B0_%D0%A0%D0%BE%D1%81%D1%96%D1%8F" TargetMode="External"/><Relationship Id="rId13" Type="http://schemas.openxmlformats.org/officeDocument/2006/relationships/image" Target="../media/image5.jpg"/><Relationship Id="rId12" Type="http://schemas.openxmlformats.org/officeDocument/2006/relationships/hyperlink" Target="http://uk.wikipedia.org/wiki/%D0%9C%D1%83%D1%80%D0%B0%D0%B2%D0%B9%D0%BE%D0%B2_%D0%9C%D0%B8%D1%85%D0%B0%D0%B9%D0%BB%D0%BE_%D0%90%D1%80%D1%82%D0%B5%D0%BC%D0%BE%D0%B2%D0%B8%D1%87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uk.wikipedia.org/wiki/%D0%A3%D0%BA%D1%80%D0%B0%D1%97%D0%BD%D1%81%D1%8C%D0%BA%D0%BE-%D1%80%D0%B0%D0%B4%D1%8F%D0%BD%D1%81%D1%8C%D0%BA%D0%B0_%D0%B2%D1%96%D0%B9%D0%BD%D0%B0_1917%E2%80%9421" TargetMode="External"/><Relationship Id="rId4" Type="http://schemas.openxmlformats.org/officeDocument/2006/relationships/hyperlink" Target="http://uk.wikipedia.org/wiki/29_%D1%81%D1%96%D1%87%D0%BD%D1%8F" TargetMode="External"/><Relationship Id="rId9" Type="http://schemas.openxmlformats.org/officeDocument/2006/relationships/hyperlink" Target="http://uk.wikipedia.org/wiki/%D0%A3%D0%9D%D0%A0" TargetMode="External"/><Relationship Id="rId15" Type="http://schemas.openxmlformats.org/officeDocument/2006/relationships/image" Target="../media/image17.png"/><Relationship Id="rId14" Type="http://schemas.openxmlformats.org/officeDocument/2006/relationships/image" Target="../media/image10.png"/><Relationship Id="rId5" Type="http://schemas.openxmlformats.org/officeDocument/2006/relationships/hyperlink" Target="http://uk.wikipedia.org/wiki/1918" TargetMode="External"/><Relationship Id="rId6" Type="http://schemas.openxmlformats.org/officeDocument/2006/relationships/hyperlink" Target="http://uk.wikipedia.org/wiki/%D0%9A%D1%80%D1%83%D1%82%D0%B8" TargetMode="External"/><Relationship Id="rId7" Type="http://schemas.openxmlformats.org/officeDocument/2006/relationships/hyperlink" Target="http://uk.wikipedia.org/wiki/%D0%9D%D1%96%D0%B6%D0%B8%D0%BD%D1%81%D1%8C%D0%BA%D0%B8%D0%B9_%D1%80%D0%B0%D0%B9%D0%BE%D0%BD" TargetMode="External"/><Relationship Id="rId8" Type="http://schemas.openxmlformats.org/officeDocument/2006/relationships/hyperlink" Target="http://uk.wikipedia.org/wiki/%D0%A0%D0%BE%D1%81%D1%96%D1%8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subTitle"/>
          </p:nvPr>
        </p:nvSpPr>
        <p:spPr>
          <a:xfrm>
            <a:off x="642805" y="4648200"/>
            <a:ext cx="6553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Font typeface="Arial"/>
              <a:buNone/>
            </a:pPr>
            <a:r>
              <a:rPr b="0" i="0" lang="uk-UA" sz="18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УРОК - ДІАЛОГ ДЛЯ УЧНІВ 10-11 КЛАСІВ</a:t>
            </a:r>
          </a:p>
        </p:txBody>
      </p:sp>
      <p:sp>
        <p:nvSpPr>
          <p:cNvPr id="117" name="Shape 117"/>
          <p:cNvSpPr txBox="1"/>
          <p:nvPr>
            <p:ph type="ctrTitle"/>
          </p:nvPr>
        </p:nvSpPr>
        <p:spPr>
          <a:xfrm>
            <a:off x="604705" y="3227033"/>
            <a:ext cx="6629400" cy="12192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47534C"/>
              </a:buClr>
              <a:buFont typeface="Quattrocento"/>
              <a:buNone/>
            </a:pPr>
            <a:r>
              <a:rPr b="0" i="0" lang="uk-UA" sz="4000" u="none" cap="none" strike="noStrike">
                <a:solidFill>
                  <a:srgbClr val="47534C"/>
                </a:solidFill>
                <a:latin typeface="Quattrocento"/>
                <a:ea typeface="Quattrocento"/>
                <a:cs typeface="Quattrocento"/>
                <a:sym typeface="Quattrocento"/>
              </a:rPr>
              <a:t>КОЛИ ЗАКІНЧИТЬСЯ ВІЙНА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Урочисте перепоховання студентів у Києві 19 березня 1918 року" id="176" name="Shape 17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7949" l="0" r="0" t="17950"/>
          <a:stretch/>
        </p:blipFill>
        <p:spPr>
          <a:xfrm>
            <a:off x="685800" y="621437"/>
            <a:ext cx="7772400" cy="433156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>
            <p:ph idx="1" type="body"/>
          </p:nvPr>
        </p:nvSpPr>
        <p:spPr>
          <a:xfrm>
            <a:off x="956289" y="5656556"/>
            <a:ext cx="7244736" cy="4017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</a:pPr>
            <a:r>
              <a:rPr b="0" i="0" lang="uk-UA" sz="1162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ТІЛА 27 ВОЯКІВ СТУДЕНТІВ БУЛО ПЕРЕВЕЗЕНО ДО КИЄВА, ДЕ ВІДБУЛАСЯ ГРОМАДСЬКА ЖАЛОБА І ПОХОВАННЯ  </a:t>
            </a:r>
          </a:p>
        </p:txBody>
      </p:sp>
      <p:sp>
        <p:nvSpPr>
          <p:cNvPr id="178" name="Shape 178"/>
          <p:cNvSpPr txBox="1"/>
          <p:nvPr>
            <p:ph type="title"/>
          </p:nvPr>
        </p:nvSpPr>
        <p:spPr>
          <a:xfrm>
            <a:off x="914400" y="5105400"/>
            <a:ext cx="7328514" cy="5230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6B7C72"/>
              </a:buClr>
              <a:buFont typeface="Quattrocento"/>
              <a:buNone/>
            </a:pPr>
            <a:r>
              <a:rPr b="0" i="0" lang="uk-UA" sz="18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УРОЧИСТЕ ПЕРЕ ХОВАННЯ СТУДЕНТІВ У  КИЄВІ 19 .03.1918  Р.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267040" y="4077072"/>
            <a:ext cx="3888432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кого завзявся воїн?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Боже, покарай!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Понад все вони любили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Свій коханий край.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Вмерли в Новім Заповіті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 славою святих.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Аскольдовій Могилі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Поховали їх.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sng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Павло Тичина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</a:p>
        </p:txBody>
      </p:sp>
      <p:sp>
        <p:nvSpPr>
          <p:cNvPr id="184" name="Shape 184"/>
          <p:cNvSpPr/>
          <p:nvPr/>
        </p:nvSpPr>
        <p:spPr>
          <a:xfrm>
            <a:off x="179512" y="548680"/>
            <a:ext cx="3960440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Аскольдовій могилі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Поховали їх —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Тридцять мучнів - українців,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Славних молодих...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Аскольдовій могилі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Український цвіт! —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кривавій по дорозі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 іти у світ.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кого посміла знятись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Зрадницька рука?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Квітне сонце, — грає вітер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 Дніпро-ріка...</a:t>
            </a:r>
            <a:r>
              <a:rPr b="0" i="0" lang="uk-UA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4067944" y="908720"/>
            <a:ext cx="4860032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Андрій Омельченко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Володимир Шульгін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Лука Дмитренко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Микола Лизогуб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Олександр Попович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Андріїв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Божко- Божинський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Ізидор Курик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Олександр Шерсюк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Головощук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Чижів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Кирик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Андрій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Соколовський 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179512" y="332656"/>
            <a:ext cx="3106688" cy="1066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15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ВАСИЛЬ СТУС</a:t>
            </a:r>
          </a:p>
        </p:txBody>
      </p:sp>
      <p:pic>
        <p:nvPicPr>
          <p:cNvPr id="191" name="Shape 19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7524" y="1628801"/>
            <a:ext cx="2916324" cy="4288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>
            <a:off x="3923928" y="1726068"/>
            <a:ext cx="4896544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Батьки переселилися в місто Сталіно (нині Донецьк), аби уникнути примусової колективізації У відкритих листах до Спілки письменників, Центрального Комітету Компартії, Верховної Ради Стус критикував панівну систему, відновлення культу особи та порушення прав людини, протестував проти арештів у середовищі своїх колег. На початку 1970-х приєднався до групи захисту прав людини.</a:t>
            </a:r>
            <a:b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Восени 1972 заарештований і засуджений на п'ять років примусової праці і три роки заслання за «антирадянську агітацію і пропаганду».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108558" y="116632"/>
            <a:ext cx="3816425" cy="1260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20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МЕТОДИ ДОСЯГНЕННЯ</a:t>
            </a:r>
          </a:p>
        </p:txBody>
      </p:sp>
      <p:sp>
        <p:nvSpPr>
          <p:cNvPr id="198" name="Shape 198"/>
          <p:cNvSpPr/>
          <p:nvPr/>
        </p:nvSpPr>
        <p:spPr>
          <a:xfrm>
            <a:off x="5220072" y="2060848"/>
            <a:ext cx="3456384" cy="3024336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24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Мир, належна оплата своєї праці, щастя, держава не над народом, а для народу</a:t>
            </a:r>
          </a:p>
        </p:txBody>
      </p:sp>
      <p:sp>
        <p:nvSpPr>
          <p:cNvPr id="199" name="Shape 199"/>
          <p:cNvSpPr/>
          <p:nvPr/>
        </p:nvSpPr>
        <p:spPr>
          <a:xfrm rot="-10433823">
            <a:off x="3934277" y="1520933"/>
            <a:ext cx="720080" cy="751107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0" name="Shape 200"/>
          <p:cNvSpPr/>
          <p:nvPr/>
        </p:nvSpPr>
        <p:spPr>
          <a:xfrm rot="10800000">
            <a:off x="3977520" y="3378104"/>
            <a:ext cx="720080" cy="806980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1" name="Shape 201"/>
          <p:cNvSpPr/>
          <p:nvPr/>
        </p:nvSpPr>
        <p:spPr>
          <a:xfrm rot="10154341">
            <a:off x="5014518" y="5364359"/>
            <a:ext cx="720080" cy="726986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179512" y="476672"/>
            <a:ext cx="2664296" cy="252028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Орієнтація на цінності визнанні цивілізованим світом</a:t>
            </a:r>
          </a:p>
        </p:txBody>
      </p:sp>
      <p:sp>
        <p:nvSpPr>
          <p:cNvPr id="203" name="Shape 203"/>
          <p:cNvSpPr/>
          <p:nvPr/>
        </p:nvSpPr>
        <p:spPr>
          <a:xfrm>
            <a:off x="323527" y="3356992"/>
            <a:ext cx="2952329" cy="165618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Очищення всіх сфер  від корумпованих кланів </a:t>
            </a:r>
          </a:p>
        </p:txBody>
      </p:sp>
      <p:sp>
        <p:nvSpPr>
          <p:cNvPr id="204" name="Shape 204"/>
          <p:cNvSpPr/>
          <p:nvPr/>
        </p:nvSpPr>
        <p:spPr>
          <a:xfrm>
            <a:off x="1043608" y="5301208"/>
            <a:ext cx="3610750" cy="14401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Збереження єдиної незалежної України </a:t>
            </a:r>
          </a:p>
        </p:txBody>
      </p:sp>
      <p:sp>
        <p:nvSpPr>
          <p:cNvPr id="205" name="Shape 205"/>
          <p:cNvSpPr/>
          <p:nvPr/>
        </p:nvSpPr>
        <p:spPr>
          <a:xfrm>
            <a:off x="6015581" y="6104671"/>
            <a:ext cx="264489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«Учні запорозького краю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521134" y="0"/>
            <a:ext cx="3816425" cy="1260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20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МЕТОДИ ДОСЯГНЕННЯ</a:t>
            </a:r>
          </a:p>
        </p:txBody>
      </p:sp>
      <p:sp>
        <p:nvSpPr>
          <p:cNvPr id="211" name="Shape 211"/>
          <p:cNvSpPr/>
          <p:nvPr/>
        </p:nvSpPr>
        <p:spPr>
          <a:xfrm>
            <a:off x="-21704" y="1340768"/>
            <a:ext cx="3456384" cy="3024336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b="1" lang="uk-UA" sz="24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Мир, належна оплата своєї праці, щастя, держава не над народом, а для народу</a:t>
            </a:r>
          </a:p>
        </p:txBody>
      </p:sp>
      <p:sp>
        <p:nvSpPr>
          <p:cNvPr id="212" name="Shape 212"/>
          <p:cNvSpPr/>
          <p:nvPr/>
        </p:nvSpPr>
        <p:spPr>
          <a:xfrm rot="-583453">
            <a:off x="3897227" y="1623678"/>
            <a:ext cx="720080" cy="751107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4080112" y="3355536"/>
            <a:ext cx="720080" cy="806980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4" name="Shape 214"/>
          <p:cNvSpPr/>
          <p:nvPr/>
        </p:nvSpPr>
        <p:spPr>
          <a:xfrm rot="1575515">
            <a:off x="3596408" y="4630900"/>
            <a:ext cx="720080" cy="726986"/>
          </a:xfrm>
          <a:prstGeom prst="rightArrow">
            <a:avLst>
              <a:gd fmla="val 50000" name="adj1"/>
              <a:gd fmla="val 55346" name="adj2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4800192" y="404664"/>
            <a:ext cx="3660241" cy="2286455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Орієнтація на цінності, які не витримали конкуренції з цінностями,   визнаними  цивілізованим світом</a:t>
            </a:r>
          </a:p>
        </p:txBody>
      </p:sp>
      <p:sp>
        <p:nvSpPr>
          <p:cNvPr id="216" name="Shape 216"/>
          <p:cNvSpPr/>
          <p:nvPr/>
        </p:nvSpPr>
        <p:spPr>
          <a:xfrm>
            <a:off x="5268390" y="3000288"/>
            <a:ext cx="3168352" cy="165618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Несвідома підтримка корумпованих кланів </a:t>
            </a:r>
          </a:p>
        </p:txBody>
      </p:sp>
      <p:sp>
        <p:nvSpPr>
          <p:cNvPr id="217" name="Shape 217"/>
          <p:cNvSpPr/>
          <p:nvPr/>
        </p:nvSpPr>
        <p:spPr>
          <a:xfrm>
            <a:off x="4675568" y="5141745"/>
            <a:ext cx="4072896" cy="1440161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lang="uk-UA" sz="18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Порушення єдності України , мрія про відродження СРСР під егідою РФ</a:t>
            </a:r>
          </a:p>
        </p:txBody>
      </p:sp>
      <p:sp>
        <p:nvSpPr>
          <p:cNvPr id="218" name="Shape 218"/>
          <p:cNvSpPr/>
          <p:nvPr/>
        </p:nvSpPr>
        <p:spPr>
          <a:xfrm>
            <a:off x="1187624" y="6021288"/>
            <a:ext cx="18873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«Учні Донецька»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323528" y="476672"/>
            <a:ext cx="3816424" cy="7920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A23A28"/>
              </a:buClr>
              <a:buFont typeface="Quattrocento"/>
              <a:buNone/>
            </a:pPr>
            <a:r>
              <a:rPr b="0" i="0" lang="uk-UA" sz="2000" u="none" cap="none" strike="noStrike">
                <a:solidFill>
                  <a:srgbClr val="A23A28"/>
                </a:solidFill>
                <a:latin typeface="Quattrocento"/>
                <a:ea typeface="Quattrocento"/>
                <a:cs typeface="Quattrocento"/>
                <a:sym typeface="Quattrocento"/>
              </a:rPr>
              <a:t>ОРІЄНТАЦІЯ НА ВЛАСНІ СИЛИ </a:t>
            </a:r>
          </a:p>
        </p:txBody>
      </p:sp>
      <p:sp>
        <p:nvSpPr>
          <p:cNvPr id="224" name="Shape 224"/>
          <p:cNvSpPr/>
          <p:nvPr/>
        </p:nvSpPr>
        <p:spPr>
          <a:xfrm>
            <a:off x="2123728" y="1982527"/>
            <a:ext cx="4608512" cy="3503347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rgbClr val="6B766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rPr b="1" lang="uk-UA" sz="2800">
                <a:solidFill>
                  <a:srgbClr val="0070C0"/>
                </a:solidFill>
                <a:latin typeface="Questrial"/>
                <a:ea typeface="Questrial"/>
                <a:cs typeface="Questrial"/>
                <a:sym typeface="Questrial"/>
              </a:rPr>
              <a:t>Мир, належна оплата своєї праці, щастя, держава не над народом, а для народу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289191" y="1988840"/>
            <a:ext cx="20505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Відсутність чвар </a:t>
            </a:r>
          </a:p>
        </p:txBody>
      </p:sp>
      <p:sp>
        <p:nvSpPr>
          <p:cNvPr id="226" name="Shape 226"/>
          <p:cNvSpPr/>
          <p:nvPr/>
        </p:nvSpPr>
        <p:spPr>
          <a:xfrm>
            <a:off x="6864040" y="4505056"/>
            <a:ext cx="223651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Мудрість політиків</a:t>
            </a:r>
          </a:p>
        </p:txBody>
      </p:sp>
      <p:sp>
        <p:nvSpPr>
          <p:cNvPr id="227" name="Shape 227"/>
          <p:cNvSpPr/>
          <p:nvPr/>
        </p:nvSpPr>
        <p:spPr>
          <a:xfrm>
            <a:off x="3901498" y="5670540"/>
            <a:ext cx="46057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Контроль громадянського суспільства</a:t>
            </a:r>
          </a:p>
        </p:txBody>
      </p:sp>
      <p:sp>
        <p:nvSpPr>
          <p:cNvPr id="228" name="Shape 228"/>
          <p:cNvSpPr/>
          <p:nvPr/>
        </p:nvSpPr>
        <p:spPr>
          <a:xfrm>
            <a:off x="6413765" y="1976683"/>
            <a:ext cx="273023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Боротьба з корупцією</a:t>
            </a:r>
          </a:p>
        </p:txBody>
      </p:sp>
      <p:sp>
        <p:nvSpPr>
          <p:cNvPr id="229" name="Shape 229"/>
          <p:cNvSpPr/>
          <p:nvPr/>
        </p:nvSpPr>
        <p:spPr>
          <a:xfrm>
            <a:off x="4040600" y="836712"/>
            <a:ext cx="504056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Виконання кожним членом суспільства своїх обов'язків </a:t>
            </a:r>
          </a:p>
        </p:txBody>
      </p:sp>
      <p:sp>
        <p:nvSpPr>
          <p:cNvPr id="230" name="Shape 230"/>
          <p:cNvSpPr/>
          <p:nvPr/>
        </p:nvSpPr>
        <p:spPr>
          <a:xfrm>
            <a:off x="539552" y="5301208"/>
            <a:ext cx="227498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rPr lang="uk-UA" sz="180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Любов до України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ЦЕ БУЛА НЕ ТВОЯ ВІЙНА </a:t>
            </a:r>
          </a:p>
        </p:txBody>
      </p:sp>
      <p:pic>
        <p:nvPicPr>
          <p:cNvPr id="236" name="Shape 23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568" y="1448808"/>
            <a:ext cx="7469386" cy="4201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Shape 241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76" y="548680"/>
            <a:ext cx="7704856" cy="5616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Shape 246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0575" y="549275"/>
            <a:ext cx="8353425" cy="6119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Shape 251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7512" y="476672"/>
            <a:ext cx="8388944" cy="59050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57200" y="274638"/>
            <a:ext cx="4402832" cy="1066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НАША УКРАЇНА </a:t>
            </a:r>
          </a:p>
        </p:txBody>
      </p:sp>
      <p:pic>
        <p:nvPicPr>
          <p:cNvPr id="123" name="Shape 1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2625" y="1972469"/>
            <a:ext cx="5238750" cy="3933825"/>
          </a:xfrm>
          <a:prstGeom prst="rect">
            <a:avLst/>
          </a:prstGeom>
          <a:noFill/>
          <a:ln cap="sq" cmpd="sng" w="190500">
            <a:solidFill>
              <a:srgbClr val="C8C6BD"/>
            </a:solidFill>
            <a:prstDash val="solid"/>
            <a:miter lim="8000"/>
            <a:headEnd len="med" w="med" type="none"/>
            <a:tailEnd len="med" w="med" type="none"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560" y="1196752"/>
            <a:ext cx="3907971" cy="2592288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Shape 256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4" y="404664"/>
            <a:ext cx="8352928" cy="633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788024" y="188640"/>
            <a:ext cx="4258816" cy="1080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28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ЦЕ УКРАЇНА </a:t>
            </a:r>
          </a:p>
        </p:txBody>
      </p:sp>
      <p:pic>
        <p:nvPicPr>
          <p:cNvPr id="130" name="Shape 1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17728"/>
            <a:ext cx="4618027" cy="3267255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14998" y="3501008"/>
            <a:ext cx="5303018" cy="3178465"/>
          </a:xfrm>
          <a:prstGeom prst="rect">
            <a:avLst/>
          </a:prstGeom>
          <a:solidFill>
            <a:srgbClr val="ECECEC"/>
          </a:solidFill>
          <a:ln cap="rnd" cmpd="sng" w="1905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74638"/>
            <a:ext cx="6491064" cy="9221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6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БУРЕМНИЙ ДОНБАС -2014</a:t>
            </a:r>
          </a:p>
        </p:txBody>
      </p:sp>
      <p:pic>
        <p:nvPicPr>
          <p:cNvPr id="137" name="Shape 13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2738" y="1752600"/>
            <a:ext cx="5976937" cy="4373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6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РЕФЕРЕНДУМ 11 ТРАВНЯ 2014 Р.  </a:t>
            </a:r>
          </a:p>
        </p:txBody>
      </p:sp>
      <p:pic>
        <p:nvPicPr>
          <p:cNvPr id="143" name="Shape 14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60605" y="1752600"/>
            <a:ext cx="5822790" cy="4373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24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ГОЛОСУВАННЯ 11ТРАВНЯ 2014 РОКУ </a:t>
            </a:r>
          </a:p>
        </p:txBody>
      </p:sp>
      <p:pic>
        <p:nvPicPr>
          <p:cNvPr id="149" name="Shape 14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5657" y="1773492"/>
            <a:ext cx="6165304" cy="4103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ЗМІСТ ПАМ'ЯТКИ 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  <a:gradFill>
            <a:gsLst>
              <a:gs pos="0">
                <a:srgbClr val="FEFEFE"/>
              </a:gs>
              <a:gs pos="68000">
                <a:srgbClr val="B2BCB6"/>
              </a:gs>
              <a:gs pos="81000">
                <a:srgbClr val="B0BAB3"/>
              </a:gs>
              <a:gs pos="86000">
                <a:srgbClr val="B8C1BB"/>
              </a:gs>
              <a:gs pos="100000">
                <a:srgbClr val="E0E4E2"/>
              </a:gs>
            </a:gsLst>
            <a:lin ang="5400000" scaled="0"/>
          </a:gradFill>
          <a:ln cap="flat" cmpd="sng" w="9525">
            <a:solidFill>
              <a:srgbClr val="8E9E94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 Зупинись. Не піддавайся на провокацію.</a:t>
            </a:r>
          </a:p>
          <a:p>
            <a: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Ти порушуєш закон, а значить повинен нести відповідальність.</a:t>
            </a:r>
          </a:p>
          <a:p>
            <a: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Україна – це дім усіх українців, ти не маєш права розпоряджатися тим, що належить іншим.</a:t>
            </a:r>
          </a:p>
          <a:p>
            <a: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Влада може змінюватися, територія країни недоторкана. </a:t>
            </a:r>
          </a:p>
          <a:p>
            <a: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Не має найтяжчого злочину, а ніж зрада.</a:t>
            </a:r>
          </a:p>
          <a:p>
            <a:pPr indent="-228600" lvl="0" marL="342900" marR="0" rtl="0" algn="l">
              <a:spcBef>
                <a:spcPts val="480"/>
              </a:spcBef>
              <a:buClr>
                <a:schemeClr val="accent1"/>
              </a:buClr>
              <a:buSzPts val="2400"/>
              <a:buFont typeface="Arial"/>
              <a:buChar char="•"/>
            </a:pPr>
            <a:r>
              <a:rPr b="0" i="0" lang="uk-UA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Пам’ятай, якою ціною була відвойована незалежність нашої країни »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4294967295" type="title"/>
          </p:nvPr>
        </p:nvSpPr>
        <p:spPr>
          <a:xfrm>
            <a:off x="0" y="407988"/>
            <a:ext cx="8261350" cy="1039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6B7C72"/>
              </a:buClr>
              <a:buFont typeface="Quattrocento"/>
              <a:buNone/>
            </a:pPr>
            <a:r>
              <a:rPr b="0" i="0" lang="uk-UA" sz="35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16(29).01.1918 - БИТВА ПІД КРУТАМИ </a:t>
            </a:r>
          </a:p>
        </p:txBody>
      </p:sp>
      <p:pic>
        <p:nvPicPr>
          <p:cNvPr descr="Бій під Крутами в нашій пам&amp;#039;яті." id="161" name="Shape 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506" y="1628800"/>
            <a:ext cx="7249619" cy="4752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Shape 166"/>
          <p:cNvGraphicFramePr/>
          <p:nvPr/>
        </p:nvGraphicFramePr>
        <p:xfrm>
          <a:off x="457200" y="1114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{0CED913B-A7B3-4996-BD77-820118ED1394}</a:tableStyleId>
              </a:tblPr>
              <a:tblGrid>
                <a:gridCol w="3009900"/>
                <a:gridCol w="3009900"/>
              </a:tblGrid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Битва під Крутами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1" i="0" lang="uk-UA" sz="11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3"/>
                        </a:rPr>
                        <a:t>Українсько-радянська війна 1917—1921рр.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33185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br>
                        <a:rPr b="0" i="0" lang="uk-UA" sz="1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0" i="1" lang="uk-UA" sz="7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Схема битви виконана сотником С. Горячко.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AAAAAA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 hMerge="1"/>
              </a:tr>
              <a:tr h="334575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Quest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Merriweather"/>
                        <a:ea typeface="Merriweather"/>
                        <a:cs typeface="Merriweather"/>
                        <a:sym typeface="Merriweather"/>
                      </a:endParaRP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AAAAAA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 hMerge="1"/>
              </a:tr>
              <a:tr h="1829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Дата:</a:t>
                      </a:r>
                    </a:p>
                  </a:txBody>
                  <a:tcPr marT="0" marB="0" marR="15050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0" i="0" lang="uk-UA" sz="12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4"/>
                        </a:rPr>
                        <a:t>29 січня</a:t>
                      </a: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b="0" i="0" lang="uk-UA" sz="12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5"/>
                        </a:rPr>
                        <a:t>1918</a:t>
                      </a: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р.</a:t>
                      </a:r>
                    </a:p>
                  </a:txBody>
                  <a:tcPr marT="0" marB="0" marR="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3658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Місце:</a:t>
                      </a:r>
                    </a:p>
                  </a:txBody>
                  <a:tcPr marT="0" marB="0" marR="15050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Поблизу селища </a:t>
                      </a:r>
                      <a:r>
                        <a:rPr b="0" i="0" lang="uk-UA" sz="12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6"/>
                        </a:rPr>
                        <a:t>Крути</a:t>
                      </a: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b="0" i="0" lang="uk-UA" sz="12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7"/>
                        </a:rPr>
                        <a:t>Ніжинського району</a:t>
                      </a: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(</a:t>
                      </a:r>
                      <a:r>
                        <a:rPr b="0" i="1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коорд.:</a:t>
                      </a: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51°3'32"N 32°6'12"E)</a:t>
                      </a:r>
                    </a:p>
                  </a:txBody>
                  <a:tcPr marT="0" marB="0" marR="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1829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Результат:</a:t>
                      </a:r>
                    </a:p>
                  </a:txBody>
                  <a:tcPr marT="0" marB="0" marR="15050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Перемога </a:t>
                      </a:r>
                      <a:r>
                        <a:rPr b="0" i="0" lang="uk-UA" sz="12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8"/>
                        </a:rPr>
                        <a:t>Радянської Росії</a:t>
                      </a:r>
                    </a:p>
                  </a:txBody>
                  <a:tcPr marT="0" marB="0" marR="0" marL="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Сторони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233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0" i="0" lang="uk-UA" sz="11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9"/>
                        </a:rPr>
                        <a:t>УНР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0" i="0" lang="uk-UA" sz="11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10"/>
                        </a:rPr>
                        <a:t>Радянська Росія</a:t>
                      </a:r>
                    </a:p>
                  </a:txBody>
                  <a:tcPr marT="30100" marB="30100" marR="30100" marL="37625">
                    <a:lnL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Командувачі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233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0" i="0" lang="uk-UA" sz="11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11"/>
                        </a:rPr>
                        <a:t>Аверкій Гончаренко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Font typeface="Times New Roman"/>
                        <a:buNone/>
                      </a:pPr>
                      <a:r>
                        <a:rPr b="0" i="0" lang="uk-UA" sz="1100" u="sng" cap="none" strike="noStrike">
                          <a:solidFill>
                            <a:schemeClr val="hlink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  <a:hlinkClick r:id="rId12"/>
                        </a:rPr>
                        <a:t>Михайло Муравйов</a:t>
                      </a:r>
                    </a:p>
                  </a:txBody>
                  <a:tcPr marT="30100" marB="30100" marR="30100" marL="37625">
                    <a:lnL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Військові сили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752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близько 500</a:t>
                      </a:r>
                      <a:b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Загін Вільного Козацтва армії УНР,</a:t>
                      </a:r>
                      <a:b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Помічний студентський курінь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близько 4000</a:t>
                      </a:r>
                      <a:b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Загін петроградських і московських червоногвардійців та матросів Балтійського флоту</a:t>
                      </a:r>
                    </a:p>
                  </a:txBody>
                  <a:tcPr marT="30100" marB="30100" marR="30100" marL="37625">
                    <a:lnL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  <a:tr h="233400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1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Втрати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B0C4DE"/>
                    </a:solidFill>
                  </a:tcPr>
                </a:tc>
                <a:tc hMerge="1"/>
              </a:tr>
              <a:tr h="233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близько 300</a:t>
                      </a:r>
                    </a:p>
                  </a:txBody>
                  <a:tcPr marT="30100" marB="30100" marR="30100" marL="3010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None/>
                      </a:pPr>
                      <a:r>
                        <a:rPr b="0" i="0" lang="uk-UA" sz="11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незначна кількість</a:t>
                      </a:r>
                    </a:p>
                  </a:txBody>
                  <a:tcPr marT="30100" marB="30100" marR="30100" marL="37625">
                    <a:lnL cap="flat" cmpd="sng" w="12700">
                      <a:solidFill>
                        <a:srgbClr val="AAAAAA"/>
                      </a:solidFill>
                      <a:prstDash val="dot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167" name="Shape 167"/>
          <p:cNvSpPr txBox="1"/>
          <p:nvPr>
            <p:ph idx="1" type="body"/>
          </p:nvPr>
        </p:nvSpPr>
        <p:spPr>
          <a:xfrm>
            <a:off x="956289" y="5656556"/>
            <a:ext cx="7244736" cy="4017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b="0" i="0" lang="uk-UA" sz="6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ДЕСЯТИЛІТТЯМИ ІСТОРІЯ БИТВИ ЗАМОВЧУВАЛАСЯ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12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b="0" i="0" lang="uk-UA" sz="6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У ВІЙСЬКОВИХ ДІЯХ ЗНАЧЕННЯ НЕ МАЛА</a:t>
            </a:r>
          </a:p>
          <a:p>
            <a:pPr indent="0" lvl="0" marL="0" marR="0" rtl="0" algn="ctr">
              <a:lnSpc>
                <a:spcPct val="80000"/>
              </a:lnSpc>
              <a:spcBef>
                <a:spcPts val="120"/>
              </a:spcBef>
              <a:buClr>
                <a:schemeClr val="accent1"/>
              </a:buClr>
              <a:buFont typeface="Arial"/>
              <a:buNone/>
            </a:pPr>
            <a:r>
              <a:rPr b="0" i="0" lang="uk-UA" sz="6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НАБУЛА ЗНАЧЕННЯ ЗАВДЯКИ ГЕРОЇЗМУ УКРАЇНСЬКОЇ МОЛОДІ, ЯКА ЗАГИНУЛА В НЕРІВНІЙ БОРОТЬБІ</a:t>
            </a:r>
          </a:p>
        </p:txBody>
      </p:sp>
      <p:sp>
        <p:nvSpPr>
          <p:cNvPr id="168" name="Shape 168"/>
          <p:cNvSpPr txBox="1"/>
          <p:nvPr>
            <p:ph type="title"/>
          </p:nvPr>
        </p:nvSpPr>
        <p:spPr>
          <a:xfrm>
            <a:off x="6372200" y="260648"/>
            <a:ext cx="2664296" cy="14308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6B7C72"/>
              </a:buClr>
              <a:buFont typeface="Quattrocento"/>
              <a:buNone/>
            </a:pPr>
            <a:r>
              <a:rPr b="0" i="0" lang="uk-UA" sz="1800" u="none" cap="none" strike="noStrike">
                <a:solidFill>
                  <a:srgbClr val="6B7C72"/>
                </a:solidFill>
                <a:latin typeface="Quattrocento"/>
                <a:ea typeface="Quattrocento"/>
                <a:cs typeface="Quattrocento"/>
                <a:sym typeface="Quattrocento"/>
              </a:rPr>
              <a:t>КРУТИ  ЗАЛІЗНИЧНА СТАЦІЯ-130 КМ НА ПІВНІЧНИЙ СХІД ВІД КИЄВА , МІЖ БАХМАЧЕМ ТА НІЖИНОМ </a:t>
            </a:r>
          </a:p>
        </p:txBody>
      </p:sp>
      <p:pic>
        <p:nvPicPr>
          <p:cNvPr descr="http://upload.wikimedia.org/wikipedia/commons/thumb/a/ac/Battle_of_Kruty.jpg/300px-Battle_of_Kruty.jpg" id="169" name="Shape 169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0" y="0"/>
            <a:ext cx="1785938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thumb/a/aa/Flag_of_UNR.svg/20px-Flag_of_UNR.svg.png" id="170" name="Shape 170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0" y="0"/>
            <a:ext cx="190500" cy="123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thumb/d/db/Red_Army_flag.svg/20px-Red_Army_flag.svg.png" id="171" name="Shape 17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0" y="0"/>
            <a:ext cx="190500" cy="12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Аптека">
  <a:themeElements>
    <a:clrScheme name="Аптека">
      <a:dk1>
        <a:srgbClr val="000000"/>
      </a:dk1>
      <a:lt1>
        <a:srgbClr val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