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08" y="-1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1A07219-2C98-4815-8264-C56072D343F3}" type="datetimeFigureOut">
              <a:rPr lang="ru-RU" smtClean="0"/>
              <a:t>16.03.2015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1218D08-AC77-4DC8-ABEC-0980FC1521A6}"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1A07219-2C98-4815-8264-C56072D343F3}" type="datetimeFigureOut">
              <a:rPr lang="ru-RU" smtClean="0"/>
              <a:t>16.03.2015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1218D08-AC77-4DC8-ABEC-0980FC1521A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1A07219-2C98-4815-8264-C56072D343F3}" type="datetimeFigureOut">
              <a:rPr lang="ru-RU" smtClean="0"/>
              <a:t>16.03.2015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1218D08-AC77-4DC8-ABEC-0980FC1521A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1A07219-2C98-4815-8264-C56072D343F3}" type="datetimeFigureOut">
              <a:rPr lang="ru-RU" smtClean="0"/>
              <a:t>16.03.2015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1218D08-AC77-4DC8-ABEC-0980FC1521A6}"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1A07219-2C98-4815-8264-C56072D343F3}" type="datetimeFigureOut">
              <a:rPr lang="ru-RU" smtClean="0"/>
              <a:t>16.03.2015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1218D08-AC77-4DC8-ABEC-0980FC1521A6}"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1A07219-2C98-4815-8264-C56072D343F3}" type="datetimeFigureOut">
              <a:rPr lang="ru-RU" smtClean="0"/>
              <a:t>16.03.2015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1218D08-AC77-4DC8-ABEC-0980FC1521A6}"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1A07219-2C98-4815-8264-C56072D343F3}" type="datetimeFigureOut">
              <a:rPr lang="ru-RU" smtClean="0"/>
              <a:t>16.03.2015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1218D08-AC77-4DC8-ABEC-0980FC1521A6}"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1A07219-2C98-4815-8264-C56072D343F3}" type="datetimeFigureOut">
              <a:rPr lang="ru-RU" smtClean="0"/>
              <a:t>16.03.2015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1218D08-AC77-4DC8-ABEC-0980FC1521A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1A07219-2C98-4815-8264-C56072D343F3}" type="datetimeFigureOut">
              <a:rPr lang="ru-RU" smtClean="0"/>
              <a:t>16.03.2015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1218D08-AC77-4DC8-ABEC-0980FC1521A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1A07219-2C98-4815-8264-C56072D343F3}" type="datetimeFigureOut">
              <a:rPr lang="ru-RU" smtClean="0"/>
              <a:t>16.03.2015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1218D08-AC77-4DC8-ABEC-0980FC1521A6}"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1A07219-2C98-4815-8264-C56072D343F3}" type="datetimeFigureOut">
              <a:rPr lang="ru-RU" smtClean="0"/>
              <a:t>16.03.2015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1218D08-AC77-4DC8-ABEC-0980FC1521A6}"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6000" t="-3000" r="-7000" b="-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A07219-2C98-4815-8264-C56072D343F3}" type="datetimeFigureOut">
              <a:rPr lang="ru-RU" smtClean="0"/>
              <a:t>16.03.2015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218D08-AC77-4DC8-ABEC-0980FC1521A6}"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file:///C:\Documents%20and%20Settings\&#1055;&#1086;&#1083;&#1100;&#1079;&#1086;&#1074;&#1072;&#1090;&#1077;&#1083;&#1100;\&#1056;&#1072;&#1073;&#1086;&#1095;&#1080;&#1081;%20&#1089;&#1090;&#1086;&#1083;\&#1089;&#1086;&#1092;&#1080;&#1103;%20&#1082;&#1080;&#1077;&#1074;&#1089;&#1082;&#1072;&#1103;%20&#1077;&#1082;&#1089;&#1082;&#1091;&#1088;&#1089;&#1080;&#1103;_cut_cut_cut-1.wmv"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file:///C:\Documents%20and%20Settings\&#1055;&#1086;&#1083;&#1100;&#1079;&#1086;&#1074;&#1072;&#1090;&#1077;&#1083;&#1100;\&#1056;&#1072;&#1073;&#1086;&#1095;&#1080;&#1081;%20&#1089;&#1090;&#1086;&#1083;\&#1055;&#1088;&#1077;&#1087;&#1086;&#1076;&#1086;&#1073;&#1085;&#1099;&#1081;%20&#1040;&#1085;&#1090;&#1086;&#1085;&#1080;&#1081;%20&#1055;&#1077;&#1095;&#1077;&#1088;&#1089;&#1082;&#1080;&#1081;_cut-1.wmv"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85786" y="571480"/>
            <a:ext cx="7772400" cy="1012823"/>
          </a:xfrm>
        </p:spPr>
        <p:txBody>
          <a:bodyPr>
            <a:normAutofit/>
          </a:bodyPr>
          <a:lstStyle/>
          <a:p>
            <a:r>
              <a:rPr lang="uk-UA" sz="4800" b="1" dirty="0" smtClean="0"/>
              <a:t>Девіз уроку</a:t>
            </a:r>
            <a:endParaRPr lang="ru-RU" sz="4800" b="1" dirty="0"/>
          </a:p>
        </p:txBody>
      </p:sp>
      <p:sp>
        <p:nvSpPr>
          <p:cNvPr id="3" name="Подзаголовок 2"/>
          <p:cNvSpPr>
            <a:spLocks noGrp="1"/>
          </p:cNvSpPr>
          <p:nvPr>
            <p:ph type="subTitle" idx="1"/>
          </p:nvPr>
        </p:nvSpPr>
        <p:spPr>
          <a:xfrm>
            <a:off x="1371600" y="1643050"/>
            <a:ext cx="6400800" cy="3995750"/>
          </a:xfrm>
        </p:spPr>
        <p:txBody>
          <a:bodyPr>
            <a:noAutofit/>
          </a:bodyPr>
          <a:lstStyle/>
          <a:p>
            <a:r>
              <a:rPr lang="uk-UA" sz="6000" b="1" dirty="0" err="1" smtClean="0">
                <a:solidFill>
                  <a:schemeClr val="tx1"/>
                </a:solidFill>
              </a:rPr>
              <a:t>“Будем</a:t>
            </a:r>
            <a:r>
              <a:rPr lang="uk-UA" sz="6000" b="1" dirty="0" smtClean="0">
                <a:solidFill>
                  <a:schemeClr val="tx1"/>
                </a:solidFill>
              </a:rPr>
              <a:t> гарно працювати, щоб знання міцніші мати!”</a:t>
            </a:r>
            <a:endParaRPr lang="ru-RU" sz="6000" b="1"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784"/>
          </a:xfrm>
        </p:spPr>
        <p:txBody>
          <a:bodyPr/>
          <a:lstStyle/>
          <a:p>
            <a:r>
              <a:rPr lang="uk-UA" b="1" dirty="0" smtClean="0"/>
              <a:t>Софійський собор</a:t>
            </a:r>
            <a:endParaRPr lang="ru-RU" dirty="0"/>
          </a:p>
        </p:txBody>
      </p:sp>
      <p:pic>
        <p:nvPicPr>
          <p:cNvPr id="6" name="Содержимое 5" descr="17c001bd4e1a.jpg"/>
          <p:cNvPicPr>
            <a:picLocks noGrp="1" noChangeAspect="1"/>
          </p:cNvPicPr>
          <p:nvPr>
            <p:ph sz="half" idx="2"/>
          </p:nvPr>
        </p:nvPicPr>
        <p:blipFill>
          <a:blip r:embed="rId2"/>
          <a:stretch>
            <a:fillRect/>
          </a:stretch>
        </p:blipFill>
        <p:spPr>
          <a:xfrm>
            <a:off x="3929058" y="2500306"/>
            <a:ext cx="4940324" cy="3736120"/>
          </a:xfrm>
        </p:spPr>
      </p:pic>
      <p:pic>
        <p:nvPicPr>
          <p:cNvPr id="5" name="Содержимое 4" descr="attach (2).jpg"/>
          <p:cNvPicPr>
            <a:picLocks noGrp="1" noChangeAspect="1"/>
          </p:cNvPicPr>
          <p:nvPr>
            <p:ph sz="half" idx="1"/>
          </p:nvPr>
        </p:nvPicPr>
        <p:blipFill>
          <a:blip r:embed="rId3"/>
          <a:stretch>
            <a:fillRect/>
          </a:stretch>
        </p:blipFill>
        <p:spPr>
          <a:xfrm>
            <a:off x="500033" y="1571612"/>
            <a:ext cx="4418719" cy="2643206"/>
          </a:xfr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583122"/>
          </a:xfrm>
        </p:spPr>
        <p:txBody>
          <a:bodyPr>
            <a:normAutofit/>
          </a:bodyPr>
          <a:lstStyle/>
          <a:p>
            <a:r>
              <a:rPr lang="uk-UA" sz="7200" b="1" dirty="0" smtClean="0"/>
              <a:t>Сценка </a:t>
            </a:r>
            <a:br>
              <a:rPr lang="uk-UA" sz="7200" b="1" dirty="0" smtClean="0"/>
            </a:br>
            <a:r>
              <a:rPr lang="uk-UA" sz="7200" b="1" dirty="0" err="1" smtClean="0"/>
              <a:t>“Два</a:t>
            </a:r>
            <a:r>
              <a:rPr lang="uk-UA" sz="7200" b="1" dirty="0" smtClean="0"/>
              <a:t> </a:t>
            </a:r>
            <a:r>
              <a:rPr lang="uk-UA" sz="7200" b="1" dirty="0" err="1" smtClean="0"/>
              <a:t>майстра”</a:t>
            </a:r>
            <a:endParaRPr lang="ru-RU" sz="7200" dirty="0"/>
          </a:p>
        </p:txBody>
      </p:sp>
    </p:spTree>
  </p:cSld>
  <p:clrMapOvr>
    <a:masterClrMapping/>
  </p:clrMapOvr>
  <p:transition spd="slow">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357298"/>
            <a:ext cx="7772400" cy="4411677"/>
          </a:xfrm>
        </p:spPr>
        <p:txBody>
          <a:bodyPr>
            <a:normAutofit fontScale="90000"/>
          </a:bodyPr>
          <a:lstStyle/>
          <a:p>
            <a:r>
              <a:rPr lang="uk-UA" sz="4900" dirty="0"/>
              <a:t>1. Як звали князя, який побудував храм?</a:t>
            </a:r>
            <a:br>
              <a:rPr lang="uk-UA" sz="4900" dirty="0"/>
            </a:br>
            <a:r>
              <a:rPr lang="uk-UA" sz="4900" dirty="0" smtClean="0"/>
              <a:t>2.Що </a:t>
            </a:r>
            <a:r>
              <a:rPr lang="uk-UA" sz="4900" dirty="0"/>
              <a:t>означає назва </a:t>
            </a:r>
            <a:r>
              <a:rPr lang="uk-UA" sz="4900" dirty="0" smtClean="0"/>
              <a:t> собору</a:t>
            </a:r>
            <a:r>
              <a:rPr lang="uk-UA" sz="4900" dirty="0"/>
              <a:t>?</a:t>
            </a:r>
            <a:br>
              <a:rPr lang="uk-UA" sz="4900" dirty="0"/>
            </a:br>
            <a:r>
              <a:rPr lang="uk-UA" sz="4900" dirty="0"/>
              <a:t>3. На честь якої події князь побудував храм?</a:t>
            </a:r>
            <a:r>
              <a:rPr lang="ru-RU" dirty="0">
                <a:solidFill>
                  <a:schemeClr val="bg2">
                    <a:lumMod val="50000"/>
                  </a:schemeClr>
                </a:solidFill>
              </a:rPr>
              <a:t/>
            </a:r>
            <a:br>
              <a:rPr lang="ru-RU" dirty="0">
                <a:solidFill>
                  <a:schemeClr val="bg2">
                    <a:lumMod val="50000"/>
                  </a:schemeClr>
                </a:solidFill>
              </a:rPr>
            </a:br>
            <a:endParaRPr lang="ru-RU" dirty="0"/>
          </a:p>
        </p:txBody>
      </p:sp>
      <p:sp>
        <p:nvSpPr>
          <p:cNvPr id="3" name="Текст 2"/>
          <p:cNvSpPr>
            <a:spLocks noGrp="1"/>
          </p:cNvSpPr>
          <p:nvPr>
            <p:ph type="body" idx="1"/>
          </p:nvPr>
        </p:nvSpPr>
        <p:spPr>
          <a:xfrm>
            <a:off x="714348" y="428604"/>
            <a:ext cx="7772400" cy="906462"/>
          </a:xfrm>
        </p:spPr>
        <p:txBody>
          <a:bodyPr>
            <a:normAutofit lnSpcReduction="10000"/>
          </a:bodyPr>
          <a:lstStyle/>
          <a:p>
            <a:pPr algn="ctr"/>
            <a:r>
              <a:rPr lang="uk-UA" sz="5400" b="1" dirty="0" smtClean="0">
                <a:solidFill>
                  <a:schemeClr val="tx1"/>
                </a:solidFill>
              </a:rPr>
              <a:t>Запитання до класу</a:t>
            </a:r>
            <a:endParaRPr lang="ru-RU" sz="5400"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69006"/>
          </a:xfrm>
        </p:spPr>
        <p:txBody>
          <a:bodyPr>
            <a:normAutofit/>
          </a:bodyPr>
          <a:lstStyle/>
          <a:p>
            <a:r>
              <a:rPr lang="uk-UA" sz="6600" b="1" dirty="0" err="1" smtClean="0">
                <a:solidFill>
                  <a:schemeClr val="bg2">
                    <a:lumMod val="50000"/>
                  </a:schemeClr>
                </a:solidFill>
              </a:rPr>
              <a:t>“</a:t>
            </a:r>
            <a:r>
              <a:rPr lang="uk-UA" sz="6600" b="1" dirty="0" err="1" smtClean="0"/>
              <a:t>Мандрівка</a:t>
            </a:r>
            <a:r>
              <a:rPr lang="uk-UA" sz="6600" b="1" dirty="0" smtClean="0"/>
              <a:t> Софійським </a:t>
            </a:r>
            <a:r>
              <a:rPr lang="uk-UA" sz="6600" b="1" dirty="0" err="1" smtClean="0"/>
              <a:t>собором”</a:t>
            </a:r>
            <a:r>
              <a:rPr lang="uk-UA" sz="6600" b="1" dirty="0" smtClean="0"/>
              <a:t> Дослідницька група </a:t>
            </a:r>
            <a:r>
              <a:rPr lang="uk-UA" sz="6600" b="1" dirty="0" err="1" smtClean="0"/>
              <a:t>“Хочу</a:t>
            </a:r>
            <a:r>
              <a:rPr lang="uk-UA" sz="6600" b="1" dirty="0" smtClean="0"/>
              <a:t> все </a:t>
            </a:r>
            <a:r>
              <a:rPr lang="uk-UA" sz="6600" b="1" dirty="0" err="1" smtClean="0"/>
              <a:t>знати”</a:t>
            </a:r>
            <a:endParaRPr lang="ru-RU" sz="6600" dirty="0"/>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285860"/>
            <a:ext cx="7772400" cy="5143536"/>
          </a:xfrm>
        </p:spPr>
        <p:txBody>
          <a:bodyPr>
            <a:noAutofit/>
          </a:bodyPr>
          <a:lstStyle/>
          <a:p>
            <a:r>
              <a:rPr lang="uk-UA" sz="3200" dirty="0"/>
              <a:t>1. В якому році розпочато будівництво собору?</a:t>
            </a:r>
            <a:br>
              <a:rPr lang="uk-UA" sz="3200" dirty="0"/>
            </a:br>
            <a:r>
              <a:rPr lang="uk-UA" sz="3200" dirty="0"/>
              <a:t>2. Коли закінчили будівництво?</a:t>
            </a:r>
            <a:br>
              <a:rPr lang="uk-UA" sz="3200" dirty="0"/>
            </a:br>
            <a:r>
              <a:rPr lang="uk-UA" sz="3200" dirty="0"/>
              <a:t>3.Які будівельні матеріали застосовували при будівництві?</a:t>
            </a:r>
            <a:br>
              <a:rPr lang="uk-UA" sz="3200" dirty="0"/>
            </a:br>
            <a:r>
              <a:rPr lang="uk-UA" sz="3200" dirty="0"/>
              <a:t>4. Хто заснував першу бібліотеку?</a:t>
            </a:r>
            <a:br>
              <a:rPr lang="uk-UA" sz="3200" dirty="0"/>
            </a:br>
            <a:r>
              <a:rPr lang="uk-UA" sz="3200" dirty="0"/>
              <a:t>5.В якому році </a:t>
            </a:r>
            <a:r>
              <a:rPr lang="uk-UA" sz="3200" dirty="0" err="1"/>
              <a:t>хан</a:t>
            </a:r>
            <a:r>
              <a:rPr lang="uk-UA" sz="3200" dirty="0"/>
              <a:t> Батий напав на Київ?</a:t>
            </a:r>
            <a:br>
              <a:rPr lang="uk-UA" sz="3200" dirty="0"/>
            </a:br>
            <a:r>
              <a:rPr lang="uk-UA" sz="3200" dirty="0"/>
              <a:t>6. Який митрополит заснував при соборі чоловічий монастир?</a:t>
            </a:r>
            <a:r>
              <a:rPr lang="ru-RU" sz="3200" dirty="0"/>
              <a:t/>
            </a:r>
            <a:br>
              <a:rPr lang="ru-RU" sz="3200" dirty="0"/>
            </a:br>
            <a:endParaRPr lang="ru-RU" sz="3200" dirty="0"/>
          </a:p>
        </p:txBody>
      </p:sp>
      <p:sp>
        <p:nvSpPr>
          <p:cNvPr id="3" name="Текст 2"/>
          <p:cNvSpPr>
            <a:spLocks noGrp="1"/>
          </p:cNvSpPr>
          <p:nvPr>
            <p:ph type="body" idx="1"/>
          </p:nvPr>
        </p:nvSpPr>
        <p:spPr>
          <a:xfrm>
            <a:off x="785786" y="500042"/>
            <a:ext cx="7772400" cy="763586"/>
          </a:xfrm>
        </p:spPr>
        <p:txBody>
          <a:bodyPr>
            <a:normAutofit lnSpcReduction="10000"/>
          </a:bodyPr>
          <a:lstStyle/>
          <a:p>
            <a:pPr algn="ctr"/>
            <a:r>
              <a:rPr lang="uk-UA" sz="4800" b="1" dirty="0" smtClean="0">
                <a:solidFill>
                  <a:schemeClr val="tx1"/>
                </a:solidFill>
              </a:rPr>
              <a:t>Запитання до класу</a:t>
            </a:r>
            <a:endParaRPr lang="ru-RU" sz="4800"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фия киевская екскурсия_cut_cut_cut-1.wmv">
            <a:hlinkClick r:id="" action="ppaction://media"/>
          </p:cNvPr>
          <p:cNvPicPr>
            <a:picLocks noGrp="1" noRot="1" noChangeAspect="1"/>
          </p:cNvPicPr>
          <p:nvPr>
            <p:ph idx="1"/>
            <a:videoFile r:link="rId1"/>
          </p:nvPr>
        </p:nvPicPr>
        <p:blipFill>
          <a:blip r:embed="rId3"/>
          <a:stretch>
            <a:fillRect/>
          </a:stretch>
        </p:blipFill>
        <p:spPr>
          <a:xfrm>
            <a:off x="285720" y="142852"/>
            <a:ext cx="8667779" cy="650083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5500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357298"/>
            <a:ext cx="7772400" cy="4411677"/>
          </a:xfrm>
        </p:spPr>
        <p:txBody>
          <a:bodyPr>
            <a:normAutofit fontScale="90000"/>
          </a:bodyPr>
          <a:lstStyle/>
          <a:p>
            <a:r>
              <a:rPr lang="uk-UA" dirty="0"/>
              <a:t>1.Чим оздоблений </a:t>
            </a:r>
            <a:r>
              <a:rPr lang="uk-UA" dirty="0" err="1"/>
              <a:t>Софіївський</a:t>
            </a:r>
            <a:r>
              <a:rPr lang="uk-UA" dirty="0"/>
              <a:t> собор?</a:t>
            </a:r>
            <a:br>
              <a:rPr lang="uk-UA" dirty="0"/>
            </a:br>
            <a:r>
              <a:rPr lang="uk-UA" dirty="0"/>
              <a:t>2. В якому столітті розписували собор?</a:t>
            </a:r>
            <a:br>
              <a:rPr lang="uk-UA" dirty="0"/>
            </a:br>
            <a:r>
              <a:rPr lang="uk-UA" dirty="0"/>
              <a:t>3. Яку легенду ви почули про Матір Божу Оранту?</a:t>
            </a:r>
            <a:br>
              <a:rPr lang="uk-UA" dirty="0"/>
            </a:br>
            <a:r>
              <a:rPr lang="uk-UA" dirty="0"/>
              <a:t>4.Хто похований у соборі?</a:t>
            </a:r>
            <a:r>
              <a:rPr lang="ru-RU" dirty="0">
                <a:solidFill>
                  <a:schemeClr val="bg1"/>
                </a:solidFill>
              </a:rPr>
              <a:t/>
            </a:r>
            <a:br>
              <a:rPr lang="ru-RU" dirty="0">
                <a:solidFill>
                  <a:schemeClr val="bg1"/>
                </a:solidFill>
              </a:rPr>
            </a:br>
            <a:endParaRPr lang="ru-RU" dirty="0"/>
          </a:p>
        </p:txBody>
      </p:sp>
      <p:sp>
        <p:nvSpPr>
          <p:cNvPr id="3" name="Текст 2"/>
          <p:cNvSpPr>
            <a:spLocks noGrp="1"/>
          </p:cNvSpPr>
          <p:nvPr>
            <p:ph type="body" idx="1"/>
          </p:nvPr>
        </p:nvSpPr>
        <p:spPr>
          <a:xfrm>
            <a:off x="857224" y="428604"/>
            <a:ext cx="7772400" cy="835024"/>
          </a:xfrm>
        </p:spPr>
        <p:txBody>
          <a:bodyPr>
            <a:normAutofit fontScale="25000" lnSpcReduction="20000"/>
          </a:bodyPr>
          <a:lstStyle/>
          <a:p>
            <a:endParaRPr lang="ru-RU" dirty="0" smtClean="0"/>
          </a:p>
          <a:p>
            <a:pPr algn="ctr"/>
            <a:endParaRPr lang="uk-UA" sz="4800" b="1" dirty="0" smtClean="0">
              <a:solidFill>
                <a:schemeClr val="tx1"/>
              </a:solidFill>
            </a:endParaRPr>
          </a:p>
          <a:p>
            <a:pPr algn="ctr"/>
            <a:r>
              <a:rPr lang="uk-UA" sz="14800" b="1" dirty="0" smtClean="0">
                <a:solidFill>
                  <a:schemeClr val="tx1"/>
                </a:solidFill>
              </a:rPr>
              <a:t>Запитання до класу</a:t>
            </a:r>
            <a:endParaRPr lang="ru-RU" sz="14800" b="1" dirty="0" smtClean="0">
              <a:solidFill>
                <a:schemeClr val="tx1"/>
              </a:solidFill>
            </a:endParaRP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40444"/>
          </a:xfrm>
        </p:spPr>
        <p:txBody>
          <a:bodyPr>
            <a:normAutofit/>
          </a:bodyPr>
          <a:lstStyle/>
          <a:p>
            <a:r>
              <a:rPr lang="uk-UA" sz="6600" b="1" dirty="0" smtClean="0"/>
              <a:t>Рубрика</a:t>
            </a:r>
            <a:br>
              <a:rPr lang="uk-UA" sz="6600" b="1" dirty="0" smtClean="0"/>
            </a:br>
            <a:r>
              <a:rPr lang="uk-UA" sz="6600" b="1" dirty="0" err="1" smtClean="0"/>
              <a:t>“Чарівна</a:t>
            </a:r>
            <a:r>
              <a:rPr lang="uk-UA" sz="6600" b="1" dirty="0" smtClean="0"/>
              <a:t> скринька </a:t>
            </a:r>
            <a:r>
              <a:rPr lang="uk-UA" sz="6600" b="1" dirty="0" err="1" smtClean="0"/>
              <a:t>знань”</a:t>
            </a:r>
            <a:endParaRPr lang="ru-RU" sz="6600" dirty="0"/>
          </a:p>
        </p:txBody>
      </p:sp>
    </p:spTree>
  </p:cSld>
  <p:clrMapOvr>
    <a:masterClrMapping/>
  </p:clrMapOvr>
  <p:transition spd="slow">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t>ФІЗКУЛЬТХВИЛИНКА</a:t>
            </a:r>
            <a:endParaRPr lang="ru-RU" dirty="0"/>
          </a:p>
        </p:txBody>
      </p:sp>
      <p:pic>
        <p:nvPicPr>
          <p:cNvPr id="5" name="Содержимое 4" descr="112475.jpegнестор.jpeg"/>
          <p:cNvPicPr>
            <a:picLocks noGrp="1" noChangeAspect="1"/>
          </p:cNvPicPr>
          <p:nvPr>
            <p:ph idx="1"/>
          </p:nvPr>
        </p:nvPicPr>
        <p:blipFill>
          <a:blip r:embed="rId3"/>
          <a:stretch>
            <a:fillRect/>
          </a:stretch>
        </p:blipFill>
        <p:spPr>
          <a:xfrm>
            <a:off x="4714876" y="1071546"/>
            <a:ext cx="3929090" cy="5238787"/>
          </a:xfrm>
        </p:spPr>
      </p:pic>
      <p:sp>
        <p:nvSpPr>
          <p:cNvPr id="4" name="Текст 3"/>
          <p:cNvSpPr>
            <a:spLocks noGrp="1"/>
          </p:cNvSpPr>
          <p:nvPr>
            <p:ph type="body" sz="half" idx="2"/>
          </p:nvPr>
        </p:nvSpPr>
        <p:spPr/>
        <p:txBody>
          <a:bodyPr>
            <a:normAutofit/>
          </a:bodyPr>
          <a:lstStyle/>
          <a:p>
            <a:pPr>
              <a:lnSpc>
                <a:spcPct val="100000"/>
              </a:lnSpc>
            </a:pPr>
            <a:r>
              <a:rPr lang="uk-UA" sz="2000" b="1" dirty="0" smtClean="0"/>
              <a:t>Літописець потягнувся</a:t>
            </a:r>
            <a:endParaRPr lang="ru-RU" sz="2000" b="1" dirty="0" smtClean="0"/>
          </a:p>
          <a:p>
            <a:pPr>
              <a:lnSpc>
                <a:spcPct val="100000"/>
              </a:lnSpc>
            </a:pPr>
            <a:r>
              <a:rPr lang="uk-UA" sz="2000" b="1" dirty="0" smtClean="0"/>
              <a:t>Повернувся, </a:t>
            </a:r>
            <a:r>
              <a:rPr lang="uk-UA" sz="2000" b="1" dirty="0" err="1" smtClean="0"/>
              <a:t>повернувся</a:t>
            </a:r>
            <a:endParaRPr lang="ru-RU" sz="2000" b="1" dirty="0" smtClean="0"/>
          </a:p>
          <a:p>
            <a:pPr>
              <a:lnSpc>
                <a:spcPct val="100000"/>
              </a:lnSpc>
            </a:pPr>
            <a:r>
              <a:rPr lang="uk-UA" sz="2000" b="1" dirty="0" smtClean="0"/>
              <a:t>Праву руку покрутив</a:t>
            </a:r>
            <a:endParaRPr lang="ru-RU" sz="2000" b="1" dirty="0" smtClean="0"/>
          </a:p>
          <a:p>
            <a:pPr>
              <a:lnSpc>
                <a:spcPct val="100000"/>
              </a:lnSpc>
            </a:pPr>
            <a:r>
              <a:rPr lang="uk-UA" sz="2000" b="1" dirty="0" smtClean="0"/>
              <a:t>Потім ліву покрутив</a:t>
            </a:r>
            <a:endParaRPr lang="ru-RU" sz="2000" b="1" dirty="0" smtClean="0"/>
          </a:p>
          <a:p>
            <a:pPr>
              <a:lnSpc>
                <a:spcPct val="100000"/>
              </a:lnSpc>
            </a:pPr>
            <a:r>
              <a:rPr lang="uk-UA" sz="2000" b="1" dirty="0" smtClean="0"/>
              <a:t>Встав, присів і  знову </a:t>
            </a:r>
            <a:r>
              <a:rPr lang="uk-UA" sz="2000" b="1" dirty="0" err="1" smtClean="0"/>
              <a:t>скик</a:t>
            </a:r>
            <a:endParaRPr lang="ru-RU" sz="2000" b="1" dirty="0" smtClean="0"/>
          </a:p>
          <a:p>
            <a:pPr>
              <a:lnSpc>
                <a:spcPct val="100000"/>
              </a:lnSpc>
            </a:pPr>
            <a:r>
              <a:rPr lang="uk-UA" sz="2000" b="1" dirty="0" smtClean="0"/>
              <a:t>Потім ліву ногу в бік</a:t>
            </a:r>
            <a:endParaRPr lang="ru-RU" sz="2000" b="1" dirty="0" smtClean="0"/>
          </a:p>
          <a:p>
            <a:pPr>
              <a:lnSpc>
                <a:spcPct val="100000"/>
              </a:lnSpc>
            </a:pPr>
            <a:r>
              <a:rPr lang="uk-UA" sz="2000" b="1" dirty="0" smtClean="0"/>
              <a:t>І про праву не забувся</a:t>
            </a:r>
            <a:endParaRPr lang="ru-RU" sz="2000" b="1" dirty="0" smtClean="0"/>
          </a:p>
          <a:p>
            <a:pPr>
              <a:lnSpc>
                <a:spcPct val="100000"/>
              </a:lnSpc>
            </a:pPr>
            <a:r>
              <a:rPr lang="uk-UA" sz="2000" b="1" dirty="0" smtClean="0"/>
              <a:t>Оглянув усе довкола</a:t>
            </a:r>
            <a:endParaRPr lang="ru-RU" sz="2000" b="1" dirty="0" smtClean="0"/>
          </a:p>
          <a:p>
            <a:pPr>
              <a:lnSpc>
                <a:spcPct val="100000"/>
              </a:lnSpc>
            </a:pPr>
            <a:r>
              <a:rPr lang="uk-UA" sz="2000" b="1" dirty="0" smtClean="0"/>
              <a:t>І тихенько сів до столу.</a:t>
            </a:r>
            <a:endParaRPr lang="ru-RU" sz="2000" dirty="0"/>
          </a:p>
        </p:txBody>
      </p:sp>
    </p:spTree>
  </p:cSld>
  <p:clrMapOvr>
    <a:masterClrMapping/>
  </p:clrMapOvr>
  <p:transition spd="slow">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p:cTn id="21"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4">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 calcmode="lin" valueType="num">
                                      <p:cBhvr>
                                        <p:cTn id="28"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4">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anim calcmode="lin" valueType="num">
                                      <p:cBhvr>
                                        <p:cTn id="35"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36"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37" dur="500"/>
                                        <p:tgtEl>
                                          <p:spTgt spid="4">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4">
                                            <p:txEl>
                                              <p:pRg st="4" end="4"/>
                                            </p:txEl>
                                          </p:spTgt>
                                        </p:tgtEl>
                                        <p:attrNameLst>
                                          <p:attrName>style.visibility</p:attrName>
                                        </p:attrNameLst>
                                      </p:cBhvr>
                                      <p:to>
                                        <p:strVal val="visible"/>
                                      </p:to>
                                    </p:set>
                                    <p:anim calcmode="lin" valueType="num">
                                      <p:cBhvr>
                                        <p:cTn id="42"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43" dur="5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44" dur="500"/>
                                        <p:tgtEl>
                                          <p:spTgt spid="4">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4">
                                            <p:txEl>
                                              <p:pRg st="5" end="5"/>
                                            </p:txEl>
                                          </p:spTgt>
                                        </p:tgtEl>
                                        <p:attrNameLst>
                                          <p:attrName>style.visibility</p:attrName>
                                        </p:attrNameLst>
                                      </p:cBhvr>
                                      <p:to>
                                        <p:strVal val="visible"/>
                                      </p:to>
                                    </p:set>
                                    <p:anim calcmode="lin" valueType="num">
                                      <p:cBhvr>
                                        <p:cTn id="49" dur="500" fill="hold"/>
                                        <p:tgtEl>
                                          <p:spTgt spid="4">
                                            <p:txEl>
                                              <p:pRg st="5" end="5"/>
                                            </p:txEl>
                                          </p:spTgt>
                                        </p:tgtEl>
                                        <p:attrNameLst>
                                          <p:attrName>ppt_w</p:attrName>
                                        </p:attrNameLst>
                                      </p:cBhvr>
                                      <p:tavLst>
                                        <p:tav tm="0">
                                          <p:val>
                                            <p:fltVal val="0"/>
                                          </p:val>
                                        </p:tav>
                                        <p:tav tm="100000">
                                          <p:val>
                                            <p:strVal val="#ppt_w"/>
                                          </p:val>
                                        </p:tav>
                                      </p:tavLst>
                                    </p:anim>
                                    <p:anim calcmode="lin" valueType="num">
                                      <p:cBhvr>
                                        <p:cTn id="50" dur="500" fill="hold"/>
                                        <p:tgtEl>
                                          <p:spTgt spid="4">
                                            <p:txEl>
                                              <p:pRg st="5" end="5"/>
                                            </p:txEl>
                                          </p:spTgt>
                                        </p:tgtEl>
                                        <p:attrNameLst>
                                          <p:attrName>ppt_h</p:attrName>
                                        </p:attrNameLst>
                                      </p:cBhvr>
                                      <p:tavLst>
                                        <p:tav tm="0">
                                          <p:val>
                                            <p:fltVal val="0"/>
                                          </p:val>
                                        </p:tav>
                                        <p:tav tm="100000">
                                          <p:val>
                                            <p:strVal val="#ppt_h"/>
                                          </p:val>
                                        </p:tav>
                                      </p:tavLst>
                                    </p:anim>
                                    <p:animEffect transition="in" filter="fade">
                                      <p:cBhvr>
                                        <p:cTn id="51" dur="500"/>
                                        <p:tgtEl>
                                          <p:spTgt spid="4">
                                            <p:txEl>
                                              <p:pRg st="5" end="5"/>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0" fill="hold" grpId="0" nodeType="clickEffect">
                                  <p:stCondLst>
                                    <p:cond delay="0"/>
                                  </p:stCondLst>
                                  <p:childTnLst>
                                    <p:set>
                                      <p:cBhvr>
                                        <p:cTn id="55" dur="1" fill="hold">
                                          <p:stCondLst>
                                            <p:cond delay="0"/>
                                          </p:stCondLst>
                                        </p:cTn>
                                        <p:tgtEl>
                                          <p:spTgt spid="4">
                                            <p:txEl>
                                              <p:pRg st="6" end="6"/>
                                            </p:txEl>
                                          </p:spTgt>
                                        </p:tgtEl>
                                        <p:attrNameLst>
                                          <p:attrName>style.visibility</p:attrName>
                                        </p:attrNameLst>
                                      </p:cBhvr>
                                      <p:to>
                                        <p:strVal val="visible"/>
                                      </p:to>
                                    </p:set>
                                    <p:anim calcmode="lin" valueType="num">
                                      <p:cBhvr>
                                        <p:cTn id="56" dur="500" fill="hold"/>
                                        <p:tgtEl>
                                          <p:spTgt spid="4">
                                            <p:txEl>
                                              <p:pRg st="6" end="6"/>
                                            </p:txEl>
                                          </p:spTgt>
                                        </p:tgtEl>
                                        <p:attrNameLst>
                                          <p:attrName>ppt_w</p:attrName>
                                        </p:attrNameLst>
                                      </p:cBhvr>
                                      <p:tavLst>
                                        <p:tav tm="0">
                                          <p:val>
                                            <p:fltVal val="0"/>
                                          </p:val>
                                        </p:tav>
                                        <p:tav tm="100000">
                                          <p:val>
                                            <p:strVal val="#ppt_w"/>
                                          </p:val>
                                        </p:tav>
                                      </p:tavLst>
                                    </p:anim>
                                    <p:anim calcmode="lin" valueType="num">
                                      <p:cBhvr>
                                        <p:cTn id="57" dur="500" fill="hold"/>
                                        <p:tgtEl>
                                          <p:spTgt spid="4">
                                            <p:txEl>
                                              <p:pRg st="6" end="6"/>
                                            </p:txEl>
                                          </p:spTgt>
                                        </p:tgtEl>
                                        <p:attrNameLst>
                                          <p:attrName>ppt_h</p:attrName>
                                        </p:attrNameLst>
                                      </p:cBhvr>
                                      <p:tavLst>
                                        <p:tav tm="0">
                                          <p:val>
                                            <p:fltVal val="0"/>
                                          </p:val>
                                        </p:tav>
                                        <p:tav tm="100000">
                                          <p:val>
                                            <p:strVal val="#ppt_h"/>
                                          </p:val>
                                        </p:tav>
                                      </p:tavLst>
                                    </p:anim>
                                    <p:animEffect transition="in" filter="fade">
                                      <p:cBhvr>
                                        <p:cTn id="58" dur="500"/>
                                        <p:tgtEl>
                                          <p:spTgt spid="4">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0" fill="hold" grpId="0" nodeType="clickEffect">
                                  <p:stCondLst>
                                    <p:cond delay="0"/>
                                  </p:stCondLst>
                                  <p:childTnLst>
                                    <p:set>
                                      <p:cBhvr>
                                        <p:cTn id="62" dur="1" fill="hold">
                                          <p:stCondLst>
                                            <p:cond delay="0"/>
                                          </p:stCondLst>
                                        </p:cTn>
                                        <p:tgtEl>
                                          <p:spTgt spid="4">
                                            <p:txEl>
                                              <p:pRg st="7" end="7"/>
                                            </p:txEl>
                                          </p:spTgt>
                                        </p:tgtEl>
                                        <p:attrNameLst>
                                          <p:attrName>style.visibility</p:attrName>
                                        </p:attrNameLst>
                                      </p:cBhvr>
                                      <p:to>
                                        <p:strVal val="visible"/>
                                      </p:to>
                                    </p:set>
                                    <p:anim calcmode="lin" valueType="num">
                                      <p:cBhvr>
                                        <p:cTn id="63" dur="500" fill="hold"/>
                                        <p:tgtEl>
                                          <p:spTgt spid="4">
                                            <p:txEl>
                                              <p:pRg st="7" end="7"/>
                                            </p:txEl>
                                          </p:spTgt>
                                        </p:tgtEl>
                                        <p:attrNameLst>
                                          <p:attrName>ppt_w</p:attrName>
                                        </p:attrNameLst>
                                      </p:cBhvr>
                                      <p:tavLst>
                                        <p:tav tm="0">
                                          <p:val>
                                            <p:fltVal val="0"/>
                                          </p:val>
                                        </p:tav>
                                        <p:tav tm="100000">
                                          <p:val>
                                            <p:strVal val="#ppt_w"/>
                                          </p:val>
                                        </p:tav>
                                      </p:tavLst>
                                    </p:anim>
                                    <p:anim calcmode="lin" valueType="num">
                                      <p:cBhvr>
                                        <p:cTn id="64" dur="500" fill="hold"/>
                                        <p:tgtEl>
                                          <p:spTgt spid="4">
                                            <p:txEl>
                                              <p:pRg st="7" end="7"/>
                                            </p:txEl>
                                          </p:spTgt>
                                        </p:tgtEl>
                                        <p:attrNameLst>
                                          <p:attrName>ppt_h</p:attrName>
                                        </p:attrNameLst>
                                      </p:cBhvr>
                                      <p:tavLst>
                                        <p:tav tm="0">
                                          <p:val>
                                            <p:fltVal val="0"/>
                                          </p:val>
                                        </p:tav>
                                        <p:tav tm="100000">
                                          <p:val>
                                            <p:strVal val="#ppt_h"/>
                                          </p:val>
                                        </p:tav>
                                      </p:tavLst>
                                    </p:anim>
                                    <p:animEffect transition="in" filter="fade">
                                      <p:cBhvr>
                                        <p:cTn id="65" dur="500"/>
                                        <p:tgtEl>
                                          <p:spTgt spid="4">
                                            <p:txEl>
                                              <p:pRg st="7" end="7"/>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0" fill="hold" grpId="0" nodeType="clickEffect">
                                  <p:stCondLst>
                                    <p:cond delay="0"/>
                                  </p:stCondLst>
                                  <p:childTnLst>
                                    <p:set>
                                      <p:cBhvr>
                                        <p:cTn id="69" dur="1" fill="hold">
                                          <p:stCondLst>
                                            <p:cond delay="0"/>
                                          </p:stCondLst>
                                        </p:cTn>
                                        <p:tgtEl>
                                          <p:spTgt spid="4">
                                            <p:txEl>
                                              <p:pRg st="8" end="8"/>
                                            </p:txEl>
                                          </p:spTgt>
                                        </p:tgtEl>
                                        <p:attrNameLst>
                                          <p:attrName>style.visibility</p:attrName>
                                        </p:attrNameLst>
                                      </p:cBhvr>
                                      <p:to>
                                        <p:strVal val="visible"/>
                                      </p:to>
                                    </p:set>
                                    <p:anim calcmode="lin" valueType="num">
                                      <p:cBhvr>
                                        <p:cTn id="70" dur="500" fill="hold"/>
                                        <p:tgtEl>
                                          <p:spTgt spid="4">
                                            <p:txEl>
                                              <p:pRg st="8" end="8"/>
                                            </p:txEl>
                                          </p:spTgt>
                                        </p:tgtEl>
                                        <p:attrNameLst>
                                          <p:attrName>ppt_w</p:attrName>
                                        </p:attrNameLst>
                                      </p:cBhvr>
                                      <p:tavLst>
                                        <p:tav tm="0">
                                          <p:val>
                                            <p:fltVal val="0"/>
                                          </p:val>
                                        </p:tav>
                                        <p:tav tm="100000">
                                          <p:val>
                                            <p:strVal val="#ppt_w"/>
                                          </p:val>
                                        </p:tav>
                                      </p:tavLst>
                                    </p:anim>
                                    <p:anim calcmode="lin" valueType="num">
                                      <p:cBhvr>
                                        <p:cTn id="71" dur="500" fill="hold"/>
                                        <p:tgtEl>
                                          <p:spTgt spid="4">
                                            <p:txEl>
                                              <p:pRg st="8" end="8"/>
                                            </p:txEl>
                                          </p:spTgt>
                                        </p:tgtEl>
                                        <p:attrNameLst>
                                          <p:attrName>ppt_h</p:attrName>
                                        </p:attrNameLst>
                                      </p:cBhvr>
                                      <p:tavLst>
                                        <p:tav tm="0">
                                          <p:val>
                                            <p:fltVal val="0"/>
                                          </p:val>
                                        </p:tav>
                                        <p:tav tm="100000">
                                          <p:val>
                                            <p:strVal val="#ppt_h"/>
                                          </p:val>
                                        </p:tav>
                                      </p:tavLst>
                                    </p:anim>
                                    <p:animEffect transition="in" filter="fade">
                                      <p:cBhvr>
                                        <p:cTn id="72"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err="1" smtClean="0"/>
              <a:t>Києво</a:t>
            </a:r>
            <a:r>
              <a:rPr lang="uk-UA" b="1" dirty="0" smtClean="0"/>
              <a:t> – Печерська лавра</a:t>
            </a:r>
            <a:endParaRPr lang="ru-RU" dirty="0"/>
          </a:p>
        </p:txBody>
      </p:sp>
      <p:pic>
        <p:nvPicPr>
          <p:cNvPr id="4" name="Содержимое 3" descr="361821d65924.jpg"/>
          <p:cNvPicPr>
            <a:picLocks noGrp="1" noChangeAspect="1"/>
          </p:cNvPicPr>
          <p:nvPr>
            <p:ph idx="1"/>
          </p:nvPr>
        </p:nvPicPr>
        <p:blipFill>
          <a:blip r:embed="rId2"/>
          <a:stretch>
            <a:fillRect/>
          </a:stretch>
        </p:blipFill>
        <p:spPr>
          <a:xfrm>
            <a:off x="1000100" y="1357298"/>
            <a:ext cx="7154364" cy="4829196"/>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5357826"/>
            <a:ext cx="7772400" cy="714380"/>
          </a:xfrm>
        </p:spPr>
        <p:txBody>
          <a:bodyPr>
            <a:normAutofit/>
          </a:bodyPr>
          <a:lstStyle/>
          <a:p>
            <a:pPr algn="r"/>
            <a:r>
              <a:rPr lang="uk-UA" cap="none" dirty="0" smtClean="0"/>
              <a:t>Микола Гоголь</a:t>
            </a:r>
            <a:endParaRPr lang="ru-RU" cap="none" dirty="0"/>
          </a:p>
        </p:txBody>
      </p:sp>
      <p:sp>
        <p:nvSpPr>
          <p:cNvPr id="3" name="Текст 2"/>
          <p:cNvSpPr>
            <a:spLocks noGrp="1"/>
          </p:cNvSpPr>
          <p:nvPr>
            <p:ph type="body" idx="1"/>
          </p:nvPr>
        </p:nvSpPr>
        <p:spPr>
          <a:xfrm>
            <a:off x="722313" y="428604"/>
            <a:ext cx="7772400" cy="4357717"/>
          </a:xfrm>
        </p:spPr>
        <p:txBody>
          <a:bodyPr>
            <a:normAutofit/>
          </a:bodyPr>
          <a:lstStyle/>
          <a:p>
            <a:pPr algn="ctr"/>
            <a:r>
              <a:rPr lang="uk-UA" sz="5400" b="1" dirty="0" smtClean="0">
                <a:solidFill>
                  <a:schemeClr val="tx1"/>
                </a:solidFill>
              </a:rPr>
              <a:t>Епіграф уроку:</a:t>
            </a:r>
            <a:br>
              <a:rPr lang="uk-UA" sz="5400" b="1" dirty="0" smtClean="0">
                <a:solidFill>
                  <a:schemeClr val="tx1"/>
                </a:solidFill>
              </a:rPr>
            </a:br>
            <a:r>
              <a:rPr lang="uk-UA" sz="5400" b="1" dirty="0" err="1" smtClean="0">
                <a:solidFill>
                  <a:schemeClr val="tx1"/>
                </a:solidFill>
              </a:rPr>
              <a:t>“Архітектура</a:t>
            </a:r>
            <a:r>
              <a:rPr lang="uk-UA" sz="5400" b="1" dirty="0" smtClean="0">
                <a:solidFill>
                  <a:schemeClr val="tx1"/>
                </a:solidFill>
              </a:rPr>
              <a:t> – це літопис світу: вона говорить тоді, коли вже мовчать і пісні, і перекази, і легенди!” </a:t>
            </a:r>
            <a:endParaRPr lang="ru-RU" sz="5400" b="1"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1428736"/>
            <a:ext cx="7772400" cy="4554553"/>
          </a:xfrm>
        </p:spPr>
        <p:txBody>
          <a:bodyPr>
            <a:normAutofit fontScale="90000"/>
          </a:bodyPr>
          <a:lstStyle/>
          <a:p>
            <a:r>
              <a:rPr lang="uk-UA" dirty="0"/>
              <a:t>1. За часів якого князя було побудовано </a:t>
            </a:r>
            <a:r>
              <a:rPr lang="uk-UA" dirty="0" err="1"/>
              <a:t>Києво</a:t>
            </a:r>
            <a:r>
              <a:rPr lang="uk-UA" dirty="0"/>
              <a:t> – Печерську лавру?</a:t>
            </a:r>
            <a:br>
              <a:rPr lang="uk-UA" dirty="0"/>
            </a:br>
            <a:r>
              <a:rPr lang="uk-UA" dirty="0"/>
              <a:t>2.Чому лавру називають </a:t>
            </a:r>
            <a:r>
              <a:rPr lang="uk-UA" dirty="0" err="1"/>
              <a:t>“Печерською”</a:t>
            </a:r>
            <a:r>
              <a:rPr lang="uk-UA" dirty="0"/>
              <a:t>?</a:t>
            </a:r>
            <a:br>
              <a:rPr lang="uk-UA" dirty="0"/>
            </a:br>
            <a:r>
              <a:rPr lang="uk-UA" dirty="0"/>
              <a:t>3.Як називається головний храм монастиря? </a:t>
            </a:r>
            <a:r>
              <a:rPr lang="ru-RU" dirty="0">
                <a:solidFill>
                  <a:schemeClr val="bg1"/>
                </a:solidFill>
              </a:rPr>
              <a:t/>
            </a:r>
            <a:br>
              <a:rPr lang="ru-RU" dirty="0">
                <a:solidFill>
                  <a:schemeClr val="bg1"/>
                </a:solidFill>
              </a:rPr>
            </a:br>
            <a:endParaRPr lang="ru-RU" dirty="0"/>
          </a:p>
        </p:txBody>
      </p:sp>
      <p:sp>
        <p:nvSpPr>
          <p:cNvPr id="3" name="Текст 2"/>
          <p:cNvSpPr>
            <a:spLocks noGrp="1"/>
          </p:cNvSpPr>
          <p:nvPr>
            <p:ph type="body" idx="1"/>
          </p:nvPr>
        </p:nvSpPr>
        <p:spPr>
          <a:xfrm>
            <a:off x="642910" y="571480"/>
            <a:ext cx="7772400" cy="906462"/>
          </a:xfrm>
        </p:spPr>
        <p:txBody>
          <a:bodyPr>
            <a:normAutofit lnSpcReduction="10000"/>
          </a:bodyPr>
          <a:lstStyle/>
          <a:p>
            <a:pPr algn="ctr"/>
            <a:r>
              <a:rPr lang="uk-UA" sz="5400" b="1" dirty="0" smtClean="0">
                <a:solidFill>
                  <a:schemeClr val="tx1"/>
                </a:solidFill>
              </a:rPr>
              <a:t>Запитання до класу</a:t>
            </a:r>
            <a:endParaRPr lang="ru-RU" sz="5400" dirty="0">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Преподобный Антоний Печерский_cut-1.wmv">
            <a:hlinkClick r:id="" action="ppaction://media"/>
          </p:cNvPr>
          <p:cNvPicPr>
            <a:picLocks noGrp="1" noRot="1" noChangeAspect="1"/>
          </p:cNvPicPr>
          <p:nvPr>
            <p:ph idx="1"/>
            <a:videoFile r:link="rId1"/>
          </p:nvPr>
        </p:nvPicPr>
        <p:blipFill>
          <a:blip r:embed="rId3"/>
          <a:stretch>
            <a:fillRect/>
          </a:stretch>
        </p:blipFill>
        <p:spPr>
          <a:xfrm>
            <a:off x="214282" y="214290"/>
            <a:ext cx="8791635" cy="648563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5276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428736"/>
            <a:ext cx="7772400" cy="4340239"/>
          </a:xfrm>
        </p:spPr>
        <p:txBody>
          <a:bodyPr>
            <a:normAutofit fontScale="90000"/>
          </a:bodyPr>
          <a:lstStyle/>
          <a:p>
            <a:r>
              <a:rPr lang="uk-UA" dirty="0"/>
              <a:t>1.Ким було засновано </a:t>
            </a:r>
            <a:r>
              <a:rPr lang="uk-UA" dirty="0" err="1"/>
              <a:t>Києво</a:t>
            </a:r>
            <a:r>
              <a:rPr lang="uk-UA" dirty="0"/>
              <a:t> – Печерський монастир?</a:t>
            </a:r>
            <a:br>
              <a:rPr lang="uk-UA" dirty="0"/>
            </a:br>
            <a:r>
              <a:rPr lang="uk-UA" dirty="0"/>
              <a:t>2. Що вам найбільше </a:t>
            </a:r>
            <a:r>
              <a:rPr lang="uk-UA" dirty="0" err="1"/>
              <a:t>запам</a:t>
            </a:r>
            <a:r>
              <a:rPr lang="en-US" dirty="0"/>
              <a:t>’</a:t>
            </a:r>
            <a:r>
              <a:rPr lang="uk-UA" dirty="0" err="1"/>
              <a:t>яталося</a:t>
            </a:r>
            <a:r>
              <a:rPr lang="uk-UA" dirty="0"/>
              <a:t> з біографії Антонія?</a:t>
            </a:r>
            <a:br>
              <a:rPr lang="uk-UA" dirty="0"/>
            </a:br>
            <a:r>
              <a:rPr lang="uk-UA" dirty="0"/>
              <a:t>3.Який заповіт він лишив?</a:t>
            </a:r>
            <a:r>
              <a:rPr lang="ru-RU" dirty="0"/>
              <a:t/>
            </a:r>
            <a:br>
              <a:rPr lang="ru-RU" dirty="0"/>
            </a:br>
            <a:endParaRPr lang="ru-RU" dirty="0"/>
          </a:p>
        </p:txBody>
      </p:sp>
      <p:sp>
        <p:nvSpPr>
          <p:cNvPr id="3" name="Текст 2"/>
          <p:cNvSpPr>
            <a:spLocks noGrp="1"/>
          </p:cNvSpPr>
          <p:nvPr>
            <p:ph type="body" idx="1"/>
          </p:nvPr>
        </p:nvSpPr>
        <p:spPr>
          <a:xfrm>
            <a:off x="714348" y="571480"/>
            <a:ext cx="7772400" cy="906462"/>
          </a:xfrm>
        </p:spPr>
        <p:txBody>
          <a:bodyPr>
            <a:normAutofit/>
          </a:bodyPr>
          <a:lstStyle/>
          <a:p>
            <a:pPr algn="ctr"/>
            <a:r>
              <a:rPr lang="uk-UA" sz="4800" b="1" dirty="0" smtClean="0">
                <a:solidFill>
                  <a:schemeClr val="tx1"/>
                </a:solidFill>
              </a:rPr>
              <a:t>Запитання до класу</a:t>
            </a:r>
            <a:endParaRPr lang="ru-RU" sz="4800" dirty="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714488"/>
            <a:ext cx="7772400" cy="4054487"/>
          </a:xfrm>
        </p:spPr>
        <p:txBody>
          <a:bodyPr>
            <a:normAutofit/>
          </a:bodyPr>
          <a:lstStyle/>
          <a:p>
            <a:pPr lvl="0"/>
            <a:r>
              <a:rPr lang="uk-UA" sz="2800" dirty="0"/>
              <a:t>1.Якими словами - можна схарактеризувати зображену споруду?</a:t>
            </a:r>
            <a:r>
              <a:rPr lang="ru-RU" sz="2800" dirty="0"/>
              <a:t/>
            </a:r>
            <a:br>
              <a:rPr lang="ru-RU" sz="2800" dirty="0"/>
            </a:br>
            <a:r>
              <a:rPr lang="uk-UA" sz="2800" dirty="0"/>
              <a:t>2.Яке призначення цієї споруди?</a:t>
            </a:r>
            <a:r>
              <a:rPr lang="ru-RU" sz="2800" dirty="0"/>
              <a:t/>
            </a:r>
            <a:br>
              <a:rPr lang="ru-RU" sz="2800" dirty="0"/>
            </a:br>
            <a:r>
              <a:rPr lang="uk-UA" sz="2800" dirty="0"/>
              <a:t>3.Як ви думаєте яке враження справляв собор на наших предків?</a:t>
            </a:r>
            <a:r>
              <a:rPr lang="ru-RU" sz="2800" dirty="0"/>
              <a:t/>
            </a:r>
            <a:br>
              <a:rPr lang="ru-RU" sz="2800" dirty="0"/>
            </a:br>
            <a:r>
              <a:rPr lang="uk-UA" sz="2800" dirty="0"/>
              <a:t>4.Чи істотно змінився храм істотно за тисячолітню історію?</a:t>
            </a:r>
            <a:r>
              <a:rPr lang="ru-RU" sz="2800" dirty="0"/>
              <a:t/>
            </a:r>
            <a:br>
              <a:rPr lang="ru-RU" sz="2800" dirty="0"/>
            </a:br>
            <a:r>
              <a:rPr lang="uk-UA" sz="2800" dirty="0"/>
              <a:t>5.Чому на вашу думку зміни все ж таки відбулися?</a:t>
            </a:r>
            <a:endParaRPr lang="ru-RU" sz="2800" dirty="0"/>
          </a:p>
        </p:txBody>
      </p:sp>
      <p:sp>
        <p:nvSpPr>
          <p:cNvPr id="3" name="Текст 2"/>
          <p:cNvSpPr>
            <a:spLocks noGrp="1"/>
          </p:cNvSpPr>
          <p:nvPr>
            <p:ph type="body" idx="1"/>
          </p:nvPr>
        </p:nvSpPr>
        <p:spPr>
          <a:xfrm>
            <a:off x="785786" y="357166"/>
            <a:ext cx="7772400" cy="1500187"/>
          </a:xfrm>
        </p:spPr>
        <p:txBody>
          <a:bodyPr>
            <a:noAutofit/>
          </a:bodyPr>
          <a:lstStyle/>
          <a:p>
            <a:pPr algn="ctr"/>
            <a:r>
              <a:rPr lang="uk-UA" sz="5400" b="1" dirty="0" smtClean="0">
                <a:solidFill>
                  <a:schemeClr val="tx1"/>
                </a:solidFill>
              </a:rPr>
              <a:t>Робота з ілюстраціями.</a:t>
            </a:r>
            <a:br>
              <a:rPr lang="uk-UA" sz="5400" b="1" dirty="0" smtClean="0">
                <a:solidFill>
                  <a:schemeClr val="tx1"/>
                </a:solidFill>
              </a:rPr>
            </a:br>
            <a:r>
              <a:rPr lang="uk-UA" sz="5400" b="1" dirty="0" smtClean="0">
                <a:solidFill>
                  <a:schemeClr val="tx1"/>
                </a:solidFill>
              </a:rPr>
              <a:t>Запитання до класу</a:t>
            </a:r>
            <a:endParaRPr lang="ru-RU" sz="5400" dirty="0">
              <a:solidFill>
                <a:schemeClr val="tx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97568"/>
          </a:xfrm>
        </p:spPr>
        <p:txBody>
          <a:bodyPr>
            <a:normAutofit/>
          </a:bodyPr>
          <a:lstStyle/>
          <a:p>
            <a:r>
              <a:rPr lang="uk-UA" sz="6000" b="1" dirty="0" smtClean="0"/>
              <a:t>Рубрика</a:t>
            </a:r>
            <a:br>
              <a:rPr lang="uk-UA" sz="6000" b="1" dirty="0" smtClean="0"/>
            </a:br>
            <a:r>
              <a:rPr lang="uk-UA" sz="6000" b="1" dirty="0" err="1" smtClean="0"/>
              <a:t>“Чарівна</a:t>
            </a:r>
            <a:r>
              <a:rPr lang="uk-UA" sz="6000" b="1" dirty="0" smtClean="0"/>
              <a:t> скринька </a:t>
            </a:r>
            <a:r>
              <a:rPr lang="uk-UA" sz="6000" b="1" dirty="0" err="1" smtClean="0"/>
              <a:t>знань”</a:t>
            </a:r>
            <a:r>
              <a:rPr lang="ru-RU" sz="6000" b="1" dirty="0" smtClean="0"/>
              <a:t/>
            </a:r>
            <a:br>
              <a:rPr lang="ru-RU" sz="6000" b="1" dirty="0" smtClean="0"/>
            </a:br>
            <a:endParaRPr lang="ru-RU" sz="6000" dirty="0"/>
          </a:p>
        </p:txBody>
      </p:sp>
    </p:spTree>
  </p:cSld>
  <p:clrMapOvr>
    <a:masterClrMapping/>
  </p:clrMapOvr>
  <p:transition spd="slow">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285860"/>
            <a:ext cx="7772400" cy="4483115"/>
          </a:xfrm>
        </p:spPr>
        <p:txBody>
          <a:bodyPr>
            <a:normAutofit fontScale="90000"/>
          </a:bodyPr>
          <a:lstStyle/>
          <a:p>
            <a:r>
              <a:rPr lang="uk-UA" sz="4800" dirty="0"/>
              <a:t>Монастир </a:t>
            </a:r>
            <a:r>
              <a:rPr lang="uk-UA" dirty="0"/>
              <a:t>– громада ченців, а також комплекс споруд, де ченці мали змогу служити Богові.</a:t>
            </a:r>
            <a:r>
              <a:rPr lang="ru-RU" dirty="0"/>
              <a:t/>
            </a:r>
            <a:br>
              <a:rPr lang="ru-RU" dirty="0"/>
            </a:br>
            <a:r>
              <a:rPr lang="ru-RU" dirty="0" smtClean="0"/>
              <a:t>       </a:t>
            </a:r>
            <a:r>
              <a:rPr lang="uk-UA" sz="4800" dirty="0" smtClean="0"/>
              <a:t>Храм</a:t>
            </a:r>
            <a:r>
              <a:rPr lang="uk-UA" dirty="0" smtClean="0"/>
              <a:t> </a:t>
            </a:r>
            <a:r>
              <a:rPr lang="uk-UA" dirty="0"/>
              <a:t>– архітектурна споруда, призначена для здійснення богослужінь  і релігійних обрядів.</a:t>
            </a:r>
            <a:endParaRPr lang="ru-RU" dirty="0"/>
          </a:p>
        </p:txBody>
      </p:sp>
      <p:sp>
        <p:nvSpPr>
          <p:cNvPr id="3" name="Текст 2"/>
          <p:cNvSpPr>
            <a:spLocks noGrp="1"/>
          </p:cNvSpPr>
          <p:nvPr>
            <p:ph type="body" idx="1"/>
          </p:nvPr>
        </p:nvSpPr>
        <p:spPr>
          <a:xfrm>
            <a:off x="642910" y="500042"/>
            <a:ext cx="7772400" cy="857245"/>
          </a:xfrm>
        </p:spPr>
        <p:txBody>
          <a:bodyPr>
            <a:normAutofit lnSpcReduction="10000"/>
          </a:bodyPr>
          <a:lstStyle/>
          <a:p>
            <a:pPr algn="ctr"/>
            <a:r>
              <a:rPr lang="uk-UA" sz="5400" b="1" dirty="0" smtClean="0">
                <a:solidFill>
                  <a:schemeClr val="tx1"/>
                </a:solidFill>
              </a:rPr>
              <a:t>Робота з термінами</a:t>
            </a:r>
            <a:endParaRPr lang="ru-RU" sz="5400" dirty="0">
              <a:solidFill>
                <a:schemeClr val="tx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2000240"/>
            <a:ext cx="7772400" cy="3768735"/>
          </a:xfrm>
        </p:spPr>
        <p:txBody>
          <a:bodyPr>
            <a:noAutofit/>
          </a:bodyPr>
          <a:lstStyle/>
          <a:p>
            <a:r>
              <a:rPr lang="uk-UA" sz="2800" dirty="0"/>
              <a:t>1-ша задача. Будівництво Софійського собору тривало упродовж з 1017 ріку по 1037 рік. Скільки років будувався собор?</a:t>
            </a:r>
            <a:r>
              <a:rPr lang="ru-RU" sz="2800" dirty="0"/>
              <a:t/>
            </a:r>
            <a:br>
              <a:rPr lang="ru-RU" sz="2800" dirty="0"/>
            </a:br>
            <a:r>
              <a:rPr lang="ru-RU" sz="2800" dirty="0" smtClean="0"/>
              <a:t>     </a:t>
            </a:r>
            <a:r>
              <a:rPr lang="uk-UA" sz="2800" dirty="0" smtClean="0"/>
              <a:t>2-га </a:t>
            </a:r>
            <a:r>
              <a:rPr lang="uk-UA" sz="2800" dirty="0"/>
              <a:t>задача. У 1054 році чернець Антоній заснував у печері монастир. Скільки років минуло з того часу?</a:t>
            </a:r>
            <a:r>
              <a:rPr lang="ru-RU" sz="2800" dirty="0"/>
              <a:t/>
            </a:r>
            <a:br>
              <a:rPr lang="ru-RU" sz="2800" dirty="0"/>
            </a:br>
            <a:r>
              <a:rPr lang="uk-UA" sz="2800" dirty="0"/>
              <a:t>3-тя задача. Будівництво Софійського собору закінчилося 1037 році. Скільки років минуло з того часу?</a:t>
            </a:r>
            <a:endParaRPr lang="ru-RU" sz="2800" dirty="0"/>
          </a:p>
        </p:txBody>
      </p:sp>
      <p:sp>
        <p:nvSpPr>
          <p:cNvPr id="3" name="Текст 2"/>
          <p:cNvSpPr>
            <a:spLocks noGrp="1"/>
          </p:cNvSpPr>
          <p:nvPr>
            <p:ph type="body" idx="1"/>
          </p:nvPr>
        </p:nvSpPr>
        <p:spPr>
          <a:xfrm>
            <a:off x="714348" y="500042"/>
            <a:ext cx="7772400" cy="1500187"/>
          </a:xfrm>
        </p:spPr>
        <p:txBody>
          <a:bodyPr>
            <a:noAutofit/>
          </a:bodyPr>
          <a:lstStyle/>
          <a:p>
            <a:pPr algn="ctr"/>
            <a:r>
              <a:rPr lang="ru-RU" sz="4400" b="1" dirty="0" err="1" smtClean="0">
                <a:solidFill>
                  <a:schemeClr val="tx1"/>
                </a:solidFill>
              </a:rPr>
              <a:t>Розв'язуємо</a:t>
            </a:r>
            <a:r>
              <a:rPr lang="ru-RU" sz="4400" b="1" dirty="0" smtClean="0">
                <a:solidFill>
                  <a:schemeClr val="tx1"/>
                </a:solidFill>
              </a:rPr>
              <a:t> </a:t>
            </a:r>
            <a:r>
              <a:rPr lang="ru-RU" sz="4400" b="1" dirty="0" err="1" smtClean="0">
                <a:solidFill>
                  <a:schemeClr val="tx1"/>
                </a:solidFill>
              </a:rPr>
              <a:t>історичні</a:t>
            </a:r>
            <a:r>
              <a:rPr lang="ru-RU" sz="4400" b="1" dirty="0" smtClean="0">
                <a:solidFill>
                  <a:schemeClr val="tx1"/>
                </a:solidFill>
              </a:rPr>
              <a:t> </a:t>
            </a:r>
            <a:r>
              <a:rPr lang="ru-RU" sz="4400" b="1" dirty="0" err="1" smtClean="0">
                <a:solidFill>
                  <a:schemeClr val="tx1"/>
                </a:solidFill>
              </a:rPr>
              <a:t>задачі</a:t>
            </a:r>
            <a:r>
              <a:rPr lang="ru-RU" sz="4400" b="1" dirty="0" smtClean="0">
                <a:solidFill>
                  <a:schemeClr val="tx1"/>
                </a:solidFill>
              </a:rPr>
              <a:t>.</a:t>
            </a:r>
            <a:br>
              <a:rPr lang="ru-RU" sz="4400" b="1" dirty="0" smtClean="0">
                <a:solidFill>
                  <a:schemeClr val="tx1"/>
                </a:solidFill>
              </a:rPr>
            </a:br>
            <a:r>
              <a:rPr lang="ru-RU" sz="4400" b="1" dirty="0" smtClean="0">
                <a:solidFill>
                  <a:schemeClr val="tx1"/>
                </a:solidFill>
              </a:rPr>
              <a:t>(</a:t>
            </a:r>
            <a:r>
              <a:rPr lang="ru-RU" sz="4400" b="1" dirty="0" err="1" smtClean="0">
                <a:solidFill>
                  <a:schemeClr val="tx1"/>
                </a:solidFill>
              </a:rPr>
              <a:t>працюємо</a:t>
            </a:r>
            <a:r>
              <a:rPr lang="ru-RU" sz="4400" b="1" dirty="0" smtClean="0">
                <a:solidFill>
                  <a:schemeClr val="tx1"/>
                </a:solidFill>
              </a:rPr>
              <a:t> в парах)</a:t>
            </a:r>
            <a:endParaRPr lang="ru-RU" sz="4400" dirty="0">
              <a:solidFill>
                <a:schemeClr val="tx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1928802"/>
            <a:ext cx="7772400" cy="3786214"/>
          </a:xfrm>
        </p:spPr>
        <p:txBody>
          <a:bodyPr>
            <a:noAutofit/>
          </a:bodyPr>
          <a:lstStyle/>
          <a:p>
            <a:r>
              <a:rPr lang="uk-UA" sz="2800" dirty="0"/>
              <a:t>План  </a:t>
            </a:r>
            <a:r>
              <a:rPr lang="uk-UA" sz="2800" dirty="0" err="1"/>
              <a:t>сенкана</a:t>
            </a:r>
            <a:r>
              <a:rPr lang="uk-UA" sz="2800" dirty="0"/>
              <a:t>.</a:t>
            </a:r>
            <a:r>
              <a:rPr lang="ru-RU" sz="2800" dirty="0"/>
              <a:t/>
            </a:r>
            <a:br>
              <a:rPr lang="ru-RU" sz="2800" dirty="0"/>
            </a:br>
            <a:r>
              <a:rPr lang="ru-RU" sz="2800" dirty="0"/>
              <a:t>1. </a:t>
            </a:r>
            <a:r>
              <a:rPr lang="ru-RU" sz="2800" dirty="0" err="1"/>
              <a:t>Іменник</a:t>
            </a:r>
            <a:r>
              <a:rPr lang="ru-RU" sz="2800" dirty="0"/>
              <a:t> — </a:t>
            </a:r>
            <a:r>
              <a:rPr lang="ru-RU" sz="2800" dirty="0" err="1"/>
              <a:t>одне</a:t>
            </a:r>
            <a:r>
              <a:rPr lang="ru-RU" sz="2800" dirty="0"/>
              <a:t> слово. </a:t>
            </a:r>
            <a:br>
              <a:rPr lang="ru-RU" sz="2800" dirty="0"/>
            </a:br>
            <a:r>
              <a:rPr lang="ru-RU" sz="2800" dirty="0"/>
              <a:t>2. </a:t>
            </a:r>
            <a:r>
              <a:rPr lang="ru-RU" sz="2800" dirty="0" err="1"/>
              <a:t>Опис</a:t>
            </a:r>
            <a:r>
              <a:rPr lang="ru-RU" sz="2800" dirty="0"/>
              <a:t> </a:t>
            </a:r>
            <a:r>
              <a:rPr lang="ru-RU" sz="2800" dirty="0" err="1"/>
              <a:t>іменника</a:t>
            </a:r>
            <a:r>
              <a:rPr lang="ru-RU" sz="2800" dirty="0"/>
              <a:t> </a:t>
            </a:r>
            <a:r>
              <a:rPr lang="ru-RU" sz="2800" dirty="0" err="1"/>
              <a:t>двома</a:t>
            </a:r>
            <a:r>
              <a:rPr lang="ru-RU" sz="2800" dirty="0"/>
              <a:t> </a:t>
            </a:r>
            <a:r>
              <a:rPr lang="ru-RU" sz="2800" dirty="0" err="1"/>
              <a:t>прикметниками</a:t>
            </a:r>
            <a:r>
              <a:rPr lang="ru-RU" sz="2800" dirty="0"/>
              <a:t>. </a:t>
            </a:r>
            <a:br>
              <a:rPr lang="ru-RU" sz="2800" dirty="0"/>
            </a:br>
            <a:r>
              <a:rPr lang="ru-RU" sz="2800" dirty="0"/>
              <a:t>3. </a:t>
            </a:r>
            <a:r>
              <a:rPr lang="ru-RU" sz="2800" dirty="0" err="1"/>
              <a:t>Дія</a:t>
            </a:r>
            <a:r>
              <a:rPr lang="ru-RU" sz="2800" dirty="0"/>
              <a:t> </a:t>
            </a:r>
            <a:r>
              <a:rPr lang="ru-RU" sz="2800" dirty="0" err="1"/>
              <a:t>прикметника</a:t>
            </a:r>
            <a:r>
              <a:rPr lang="ru-RU" sz="2800" dirty="0"/>
              <a:t> передана </a:t>
            </a:r>
            <a:r>
              <a:rPr lang="ru-RU" sz="2800" dirty="0" err="1"/>
              <a:t>трьома</a:t>
            </a:r>
            <a:r>
              <a:rPr lang="ru-RU" sz="2800" dirty="0"/>
              <a:t> </a:t>
            </a:r>
            <a:r>
              <a:rPr lang="ru-RU" sz="2800" dirty="0" err="1"/>
              <a:t>дієсловами</a:t>
            </a:r>
            <a:r>
              <a:rPr lang="ru-RU" sz="2800" dirty="0"/>
              <a:t>. </a:t>
            </a:r>
            <a:br>
              <a:rPr lang="ru-RU" sz="2800" dirty="0"/>
            </a:br>
            <a:r>
              <a:rPr lang="ru-RU" sz="2800" dirty="0"/>
              <a:t>4. </a:t>
            </a:r>
            <a:r>
              <a:rPr lang="ru-RU" sz="2800" dirty="0" err="1"/>
              <a:t>Складається</a:t>
            </a:r>
            <a:r>
              <a:rPr lang="ru-RU" sz="2800" dirty="0"/>
              <a:t> </a:t>
            </a:r>
            <a:r>
              <a:rPr lang="ru-RU" sz="2800" dirty="0" err="1"/>
              <a:t>речення</a:t>
            </a:r>
            <a:r>
              <a:rPr lang="ru-RU" sz="2800" dirty="0"/>
              <a:t> </a:t>
            </a:r>
            <a:r>
              <a:rPr lang="ru-RU" sz="2800" dirty="0" err="1"/>
              <a:t>із</a:t>
            </a:r>
            <a:r>
              <a:rPr lang="ru-RU" sz="2800" dirty="0"/>
              <a:t> 4 </a:t>
            </a:r>
            <a:r>
              <a:rPr lang="ru-RU" sz="2800" dirty="0" err="1"/>
              <a:t>слів</a:t>
            </a:r>
            <a:r>
              <a:rPr lang="ru-RU" sz="2800" dirty="0"/>
              <a:t>. </a:t>
            </a:r>
            <a:br>
              <a:rPr lang="ru-RU" sz="2800" dirty="0"/>
            </a:br>
            <a:r>
              <a:rPr lang="ru-RU" sz="2800" dirty="0"/>
              <a:t>5. </a:t>
            </a:r>
            <a:r>
              <a:rPr lang="ru-RU" sz="2800" dirty="0" err="1"/>
              <a:t>Висновок</a:t>
            </a:r>
            <a:r>
              <a:rPr lang="ru-RU" sz="2800" dirty="0"/>
              <a:t> </a:t>
            </a:r>
            <a:r>
              <a:rPr lang="ru-RU" sz="2800" dirty="0" err="1"/>
              <a:t>пишеться</a:t>
            </a:r>
            <a:r>
              <a:rPr lang="ru-RU" sz="2800" dirty="0"/>
              <a:t> одним словом — </a:t>
            </a:r>
            <a:r>
              <a:rPr lang="ru-RU" sz="2800" dirty="0" err="1"/>
              <a:t>іменником</a:t>
            </a:r>
            <a:r>
              <a:rPr lang="ru-RU" sz="2800" dirty="0"/>
              <a:t>. </a:t>
            </a:r>
            <a:br>
              <a:rPr lang="ru-RU" sz="2800" dirty="0"/>
            </a:br>
            <a:endParaRPr lang="ru-RU" sz="2800" dirty="0"/>
          </a:p>
        </p:txBody>
      </p:sp>
      <p:sp>
        <p:nvSpPr>
          <p:cNvPr id="3" name="Текст 2"/>
          <p:cNvSpPr>
            <a:spLocks noGrp="1"/>
          </p:cNvSpPr>
          <p:nvPr>
            <p:ph type="body" idx="1"/>
          </p:nvPr>
        </p:nvSpPr>
        <p:spPr>
          <a:xfrm>
            <a:off x="857224" y="428604"/>
            <a:ext cx="7772400" cy="1500187"/>
          </a:xfrm>
        </p:spPr>
        <p:txBody>
          <a:bodyPr>
            <a:noAutofit/>
          </a:bodyPr>
          <a:lstStyle/>
          <a:p>
            <a:pPr algn="ctr"/>
            <a:r>
              <a:rPr lang="uk-UA" sz="4800" b="1" dirty="0" smtClean="0">
                <a:solidFill>
                  <a:schemeClr val="tx1"/>
                </a:solidFill>
              </a:rPr>
              <a:t>Складаємо </a:t>
            </a:r>
            <a:r>
              <a:rPr lang="uk-UA" sz="4800" b="1" dirty="0" err="1" smtClean="0">
                <a:solidFill>
                  <a:schemeClr val="tx1"/>
                </a:solidFill>
              </a:rPr>
              <a:t>сенкан</a:t>
            </a:r>
            <a:r>
              <a:rPr lang="uk-UA" sz="4800" b="1" dirty="0" smtClean="0">
                <a:solidFill>
                  <a:schemeClr val="tx1"/>
                </a:solidFill>
              </a:rPr>
              <a:t/>
            </a:r>
            <a:br>
              <a:rPr lang="uk-UA" sz="4800" b="1" dirty="0" smtClean="0">
                <a:solidFill>
                  <a:schemeClr val="tx1"/>
                </a:solidFill>
              </a:rPr>
            </a:br>
            <a:r>
              <a:rPr lang="uk-UA" sz="4800" b="1" dirty="0" smtClean="0">
                <a:solidFill>
                  <a:schemeClr val="tx1"/>
                </a:solidFill>
              </a:rPr>
              <a:t>(</a:t>
            </a:r>
            <a:r>
              <a:rPr lang="uk-UA" sz="4800" b="1" dirty="0" err="1" smtClean="0">
                <a:solidFill>
                  <a:schemeClr val="tx1"/>
                </a:solidFill>
              </a:rPr>
              <a:t>робата</a:t>
            </a:r>
            <a:r>
              <a:rPr lang="uk-UA" sz="4800" b="1" dirty="0" smtClean="0">
                <a:solidFill>
                  <a:schemeClr val="tx1"/>
                </a:solidFill>
              </a:rPr>
              <a:t> в парах)</a:t>
            </a:r>
            <a:endParaRPr lang="ru-RU" sz="4800"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2071678"/>
            <a:ext cx="7772400" cy="3697297"/>
          </a:xfrm>
        </p:spPr>
        <p:txBody>
          <a:bodyPr>
            <a:normAutofit/>
          </a:bodyPr>
          <a:lstStyle/>
          <a:p>
            <a:r>
              <a:rPr lang="uk-UA" sz="4400" dirty="0"/>
              <a:t>Метод </a:t>
            </a:r>
            <a:r>
              <a:rPr lang="uk-UA" sz="4400" dirty="0" err="1"/>
              <a:t>“Прес”</a:t>
            </a:r>
            <a:r>
              <a:rPr lang="uk-UA" sz="4400" dirty="0"/>
              <a:t/>
            </a:r>
            <a:br>
              <a:rPr lang="uk-UA" sz="4400" dirty="0"/>
            </a:br>
            <a:r>
              <a:rPr lang="uk-UA" sz="4400" dirty="0" smtClean="0"/>
              <a:t>                               </a:t>
            </a:r>
            <a:r>
              <a:rPr lang="uk-UA" dirty="0" smtClean="0"/>
              <a:t>Я </a:t>
            </a:r>
            <a:r>
              <a:rPr lang="uk-UA" dirty="0"/>
              <a:t>так думаю …</a:t>
            </a:r>
            <a:br>
              <a:rPr lang="uk-UA" dirty="0"/>
            </a:br>
            <a:r>
              <a:rPr lang="uk-UA" dirty="0"/>
              <a:t>Я так вважаю …</a:t>
            </a:r>
            <a:br>
              <a:rPr lang="uk-UA" dirty="0"/>
            </a:br>
            <a:r>
              <a:rPr lang="uk-UA" dirty="0" smtClean="0"/>
              <a:t>                            На </a:t>
            </a:r>
            <a:r>
              <a:rPr lang="uk-UA" dirty="0"/>
              <a:t>мою думку ….</a:t>
            </a:r>
            <a:r>
              <a:rPr lang="ru-RU" dirty="0"/>
              <a:t/>
            </a:r>
            <a:br>
              <a:rPr lang="ru-RU" dirty="0"/>
            </a:br>
            <a:endParaRPr lang="ru-RU" dirty="0"/>
          </a:p>
        </p:txBody>
      </p:sp>
      <p:sp>
        <p:nvSpPr>
          <p:cNvPr id="3" name="Текст 2"/>
          <p:cNvSpPr>
            <a:spLocks noGrp="1"/>
          </p:cNvSpPr>
          <p:nvPr>
            <p:ph type="body" idx="1"/>
          </p:nvPr>
        </p:nvSpPr>
        <p:spPr>
          <a:xfrm>
            <a:off x="785786" y="500042"/>
            <a:ext cx="7772400" cy="1500187"/>
          </a:xfrm>
        </p:spPr>
        <p:txBody>
          <a:bodyPr/>
          <a:lstStyle/>
          <a:p>
            <a:pPr algn="ctr"/>
            <a:r>
              <a:rPr lang="uk-UA" sz="3600" b="1" dirty="0" smtClean="0">
                <a:solidFill>
                  <a:schemeClr val="tx1"/>
                </a:solidFill>
              </a:rPr>
              <a:t>Рефлексія</a:t>
            </a:r>
            <a:r>
              <a:rPr lang="uk-UA" b="1" dirty="0">
                <a:solidFill>
                  <a:schemeClr val="tx1"/>
                </a:solidFill>
              </a:rPr>
              <a:t/>
            </a:r>
            <a:br>
              <a:rPr lang="uk-UA" b="1" dirty="0">
                <a:solidFill>
                  <a:schemeClr val="tx1"/>
                </a:solidFill>
              </a:rPr>
            </a:br>
            <a:r>
              <a:rPr lang="uk-UA" b="1" dirty="0">
                <a:solidFill>
                  <a:schemeClr val="tx1"/>
                </a:solidFill>
              </a:rPr>
              <a:t>«Чи можна назвати Софійський собор та </a:t>
            </a:r>
            <a:r>
              <a:rPr lang="uk-UA" b="1" dirty="0" err="1">
                <a:solidFill>
                  <a:schemeClr val="tx1"/>
                </a:solidFill>
              </a:rPr>
              <a:t>Києво</a:t>
            </a:r>
            <a:r>
              <a:rPr lang="uk-UA" b="1" dirty="0">
                <a:solidFill>
                  <a:schemeClr val="tx1"/>
                </a:solidFill>
              </a:rPr>
              <a:t> – Печерську лавру центрами розвитку культури часів Київської </a:t>
            </a:r>
            <a:r>
              <a:rPr lang="uk-UA" b="1" dirty="0" err="1">
                <a:solidFill>
                  <a:schemeClr val="tx1"/>
                </a:solidFill>
              </a:rPr>
              <a:t>Русі”</a:t>
            </a:r>
            <a:endParaRPr lang="ru-RU" dirty="0">
              <a:solidFill>
                <a:schemeClr val="tx1"/>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643050"/>
            <a:ext cx="7772400" cy="4125925"/>
          </a:xfrm>
        </p:spPr>
        <p:txBody>
          <a:bodyPr>
            <a:normAutofit fontScale="90000"/>
          </a:bodyPr>
          <a:lstStyle/>
          <a:p>
            <a:r>
              <a:rPr lang="uk-UA" dirty="0"/>
              <a:t>1. Опрацювати відповідний параграф. Сторінка 189.</a:t>
            </a:r>
            <a:br>
              <a:rPr lang="uk-UA" dirty="0"/>
            </a:br>
            <a:r>
              <a:rPr lang="uk-UA" dirty="0"/>
              <a:t>2. Давати відповіді на запитання в кінці параграфа.</a:t>
            </a:r>
            <a:br>
              <a:rPr lang="uk-UA" dirty="0"/>
            </a:br>
            <a:r>
              <a:rPr lang="uk-UA" dirty="0" smtClean="0"/>
              <a:t>3.Підготувати </a:t>
            </a:r>
            <a:r>
              <a:rPr lang="uk-UA" dirty="0"/>
              <a:t>повідомлення про найвідоміші ікони України.</a:t>
            </a:r>
            <a:endParaRPr lang="ru-RU" dirty="0"/>
          </a:p>
        </p:txBody>
      </p:sp>
      <p:sp>
        <p:nvSpPr>
          <p:cNvPr id="3" name="Текст 2"/>
          <p:cNvSpPr>
            <a:spLocks noGrp="1"/>
          </p:cNvSpPr>
          <p:nvPr>
            <p:ph type="body" idx="1"/>
          </p:nvPr>
        </p:nvSpPr>
        <p:spPr>
          <a:xfrm>
            <a:off x="714348" y="500042"/>
            <a:ext cx="7772400" cy="1049338"/>
          </a:xfrm>
        </p:spPr>
        <p:txBody>
          <a:bodyPr/>
          <a:lstStyle/>
          <a:p>
            <a:pPr algn="ctr"/>
            <a:r>
              <a:rPr lang="uk-UA" sz="5400" b="1" dirty="0" smtClean="0">
                <a:solidFill>
                  <a:schemeClr val="tx1"/>
                </a:solidFill>
              </a:rPr>
              <a:t>Домашнє завдання.</a:t>
            </a:r>
            <a:endParaRPr lang="ru-RU" sz="5400"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428736"/>
            <a:ext cx="7772400" cy="4340239"/>
          </a:xfrm>
        </p:spPr>
        <p:txBody>
          <a:bodyPr>
            <a:normAutofit/>
          </a:bodyPr>
          <a:lstStyle/>
          <a:p>
            <a:pPr algn="ctr"/>
            <a:r>
              <a:rPr lang="uk-UA" sz="5400" dirty="0"/>
              <a:t>Культура</a:t>
            </a:r>
            <a:r>
              <a:rPr lang="uk-UA" dirty="0"/>
              <a:t> – це сукупність    матеріальних і духовних надбань людства нагромаджених упродовж історичного розвитку всіх поколінь.             </a:t>
            </a:r>
            <a:endParaRPr lang="ru-RU" dirty="0"/>
          </a:p>
        </p:txBody>
      </p:sp>
      <p:sp>
        <p:nvSpPr>
          <p:cNvPr id="3" name="Текст 2"/>
          <p:cNvSpPr>
            <a:spLocks noGrp="1"/>
          </p:cNvSpPr>
          <p:nvPr>
            <p:ph type="body" idx="1"/>
          </p:nvPr>
        </p:nvSpPr>
        <p:spPr>
          <a:xfrm>
            <a:off x="857224" y="642918"/>
            <a:ext cx="7772400" cy="906462"/>
          </a:xfrm>
        </p:spPr>
        <p:txBody>
          <a:bodyPr>
            <a:normAutofit/>
          </a:bodyPr>
          <a:lstStyle/>
          <a:p>
            <a:pPr algn="ctr"/>
            <a:r>
              <a:rPr lang="uk-UA" sz="4800" b="1" dirty="0" smtClean="0">
                <a:solidFill>
                  <a:schemeClr val="tx1"/>
                </a:solidFill>
              </a:rPr>
              <a:t>Робота з термінами</a:t>
            </a:r>
            <a:endParaRPr lang="ru-RU" sz="4800" b="1"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t>ДЯКУЮ!</a:t>
            </a:r>
            <a:endParaRPr lang="ru-RU" dirty="0"/>
          </a:p>
        </p:txBody>
      </p:sp>
      <p:pic>
        <p:nvPicPr>
          <p:cNvPr id="4" name="Содержимое 3" descr="600px-smileysvg.png"/>
          <p:cNvPicPr>
            <a:picLocks noGrp="1" noChangeAspect="1"/>
          </p:cNvPicPr>
          <p:nvPr>
            <p:ph idx="1"/>
          </p:nvPr>
        </p:nvPicPr>
        <p:blipFill>
          <a:blip r:embed="rId2"/>
          <a:stretch>
            <a:fillRect/>
          </a:stretch>
        </p:blipFill>
        <p:spPr>
          <a:xfrm>
            <a:off x="2309018" y="1600200"/>
            <a:ext cx="4525963" cy="4525963"/>
          </a:xfr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785794"/>
            <a:ext cx="7772400" cy="785818"/>
          </a:xfrm>
        </p:spPr>
        <p:txBody>
          <a:bodyPr/>
          <a:lstStyle/>
          <a:p>
            <a:r>
              <a:rPr lang="uk-UA" b="1" dirty="0" smtClean="0"/>
              <a:t>Робота з схемою. </a:t>
            </a:r>
            <a:r>
              <a:rPr lang="uk-UA" b="1" dirty="0" err="1" smtClean="0"/>
              <a:t>“Асоціація”</a:t>
            </a:r>
            <a:endParaRPr lang="ru-RU" dirty="0"/>
          </a:p>
        </p:txBody>
      </p:sp>
      <p:sp>
        <p:nvSpPr>
          <p:cNvPr id="15" name="Текст 14"/>
          <p:cNvSpPr>
            <a:spLocks noGrp="1"/>
          </p:cNvSpPr>
          <p:nvPr>
            <p:ph type="body" idx="1"/>
          </p:nvPr>
        </p:nvSpPr>
        <p:spPr/>
        <p:txBody>
          <a:bodyPr/>
          <a:lstStyle/>
          <a:p>
            <a:endParaRPr lang="ru-RU"/>
          </a:p>
        </p:txBody>
      </p:sp>
      <p:sp>
        <p:nvSpPr>
          <p:cNvPr id="5" name="Прямоугольник 4"/>
          <p:cNvSpPr/>
          <p:nvPr/>
        </p:nvSpPr>
        <p:spPr>
          <a:xfrm>
            <a:off x="5500694" y="4572008"/>
            <a:ext cx="2500330" cy="71438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uk-UA" sz="3200" b="1" dirty="0" smtClean="0"/>
              <a:t>Музика</a:t>
            </a:r>
            <a:endParaRPr lang="ru-RU" sz="3200" dirty="0"/>
          </a:p>
        </p:txBody>
      </p:sp>
      <p:sp>
        <p:nvSpPr>
          <p:cNvPr id="7" name="Прямоугольник 6"/>
          <p:cNvSpPr/>
          <p:nvPr/>
        </p:nvSpPr>
        <p:spPr>
          <a:xfrm>
            <a:off x="1500166" y="3357562"/>
            <a:ext cx="2500330" cy="71438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uk-UA" sz="3200" b="1" dirty="0" smtClean="0"/>
              <a:t>Культура</a:t>
            </a:r>
            <a:r>
              <a:rPr lang="uk-UA" sz="3200" dirty="0" smtClean="0"/>
              <a:t> </a:t>
            </a:r>
            <a:endParaRPr lang="ru-RU" sz="3200" dirty="0"/>
          </a:p>
        </p:txBody>
      </p:sp>
      <p:sp>
        <p:nvSpPr>
          <p:cNvPr id="10" name="Прямоугольник 9"/>
          <p:cNvSpPr/>
          <p:nvPr/>
        </p:nvSpPr>
        <p:spPr>
          <a:xfrm>
            <a:off x="5500694" y="2071678"/>
            <a:ext cx="2500330" cy="71438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uk-UA" sz="3200" b="1" dirty="0" smtClean="0"/>
              <a:t>Архітектура</a:t>
            </a:r>
            <a:endParaRPr lang="ru-RU" sz="3200" dirty="0"/>
          </a:p>
        </p:txBody>
      </p:sp>
      <p:sp>
        <p:nvSpPr>
          <p:cNvPr id="11" name="Прямоугольник 10"/>
          <p:cNvSpPr/>
          <p:nvPr/>
        </p:nvSpPr>
        <p:spPr>
          <a:xfrm>
            <a:off x="4929190" y="3357562"/>
            <a:ext cx="2500330" cy="71438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uk-UA" sz="2800" b="1" dirty="0" smtClean="0"/>
              <a:t>Література</a:t>
            </a:r>
            <a:r>
              <a:rPr lang="uk-UA" dirty="0" smtClean="0"/>
              <a:t> </a:t>
            </a:r>
            <a:endParaRPr lang="ru-RU" dirty="0"/>
          </a:p>
        </p:txBody>
      </p:sp>
      <p:sp>
        <p:nvSpPr>
          <p:cNvPr id="12" name="Прямоугольник 11"/>
          <p:cNvSpPr/>
          <p:nvPr/>
        </p:nvSpPr>
        <p:spPr>
          <a:xfrm>
            <a:off x="1142976" y="4643446"/>
            <a:ext cx="2500330" cy="7143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uk-UA" sz="2400" b="1" dirty="0" smtClean="0"/>
              <a:t>Образотворче </a:t>
            </a:r>
          </a:p>
          <a:p>
            <a:pPr algn="ctr"/>
            <a:r>
              <a:rPr lang="uk-UA" sz="2400" b="1" dirty="0" smtClean="0"/>
              <a:t>мистецтво</a:t>
            </a:r>
            <a:endParaRPr lang="ru-RU" sz="2400" b="1" dirty="0"/>
          </a:p>
        </p:txBody>
      </p:sp>
      <p:sp>
        <p:nvSpPr>
          <p:cNvPr id="14" name="Прямоугольник 13"/>
          <p:cNvSpPr/>
          <p:nvPr/>
        </p:nvSpPr>
        <p:spPr>
          <a:xfrm>
            <a:off x="1214414" y="2071678"/>
            <a:ext cx="2500330" cy="71438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2800" b="1" dirty="0" smtClean="0"/>
              <a:t>Освіта. Наука.</a:t>
            </a:r>
            <a:endParaRPr lang="ru-RU" sz="2800" b="1" dirty="0"/>
          </a:p>
        </p:txBody>
      </p:sp>
      <p:cxnSp>
        <p:nvCxnSpPr>
          <p:cNvPr id="17" name="Прямая со стрелкой 16"/>
          <p:cNvCxnSpPr/>
          <p:nvPr/>
        </p:nvCxnSpPr>
        <p:spPr>
          <a:xfrm rot="10800000" flipV="1">
            <a:off x="4000496" y="2786058"/>
            <a:ext cx="2286016" cy="64294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9" name="Прямая со стрелкой 18"/>
          <p:cNvCxnSpPr/>
          <p:nvPr/>
        </p:nvCxnSpPr>
        <p:spPr>
          <a:xfrm rot="10800000">
            <a:off x="3929058" y="3929066"/>
            <a:ext cx="2428892" cy="57150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a:endCxn id="7" idx="3"/>
          </p:cNvCxnSpPr>
          <p:nvPr/>
        </p:nvCxnSpPr>
        <p:spPr>
          <a:xfrm rot="10800000">
            <a:off x="4000496" y="3714752"/>
            <a:ext cx="857256"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3" name="Прямая со стрелкой 22"/>
          <p:cNvCxnSpPr/>
          <p:nvPr/>
        </p:nvCxnSpPr>
        <p:spPr>
          <a:xfrm rot="5400000">
            <a:off x="1928794" y="3071810"/>
            <a:ext cx="571504"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5" name="Прямая со стрелкой 24"/>
          <p:cNvCxnSpPr/>
          <p:nvPr/>
        </p:nvCxnSpPr>
        <p:spPr>
          <a:xfrm rot="5400000" flipH="1" flipV="1">
            <a:off x="1856562" y="4357694"/>
            <a:ext cx="572298" cy="79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ransition spd="slow">
    <p:dissolve/>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0" grpId="0" animBg="1"/>
      <p:bldP spid="11" grpId="0" animBg="1"/>
      <p:bldP spid="12"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357298"/>
            <a:ext cx="7772400" cy="4714908"/>
          </a:xfrm>
        </p:spPr>
        <p:txBody>
          <a:bodyPr>
            <a:normAutofit fontScale="90000"/>
          </a:bodyPr>
          <a:lstStyle/>
          <a:p>
            <a:pPr algn="ctr"/>
            <a:r>
              <a:rPr lang="uk-UA" sz="5400" dirty="0"/>
              <a:t>Історичні </a:t>
            </a:r>
            <a:r>
              <a:rPr lang="uk-UA" sz="5400" dirty="0" err="1"/>
              <a:t>пам</a:t>
            </a:r>
            <a:r>
              <a:rPr lang="en-US" sz="5400" dirty="0"/>
              <a:t>’</a:t>
            </a:r>
            <a:r>
              <a:rPr lang="uk-UA" sz="5400" dirty="0"/>
              <a:t>ятки </a:t>
            </a:r>
            <a:r>
              <a:rPr lang="uk-UA" dirty="0"/>
              <a:t>– це будівлі або їхні окремі частини, сади, мости та інші споруди, які, зважаючи на їхню важливість для архітектурної та історичної культурної спадщини,       перебувають під захистом держави.</a:t>
            </a:r>
            <a:r>
              <a:rPr lang="ru-RU" dirty="0">
                <a:solidFill>
                  <a:schemeClr val="bg2">
                    <a:lumMod val="50000"/>
                  </a:schemeClr>
                </a:solidFill>
              </a:rPr>
              <a:t/>
            </a:r>
            <a:br>
              <a:rPr lang="ru-RU" dirty="0">
                <a:solidFill>
                  <a:schemeClr val="bg2">
                    <a:lumMod val="50000"/>
                  </a:schemeClr>
                </a:solidFill>
              </a:rPr>
            </a:br>
            <a:endParaRPr lang="ru-RU" dirty="0"/>
          </a:p>
        </p:txBody>
      </p:sp>
      <p:sp>
        <p:nvSpPr>
          <p:cNvPr id="3" name="Текст 2"/>
          <p:cNvSpPr>
            <a:spLocks noGrp="1"/>
          </p:cNvSpPr>
          <p:nvPr>
            <p:ph type="body" idx="1"/>
          </p:nvPr>
        </p:nvSpPr>
        <p:spPr>
          <a:xfrm>
            <a:off x="714348" y="500042"/>
            <a:ext cx="7772400" cy="906462"/>
          </a:xfrm>
        </p:spPr>
        <p:txBody>
          <a:bodyPr>
            <a:normAutofit lnSpcReduction="10000"/>
          </a:bodyPr>
          <a:lstStyle/>
          <a:p>
            <a:pPr algn="ctr"/>
            <a:r>
              <a:rPr lang="uk-UA" sz="5400" b="1" dirty="0" smtClean="0">
                <a:solidFill>
                  <a:schemeClr val="tx1"/>
                </a:solidFill>
              </a:rPr>
              <a:t>Робота з термінами</a:t>
            </a:r>
            <a:endParaRPr lang="ru-RU" sz="5400" dirty="0">
              <a:solidFill>
                <a:schemeClr val="tx1"/>
              </a:solidFill>
            </a:endParaRPr>
          </a:p>
        </p:txBody>
      </p:sp>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500174"/>
            <a:ext cx="7772400" cy="4268801"/>
          </a:xfrm>
        </p:spPr>
        <p:txBody>
          <a:bodyPr>
            <a:noAutofit/>
          </a:bodyPr>
          <a:lstStyle/>
          <a:p>
            <a:pPr algn="ctr"/>
            <a:r>
              <a:rPr lang="uk-UA" sz="6000" dirty="0" err="1"/>
              <a:t>“Воздаючи</a:t>
            </a:r>
            <a:r>
              <a:rPr lang="uk-UA" sz="6000" dirty="0"/>
              <a:t> хвалу Богові, або найвідоміші храми </a:t>
            </a:r>
            <a:r>
              <a:rPr lang="uk-UA" sz="6000" dirty="0" err="1"/>
              <a:t>України”</a:t>
            </a:r>
            <a:r>
              <a:rPr lang="ru-RU" sz="6000" dirty="0"/>
              <a:t/>
            </a:r>
            <a:br>
              <a:rPr lang="ru-RU" sz="6000" dirty="0"/>
            </a:br>
            <a:endParaRPr lang="ru-RU" sz="6000" dirty="0"/>
          </a:p>
        </p:txBody>
      </p:sp>
      <p:sp>
        <p:nvSpPr>
          <p:cNvPr id="3" name="Текст 2"/>
          <p:cNvSpPr>
            <a:spLocks noGrp="1"/>
          </p:cNvSpPr>
          <p:nvPr>
            <p:ph type="body" idx="1"/>
          </p:nvPr>
        </p:nvSpPr>
        <p:spPr>
          <a:xfrm>
            <a:off x="714348" y="571480"/>
            <a:ext cx="7772400" cy="977900"/>
          </a:xfrm>
        </p:spPr>
        <p:txBody>
          <a:bodyPr>
            <a:normAutofit lnSpcReduction="10000"/>
          </a:bodyPr>
          <a:lstStyle/>
          <a:p>
            <a:pPr algn="ctr"/>
            <a:r>
              <a:rPr lang="uk-UA" sz="6000" b="1" dirty="0" smtClean="0">
                <a:solidFill>
                  <a:schemeClr val="tx1"/>
                </a:solidFill>
              </a:rPr>
              <a:t>Тема уроку</a:t>
            </a:r>
            <a:endParaRPr lang="ru-RU" sz="6000" dirty="0">
              <a:solidFill>
                <a:schemeClr val="tx1"/>
              </a:solidFill>
            </a:endParaRPr>
          </a:p>
        </p:txBody>
      </p:sp>
    </p:spTree>
  </p:cSld>
  <p:clrMapOvr>
    <a:masterClrMapping/>
  </p:clrMapOvr>
  <p:transition spd="slow">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428736"/>
            <a:ext cx="7772400" cy="4340239"/>
          </a:xfrm>
        </p:spPr>
        <p:txBody>
          <a:bodyPr>
            <a:noAutofit/>
          </a:bodyPr>
          <a:lstStyle/>
          <a:p>
            <a:pPr marL="457200" indent="-457200"/>
            <a:r>
              <a:rPr lang="uk-UA" sz="4800" dirty="0" smtClean="0"/>
              <a:t>    1</a:t>
            </a:r>
            <a:r>
              <a:rPr lang="uk-UA" sz="4800" dirty="0"/>
              <a:t>. Що таке історичні </a:t>
            </a:r>
            <a:r>
              <a:rPr lang="uk-UA" sz="4800" dirty="0" err="1"/>
              <a:t>пам</a:t>
            </a:r>
            <a:r>
              <a:rPr lang="en-US" sz="4800" dirty="0"/>
              <a:t>’</a:t>
            </a:r>
            <a:r>
              <a:rPr lang="uk-UA" sz="4800" dirty="0"/>
              <a:t>ятки.</a:t>
            </a:r>
            <a:br>
              <a:rPr lang="uk-UA" sz="4800" dirty="0"/>
            </a:br>
            <a:r>
              <a:rPr lang="uk-UA" sz="4800" dirty="0"/>
              <a:t> </a:t>
            </a:r>
            <a:r>
              <a:rPr lang="uk-UA" sz="4800" dirty="0" smtClean="0"/>
              <a:t>  2</a:t>
            </a:r>
            <a:r>
              <a:rPr lang="uk-UA" sz="4800" dirty="0"/>
              <a:t>. Софійський собор у Києві</a:t>
            </a:r>
            <a:r>
              <a:rPr lang="uk-UA" sz="4800" dirty="0" smtClean="0"/>
              <a:t>.</a:t>
            </a:r>
            <a:r>
              <a:rPr lang="uk-UA" sz="4800" dirty="0"/>
              <a:t/>
            </a:r>
            <a:br>
              <a:rPr lang="uk-UA" sz="4800" dirty="0"/>
            </a:br>
            <a:r>
              <a:rPr lang="uk-UA" sz="4800" dirty="0" smtClean="0"/>
              <a:t>3. </a:t>
            </a:r>
            <a:r>
              <a:rPr lang="uk-UA" sz="4800" dirty="0" err="1"/>
              <a:t>Києво</a:t>
            </a:r>
            <a:r>
              <a:rPr lang="uk-UA" sz="4800" dirty="0"/>
              <a:t> – Печерська лавра.</a:t>
            </a:r>
            <a:endParaRPr lang="ru-RU" sz="4800" dirty="0"/>
          </a:p>
        </p:txBody>
      </p:sp>
      <p:sp>
        <p:nvSpPr>
          <p:cNvPr id="3" name="Текст 2"/>
          <p:cNvSpPr>
            <a:spLocks noGrp="1"/>
          </p:cNvSpPr>
          <p:nvPr>
            <p:ph type="body" idx="1"/>
          </p:nvPr>
        </p:nvSpPr>
        <p:spPr>
          <a:xfrm>
            <a:off x="642910" y="571480"/>
            <a:ext cx="7772400" cy="906462"/>
          </a:xfrm>
        </p:spPr>
        <p:txBody>
          <a:bodyPr>
            <a:normAutofit/>
          </a:bodyPr>
          <a:lstStyle/>
          <a:p>
            <a:pPr algn="ctr"/>
            <a:r>
              <a:rPr lang="uk-UA" sz="4800" b="1" dirty="0" smtClean="0">
                <a:solidFill>
                  <a:schemeClr val="tx1"/>
                </a:solidFill>
              </a:rPr>
              <a:t>План уроку</a:t>
            </a:r>
            <a:endParaRPr lang="ru-RU" sz="4800" b="1"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1357298"/>
            <a:ext cx="8143932" cy="4411677"/>
          </a:xfrm>
        </p:spPr>
        <p:txBody>
          <a:bodyPr>
            <a:noAutofit/>
          </a:bodyPr>
          <a:lstStyle/>
          <a:p>
            <a:pPr lvl="0"/>
            <a:r>
              <a:rPr lang="uk-UA" sz="2000" dirty="0" smtClean="0"/>
              <a:t>- називати події за датами та дати подій, зокрема спорудження Софійського собору та Києво-Печерського монастиря; </a:t>
            </a:r>
            <a:r>
              <a:rPr lang="ru-RU" sz="2000" dirty="0" smtClean="0"/>
              <a:t/>
            </a:r>
            <a:br>
              <a:rPr lang="ru-RU" sz="2000" dirty="0" smtClean="0"/>
            </a:br>
            <a:r>
              <a:rPr lang="ru-RU" sz="2000" dirty="0" smtClean="0"/>
              <a:t>-</a:t>
            </a:r>
            <a:r>
              <a:rPr lang="uk-UA" sz="2000" dirty="0" smtClean="0"/>
              <a:t>пояснювати та застосовувати в мовленні поняття «культура», «історико-культурна </a:t>
            </a:r>
            <a:r>
              <a:rPr lang="uk-UA" sz="2000" dirty="0" err="1" smtClean="0"/>
              <a:t>пам</a:t>
            </a:r>
            <a:r>
              <a:rPr lang="ru-RU" sz="2000" dirty="0" smtClean="0"/>
              <a:t>’</a:t>
            </a:r>
            <a:r>
              <a:rPr lang="uk-UA" sz="2000" dirty="0" smtClean="0"/>
              <a:t>ятка», «архітектура», «собор», «монастир», «мозаїка», «фреска»;</a:t>
            </a:r>
            <a:r>
              <a:rPr lang="ru-RU" sz="2000" dirty="0" smtClean="0"/>
              <a:t/>
            </a:r>
            <a:br>
              <a:rPr lang="ru-RU" sz="2000" dirty="0" smtClean="0"/>
            </a:br>
            <a:r>
              <a:rPr lang="ru-RU" sz="2000" dirty="0" smtClean="0"/>
              <a:t>-</a:t>
            </a:r>
            <a:r>
              <a:rPr lang="uk-UA" sz="2000" dirty="0" smtClean="0"/>
              <a:t>називати, знаходити та показувати на карті місцезнаходження Софійського собору та Києво-Печерського монастиря;</a:t>
            </a:r>
            <a:r>
              <a:rPr lang="ru-RU" sz="2000" dirty="0" smtClean="0"/>
              <a:t/>
            </a:r>
            <a:br>
              <a:rPr lang="ru-RU" sz="2000" dirty="0" smtClean="0"/>
            </a:br>
            <a:r>
              <a:rPr lang="ru-RU" sz="2000" dirty="0" smtClean="0"/>
              <a:t>-</a:t>
            </a:r>
            <a:r>
              <a:rPr lang="uk-UA" sz="2000" dirty="0" smtClean="0"/>
              <a:t>називати, розпізнавати та описувати Софійський собор та Києво-Печерський монастир на основі вивченого                      матеріалу та практичної роботи;</a:t>
            </a:r>
            <a:r>
              <a:rPr lang="ru-RU" sz="2000" dirty="0" smtClean="0"/>
              <a:t/>
            </a:r>
            <a:br>
              <a:rPr lang="ru-RU" sz="2000" dirty="0" smtClean="0"/>
            </a:br>
            <a:r>
              <a:rPr lang="uk-UA" sz="2000" dirty="0" smtClean="0"/>
              <a:t> - аналізувати за планом  Софійський собор та Києво-Печерський монастир, уживаючи відповідні поняття;</a:t>
            </a:r>
            <a:r>
              <a:rPr lang="ru-RU" sz="2000" dirty="0" smtClean="0"/>
              <a:t/>
            </a:r>
            <a:br>
              <a:rPr lang="ru-RU" sz="2000" dirty="0" smtClean="0"/>
            </a:br>
            <a:r>
              <a:rPr lang="ru-RU" sz="2000" dirty="0" smtClean="0"/>
              <a:t>-</a:t>
            </a:r>
            <a:r>
              <a:rPr lang="uk-UA" sz="2000" dirty="0" smtClean="0"/>
              <a:t>висловлювати особисте ставлення до давньоруських архітектурних </a:t>
            </a:r>
            <a:r>
              <a:rPr lang="uk-UA" sz="2000" dirty="0" err="1" smtClean="0"/>
              <a:t>пам</a:t>
            </a:r>
            <a:r>
              <a:rPr lang="ru-RU" sz="2000" dirty="0" smtClean="0"/>
              <a:t>’</a:t>
            </a:r>
            <a:r>
              <a:rPr lang="uk-UA" sz="2000" dirty="0" smtClean="0"/>
              <a:t>яток і необхідності їх збереження.</a:t>
            </a:r>
            <a:r>
              <a:rPr lang="ru-RU" sz="2000" dirty="0"/>
              <a:t/>
            </a:r>
            <a:br>
              <a:rPr lang="ru-RU" sz="2000" dirty="0"/>
            </a:br>
            <a:endParaRPr lang="ru-RU" sz="2000" dirty="0"/>
          </a:p>
        </p:txBody>
      </p:sp>
      <p:sp>
        <p:nvSpPr>
          <p:cNvPr id="3" name="Текст 2"/>
          <p:cNvSpPr>
            <a:spLocks noGrp="1"/>
          </p:cNvSpPr>
          <p:nvPr>
            <p:ph type="body" idx="1"/>
          </p:nvPr>
        </p:nvSpPr>
        <p:spPr>
          <a:xfrm>
            <a:off x="714348" y="357166"/>
            <a:ext cx="7772400" cy="977900"/>
          </a:xfrm>
        </p:spPr>
        <p:txBody>
          <a:bodyPr>
            <a:normAutofit lnSpcReduction="10000"/>
          </a:bodyPr>
          <a:lstStyle/>
          <a:p>
            <a:pPr algn="ctr"/>
            <a:r>
              <a:rPr lang="uk-UA" sz="6000" b="1" dirty="0" smtClean="0">
                <a:solidFill>
                  <a:schemeClr val="tx1"/>
                </a:solidFill>
              </a:rPr>
              <a:t>Мета:</a:t>
            </a:r>
            <a:endParaRPr lang="ru-RU" sz="6000"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784"/>
          </a:xfrm>
        </p:spPr>
        <p:txBody>
          <a:bodyPr/>
          <a:lstStyle/>
          <a:p>
            <a:r>
              <a:rPr lang="uk-UA" b="1" dirty="0" err="1" smtClean="0"/>
              <a:t>“Дерево</a:t>
            </a:r>
            <a:r>
              <a:rPr lang="uk-UA" b="1" dirty="0" smtClean="0"/>
              <a:t>  </a:t>
            </a:r>
            <a:r>
              <a:rPr lang="uk-UA" b="1" dirty="0" err="1" smtClean="0"/>
              <a:t>рішень”</a:t>
            </a:r>
            <a:endParaRPr lang="ru-RU" dirty="0"/>
          </a:p>
        </p:txBody>
      </p:sp>
      <p:pic>
        <p:nvPicPr>
          <p:cNvPr id="4" name="Содержимое 3" descr="76927689_2374021_d50472a355aa.png"/>
          <p:cNvPicPr>
            <a:picLocks noGrp="1" noChangeAspect="1"/>
          </p:cNvPicPr>
          <p:nvPr>
            <p:ph idx="1"/>
          </p:nvPr>
        </p:nvPicPr>
        <p:blipFill>
          <a:blip r:embed="rId3"/>
          <a:stretch>
            <a:fillRect/>
          </a:stretch>
        </p:blipFill>
        <p:spPr>
          <a:xfrm>
            <a:off x="2204000" y="1473740"/>
            <a:ext cx="4868330" cy="4652424"/>
          </a:xfrm>
        </p:spPr>
      </p:pic>
    </p:spTree>
  </p:cSld>
  <p:clrMapOvr>
    <a:masterClrMapping/>
  </p:clrMapOvr>
  <p:transition spd="slow">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338</Words>
  <Application>Microsoft Office PowerPoint</Application>
  <PresentationFormat>Экран (4:3)</PresentationFormat>
  <Paragraphs>64</Paragraphs>
  <Slides>30</Slides>
  <Notes>0</Notes>
  <HiddenSlides>0</HiddenSlides>
  <MMClips>2</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Девіз уроку</vt:lpstr>
      <vt:lpstr>Микола Гоголь</vt:lpstr>
      <vt:lpstr>Культура – це сукупність    матеріальних і духовних надбань людства нагромаджених упродовж історичного розвитку всіх поколінь.             </vt:lpstr>
      <vt:lpstr>Робота з схемою. “Асоціація”</vt:lpstr>
      <vt:lpstr>Історичні пам’ятки – це будівлі або їхні окремі частини, сади, мости та інші споруди, які, зважаючи на їхню важливість для архітектурної та історичної культурної спадщини,       перебувають під захистом держави. </vt:lpstr>
      <vt:lpstr>“Воздаючи хвалу Богові, або найвідоміші храми України” </vt:lpstr>
      <vt:lpstr>    1. Що таке історичні пам’ятки.    2. Софійський собор у Києві. 3. Києво – Печерська лавра.</vt:lpstr>
      <vt:lpstr>- називати події за датами та дати подій, зокрема спорудження Софійського собору та Києво-Печерського монастиря;  -пояснювати та застосовувати в мовленні поняття «культура», «історико-культурна пам’ятка», «архітектура», «собор», «монастир», «мозаїка», «фреска»; -називати, знаходити та показувати на карті місцезнаходження Софійського собору та Києво-Печерського монастиря; -називати, розпізнавати та описувати Софійський собор та Києво-Печерський монастир на основі вивченого                      матеріалу та практичної роботи;  - аналізувати за планом  Софійський собор та Києво-Печерський монастир, уживаючи відповідні поняття; -висловлювати особисте ставлення до давньоруських архітектурних пам’яток і необхідності їх збереження. </vt:lpstr>
      <vt:lpstr>“Дерево  рішень”</vt:lpstr>
      <vt:lpstr>Софійський собор</vt:lpstr>
      <vt:lpstr>Сценка  “Два майстра”</vt:lpstr>
      <vt:lpstr>1. Як звали князя, який побудував храм? 2.Що означає назва  собору? 3. На честь якої події князь побудував храм? </vt:lpstr>
      <vt:lpstr>“Мандрівка Софійським собором” Дослідницька група “Хочу все знати”</vt:lpstr>
      <vt:lpstr>1. В якому році розпочато будівництво собору? 2. Коли закінчили будівництво? 3.Які будівельні матеріали застосовували при будівництві? 4. Хто заснував першу бібліотеку? 5.В якому році хан Батий напав на Київ? 6. Який митрополит заснував при соборі чоловічий монастир? </vt:lpstr>
      <vt:lpstr>Слайд 15</vt:lpstr>
      <vt:lpstr>1.Чим оздоблений Софіївський собор? 2. В якому столітті розписували собор? 3. Яку легенду ви почули про Матір Божу Оранту? 4.Хто похований у соборі? </vt:lpstr>
      <vt:lpstr>Рубрика “Чарівна скринька знань”</vt:lpstr>
      <vt:lpstr>ФІЗКУЛЬТХВИЛИНКА</vt:lpstr>
      <vt:lpstr>Києво – Печерська лавра</vt:lpstr>
      <vt:lpstr>1. За часів якого князя було побудовано Києво – Печерську лавру? 2.Чому лавру називають “Печерською”? 3.Як називається головний храм монастиря?  </vt:lpstr>
      <vt:lpstr>Слайд 21</vt:lpstr>
      <vt:lpstr>1.Ким було засновано Києво – Печерський монастир? 2. Що вам найбільше запам’яталося з біографії Антонія? 3.Який заповіт він лишив? </vt:lpstr>
      <vt:lpstr>1.Якими словами - можна схарактеризувати зображену споруду? 2.Яке призначення цієї споруди? 3.Як ви думаєте яке враження справляв собор на наших предків? 4.Чи істотно змінився храм істотно за тисячолітню історію? 5.Чому на вашу думку зміни все ж таки відбулися?</vt:lpstr>
      <vt:lpstr>Рубрика “Чарівна скринька знань” </vt:lpstr>
      <vt:lpstr>Монастир – громада ченців, а також комплекс споруд, де ченці мали змогу служити Богові.        Храм – архітектурна споруда, призначена для здійснення богослужінь  і релігійних обрядів.</vt:lpstr>
      <vt:lpstr>1-ша задача. Будівництво Софійського собору тривало упродовж з 1017 ріку по 1037 рік. Скільки років будувався собор?      2-га задача. У 1054 році чернець Антоній заснував у печері монастир. Скільки років минуло з того часу? 3-тя задача. Будівництво Софійського собору закінчилося 1037 році. Скільки років минуло з того часу?</vt:lpstr>
      <vt:lpstr>План  сенкана. 1. Іменник — одне слово.  2. Опис іменника двома прикметниками.  3. Дія прикметника передана трьома дієсловами.  4. Складається речення із 4 слів.  5. Висновок пишеться одним словом — іменником.  </vt:lpstr>
      <vt:lpstr>Метод “Прес”                                Я так думаю … Я так вважаю …                             На мою думку …. </vt:lpstr>
      <vt:lpstr>1. Опрацювати відповідний параграф. Сторінка 189. 2. Давати відповіді на запитання в кінці параграфа. 3.Підготувати повідомлення про найвідоміші ікони України.</vt:lpstr>
      <vt:lpstr>ДЯКУЮ!</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Девіз уроку</dc:title>
  <dc:creator>Пользователь</dc:creator>
  <cp:lastModifiedBy>Пользователь</cp:lastModifiedBy>
  <cp:revision>9</cp:revision>
  <dcterms:created xsi:type="dcterms:W3CDTF">2015-03-16T10:09:00Z</dcterms:created>
  <dcterms:modified xsi:type="dcterms:W3CDTF">2015-03-16T11:29:38Z</dcterms:modified>
</cp:coreProperties>
</file>