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256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9" r:id="rId21"/>
    <p:sldId id="280" r:id="rId22"/>
    <p:sldId id="281" r:id="rId23"/>
    <p:sldId id="282" r:id="rId24"/>
    <p:sldId id="275" r:id="rId25"/>
    <p:sldId id="276" r:id="rId26"/>
    <p:sldId id="277" r:id="rId27"/>
    <p:sldId id="278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306" r:id="rId44"/>
    <p:sldId id="298" r:id="rId45"/>
    <p:sldId id="299" r:id="rId46"/>
    <p:sldId id="300" r:id="rId47"/>
    <p:sldId id="305" r:id="rId48"/>
    <p:sldId id="301" r:id="rId49"/>
    <p:sldId id="302" r:id="rId50"/>
    <p:sldId id="303" r:id="rId51"/>
    <p:sldId id="304" r:id="rId52"/>
    <p:sldId id="307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10" r:id="rId67"/>
    <p:sldId id="318" r:id="rId68"/>
    <p:sldId id="319" r:id="rId6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1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18" y="30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1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0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3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5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74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4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63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18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387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002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36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83F8B-2595-48DE-AFB8-FEA1AB77A25F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B80EF-0611-44D1-A643-91B9405A1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3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poradu.pp.ua/uploads/posts/2015-08/kaplyarn-yavischa-fzika-kaplyarn-yavischa-v-prirod_8011.jpe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1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8" name="Picture 4" descr="http://acs-nnov.ru/assets/images/voda_i_ru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70"/>
            <a:ext cx="11969519" cy="648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76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Агрегатні стани речовини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1599468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uk-UA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Температура замерзання та кипіння залежать від її солоності  та атмосферного тиску</a:t>
                </a:r>
                <a:endParaRPr lang="ru-RU" sz="4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5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5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uk-UA" sz="5400" b="0" i="1" smtClean="0">
                              <a:latin typeface="Cambria Math" panose="02040503050406030204" pitchFamily="18" charset="0"/>
                            </a:rPr>
                            <m:t>замерзання морської води </m:t>
                          </m:r>
                        </m:sub>
                      </m:sSub>
                      <m:r>
                        <a:rPr lang="uk-UA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uk-UA" sz="54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uk-UA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</m:oMath>
                  </m:oMathPara>
                </a14:m>
                <a:endParaRPr lang="uk-UA" sz="5400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5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5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uk-UA" sz="5400" b="0" i="1" smtClean="0">
                              <a:latin typeface="Cambria Math" panose="02040503050406030204" pitchFamily="18" charset="0"/>
                            </a:rPr>
                            <m:t>кипіння морської води </m:t>
                          </m:r>
                        </m:sub>
                      </m:sSub>
                      <m:r>
                        <a:rPr lang="uk-UA" sz="5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uk-UA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≈100,64 ℃</m:t>
                      </m:r>
                    </m:oMath>
                  </m:oMathPara>
                </a14:m>
                <a:endParaRPr lang="uk-UA" sz="5400" b="0" dirty="0" smtClean="0"/>
              </a:p>
              <a:p>
                <a:pPr marL="0" indent="0">
                  <a:buNone/>
                </a:pPr>
                <a:endParaRPr lang="uk-UA" sz="5400" b="0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599468"/>
                <a:ext cx="10515600" cy="4351338"/>
              </a:xfrm>
              <a:blipFill rotWithShape="1">
                <a:blip r:embed="rId3"/>
                <a:stretch>
                  <a:fillRect l="-1449" t="-4202" r="-26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00311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information-technology.ru/images/10-13/chainik.jpg"/>
          <p:cNvPicPr>
            <a:picLocks noChangeAspect="1" noChangeArrowheads="1"/>
          </p:cNvPicPr>
          <p:nvPr/>
        </p:nvPicPr>
        <p:blipFill>
          <a:blip r:embed="rId3"/>
          <a:srcRect b="9218"/>
          <a:stretch>
            <a:fillRect/>
          </a:stretch>
        </p:blipFill>
        <p:spPr bwMode="auto">
          <a:xfrm>
            <a:off x="820270" y="0"/>
            <a:ext cx="882264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7533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148140"/>
            <a:ext cx="8258908" cy="1325563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Теплові властивості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821" y="365125"/>
            <a:ext cx="4816475" cy="4816475"/>
          </a:xfrm>
        </p:spPr>
      </p:pic>
    </p:spTree>
    <p:extLst>
      <p:ext uri="{BB962C8B-B14F-4D97-AF65-F5344CB8AC3E}">
        <p14:creationId xmlns:p14="http://schemas.microsoft.com/office/powerpoint/2010/main" val="954902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8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Теплові властивості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1690688"/>
                <a:ext cx="12192000" cy="4897681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uk-UA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Питома теплоємність води</a:t>
                </a:r>
              </a:p>
              <a:p>
                <a:pPr marL="0" indent="0" algn="ctr">
                  <a:buNone/>
                </a:pPr>
                <a:r>
                  <a:rPr lang="uk-UA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 = 4200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4000" b="1" i="1"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a:rPr lang="uk-UA" sz="4000" b="1" i="1">
                            <a:latin typeface="Cambria Math"/>
                          </a:rPr>
                          <m:t>кг∙</m:t>
                        </m:r>
                        <m:r>
                          <a:rPr lang="uk-UA" sz="4000" b="1">
                            <a:latin typeface="Cambria Math"/>
                          </a:rPr>
                          <m:t>°С</m:t>
                        </m:r>
                      </m:den>
                    </m:f>
                  </m:oMath>
                </a14:m>
                <a:r>
                  <a:rPr lang="uk-UA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uk-UA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Питома </a:t>
                </a:r>
                <a:r>
                  <a:rPr lang="uk-UA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теплота пароутворення </a:t>
                </a:r>
                <a:r>
                  <a:rPr lang="uk-UA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води</a:t>
                </a:r>
              </a:p>
              <a:p>
                <a:pPr marL="0" indent="0" algn="ctr">
                  <a:buNone/>
                </a:pP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ru-RU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uk-UA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300 000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кг</m:t>
                        </m:r>
                      </m:den>
                    </m:f>
                  </m:oMath>
                </a14:m>
                <a:endParaRPr lang="uk-UA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Питома теплота плавлення льоду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4000" b="1" i="1" smtClean="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uk-UA" sz="4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4000" b="1" i="1" smtClean="0">
                          <a:latin typeface="Cambria Math" panose="02040503050406030204" pitchFamily="18" charset="0"/>
                        </a:rPr>
                        <m:t>𝟑𝟑𝟒</m:t>
                      </m:r>
                      <m:r>
                        <a:rPr lang="uk-UA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uk-UA" sz="4000" b="1" i="1" smtClean="0">
                          <a:latin typeface="Cambria Math" panose="02040503050406030204" pitchFamily="18" charset="0"/>
                        </a:rPr>
                        <m:t>𝟎𝟎𝟎</m:t>
                      </m:r>
                      <m:r>
                        <a:rPr lang="uk-UA" sz="4000" b="1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uk-UA" sz="4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sz="4000" b="1" i="1" smtClean="0">
                              <a:latin typeface="Cambria Math" panose="02040503050406030204" pitchFamily="18" charset="0"/>
                            </a:rPr>
                            <m:t>Дж</m:t>
                          </m:r>
                        </m:num>
                        <m:den>
                          <m:r>
                            <a:rPr lang="uk-UA" sz="4000" b="1" i="1" smtClean="0">
                              <a:latin typeface="Cambria Math" panose="02040503050406030204" pitchFamily="18" charset="0"/>
                            </a:rPr>
                            <m:t>кг</m:t>
                          </m:r>
                        </m:den>
                      </m:f>
                    </m:oMath>
                  </m:oMathPara>
                </a14:m>
                <a:endParaRPr lang="uk-UA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90688"/>
                <a:ext cx="12192000" cy="4897681"/>
              </a:xfrm>
              <a:blipFill rotWithShape="0">
                <a:blip r:embed="rId3"/>
                <a:stretch>
                  <a:fillRect t="-3483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1138" name="Picture 2" descr="https://siver.com.ua/_nw/51/187753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730" y="1832441"/>
            <a:ext cx="3662639" cy="2470617"/>
          </a:xfrm>
          <a:prstGeom prst="rect">
            <a:avLst/>
          </a:prstGeom>
          <a:noFill/>
        </p:spPr>
      </p:pic>
      <p:pic>
        <p:nvPicPr>
          <p:cNvPr id="91140" name="Picture 4" descr="https://previews.123rf.com/images/sararoom/sararoom1306/sararoom130600024/20275380-illustration-of-fat-man-Jogging-Stock-Vector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91295" y="1116106"/>
            <a:ext cx="1724585" cy="2299447"/>
          </a:xfrm>
          <a:prstGeom prst="rect">
            <a:avLst/>
          </a:prstGeom>
          <a:noFill/>
        </p:spPr>
      </p:pic>
      <p:pic>
        <p:nvPicPr>
          <p:cNvPr id="91142" name="Picture 6" descr="http://static5.depositphotos.com/1014131/421/i/950/depositphotos_4214066-Ducks-on-ic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83405" y="4948518"/>
            <a:ext cx="2864223" cy="1909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70649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278583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</a:t>
            </a:r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«Вогнетривка кулька»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250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Теплові властивості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://img0.liveinternet.ru/images/attach/c/0/119/194/119194470_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200" y="1575594"/>
            <a:ext cx="3645387" cy="490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231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0046" y="5219211"/>
            <a:ext cx="10515600" cy="1325563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32" y="365125"/>
            <a:ext cx="4854086" cy="4854086"/>
          </a:xfrm>
        </p:spPr>
      </p:pic>
    </p:spTree>
    <p:extLst>
      <p:ext uri="{BB962C8B-B14F-4D97-AF65-F5344CB8AC3E}">
        <p14:creationId xmlns:p14="http://schemas.microsoft.com/office/powerpoint/2010/main" val="16790726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331" y="2500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34462" y="1825625"/>
                <a:ext cx="11119338" cy="4351338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uk-UA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Найбільшу густина при </a:t>
                </a:r>
                <a:r>
                  <a:rPr lang="uk-UA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температурі 4</a:t>
                </a:r>
                <a:r>
                  <a:rPr lang="uk-UA" sz="44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</a:t>
                </a:r>
                <a:r>
                  <a:rPr lang="uk-UA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endParaRPr lang="ru-RU" sz="4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uk-UA" sz="4400" b="1" i="1" smtClean="0">
                        <a:latin typeface="Cambria Math" panose="02040503050406030204" pitchFamily="18" charset="0"/>
                      </a:rPr>
                      <m:t>𝝆</m:t>
                    </m:r>
                    <m:r>
                      <a:rPr lang="uk-UA" sz="4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4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1000 кг/м</a:t>
                </a:r>
                <a:r>
                  <a:rPr lang="ru-RU" sz="4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:endParaRPr lang="ru-RU" sz="44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endParaRPr lang="uk-UA" sz="4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Прилад для вимірювання густини – </a:t>
                </a:r>
                <a:r>
                  <a:rPr lang="uk-UA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ареометр</a:t>
                </a:r>
                <a:endParaRPr lang="ru-RU" sz="44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4462" y="1825625"/>
                <a:ext cx="11119338" cy="4351338"/>
              </a:xfrm>
              <a:blipFill rotWithShape="0">
                <a:blip r:embed="rId3"/>
                <a:stretch>
                  <a:fillRect t="-42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0885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Аномалії: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у твердому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рідкому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вода);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діапазоні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до 4 °С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збільшується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45123" y="250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707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ours-nature.ru/new_site/img/991345842/i_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31" y="1417638"/>
            <a:ext cx="10980537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45123" y="250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38646" y="3094892"/>
            <a:ext cx="703385" cy="405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585438" y="3021013"/>
            <a:ext cx="2209800" cy="407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Лід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041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96457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</a:t>
            </a:r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«Плаваюче яйце»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45123" y="250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https://st.depositphotos.com/1000893/4440/i/950/depositphotos_44406869-stock-photo-funny-easter-smile-eggs-lov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777" y="1575594"/>
            <a:ext cx="6096146" cy="405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98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«ЇЇ величність – ВОДА»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069" y="3902299"/>
            <a:ext cx="112113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600"/>
              </a:spcAft>
            </a:pPr>
            <a:r>
              <a:rPr lang="uk-U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Мета:</a:t>
            </a:r>
            <a:r>
              <a:rPr lang="uk-UA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Розширити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збагатити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учнів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 воду,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уявлення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води на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планеті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Земля,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закріпити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 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хімічні та фізичні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властивості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води.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Виховувати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учнів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 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бережне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ставлення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води та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бажання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зберегти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запаси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прісної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води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чистими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 себе і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майбутніх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поколінь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89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59210"/>
            <a:ext cx="451637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</a:t>
            </a:r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«Лавова лампа»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45123" y="2500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води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http://podarki-odessa.com/image/cache/data/prod/nochniki/lava-lampa-41-sm-750x7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1" b="11090"/>
          <a:stretch/>
        </p:blipFill>
        <p:spPr bwMode="auto">
          <a:xfrm>
            <a:off x="5354571" y="1528702"/>
            <a:ext cx="6544352" cy="440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0236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5524" y="5260058"/>
            <a:ext cx="10515600" cy="1325563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24" y="365125"/>
            <a:ext cx="4622555" cy="4622555"/>
          </a:xfrm>
        </p:spPr>
      </p:pic>
    </p:spTree>
    <p:extLst>
      <p:ext uri="{BB962C8B-B14F-4D97-AF65-F5344CB8AC3E}">
        <p14:creationId xmlns:p14="http://schemas.microsoft.com/office/powerpoint/2010/main" val="1508926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5732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перенесення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переміщення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об’ємів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рідини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однією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температурою до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іншою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температурою.</a:t>
            </a:r>
          </a:p>
        </p:txBody>
      </p:sp>
      <p:pic>
        <p:nvPicPr>
          <p:cNvPr id="22530" name="Picture 2" descr="http://subject.com.ua/lesson/physics/8klas/8klas.files/image4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32993"/>
            <a:ext cx="414337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subject.com.ua/lesson/physics/8klas/8klas.files/image4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3927078"/>
            <a:ext cx="34861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067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-2344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2568" y="1825625"/>
            <a:ext cx="654123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 </a:t>
            </a:r>
          </a:p>
          <a:p>
            <a:pPr marL="0" indent="0" algn="ctr">
              <a:buNone/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«Блукаюча вода»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457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http://ekaterina-ponomareva-fizika.narod.ru/konvekzij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68" y="1825625"/>
            <a:ext cx="43053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516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7412" y="2506662"/>
            <a:ext cx="368690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Дослід</a:t>
            </a:r>
          </a:p>
          <a:p>
            <a:pPr marL="0" indent="0"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«Чудо вода»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457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Конвекція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ttps://previews.123rf.com/images/chudtsankov/chudtsankov1308/chudtsankov130800230/21424428-Red-Blood-Drop-Character-Showing-A-Dollar-Bill-Stock-Phot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91"/>
          <a:stretch/>
        </p:blipFill>
        <p:spPr bwMode="auto">
          <a:xfrm>
            <a:off x="7541732" y="1619439"/>
            <a:ext cx="1852246" cy="238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clipart-library.com/images/BTaKAEje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8" b="89981" l="9834" r="89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411">
            <a:off x="5741673" y="3583885"/>
            <a:ext cx="2746115" cy="219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lipart-library.com/images/BTaKAEje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8" b="89981" l="9834" r="89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3897">
            <a:off x="6936887" y="4766587"/>
            <a:ext cx="2746115" cy="219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625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8677" y="5099110"/>
            <a:ext cx="10515600" cy="1325563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Капілярні явища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Desktop\Відкритий урок\Каплярні явища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985" y="566553"/>
            <a:ext cx="4876801" cy="4333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8947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631" y="2500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Капілярні явища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569" y="1825625"/>
            <a:ext cx="12004431" cy="4387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Явища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піднімання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опускання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рідини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тоненьких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трубках-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капілярах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називаються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капілярними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3794" name="Picture 2" descr="https://i.ytimg.com/vi/_3QqWEQ4WTA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98" y="3425256"/>
            <a:ext cx="4181963" cy="278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www.sdelaysam-svoimirukami.ru/_nw/3/248744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30" y="3232274"/>
            <a:ext cx="3389313" cy="338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://fb.ru/misc/i/gallery/25789/77715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5" r="14877"/>
          <a:stretch/>
        </p:blipFill>
        <p:spPr bwMode="auto">
          <a:xfrm>
            <a:off x="8796398" y="3202052"/>
            <a:ext cx="2557402" cy="344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125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989" y="2511425"/>
            <a:ext cx="3818964" cy="25984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Дослід</a:t>
            </a:r>
          </a:p>
          <a:p>
            <a:pPr marL="0" indent="0"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«Чудо вода»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пілярні явища (фізика). Капілярні явища в природі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139" y="1825319"/>
            <a:ext cx="7400925" cy="32073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38908" y="2497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Капілярні явища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23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Фізкультхвилинка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900igr.net/up/datai/188997/0009-011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392" y="1363101"/>
            <a:ext cx="9431215" cy="527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321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svitppt.com.ua/images/29/28152/960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364" y="867508"/>
            <a:ext cx="6841219" cy="5251939"/>
          </a:xfrm>
          <a:prstGeom prst="rect">
            <a:avLst/>
          </a:prstGeom>
          <a:noFill/>
        </p:spPr>
      </p:pic>
      <p:pic>
        <p:nvPicPr>
          <p:cNvPr id="5124" name="Picture 4" descr="http://schooled.ru/textbook/chemistry/7klas_1/7klas_1.files/image1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1599" y="1785692"/>
            <a:ext cx="4680498" cy="4028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6447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завданнями нашої конференції є: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Розглянути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цю речовину і її будову з точки зору фізики, хімії та географії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Розкрити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сутність води, значення її фізичних та хімічних властивостей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Розглянути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необхідної охорони води, економне відношення до водних ресурсів.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8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 водневого зв'язку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01969" y="1641231"/>
            <a:ext cx="7760677" cy="45602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3.bp.blogspot.com/-DYYV_1xOFb0/V8OT6e9xNOI/AAAAAAAACes/QvSAn64lmpY-OivCrAEwpZjJg2N2dsFYQCLcB/w1200-h630-p-k-no-nu/Hydrogen-bonding-in-water-2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9915" y="2229934"/>
            <a:ext cx="6831378" cy="3583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875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1103" y="5112627"/>
            <a:ext cx="3593123" cy="1276106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Гашене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вапно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ПК\Desktop\Гашене вапноqr-cod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8389" y="500903"/>
            <a:ext cx="4546226" cy="4546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61683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volyn.tabloyid.com/sites/default/files/publish/pobilka.jpg"/>
          <p:cNvPicPr>
            <a:picLocks noChangeAspect="1" noChangeArrowheads="1"/>
          </p:cNvPicPr>
          <p:nvPr/>
        </p:nvPicPr>
        <p:blipFill>
          <a:blip r:embed="rId3"/>
          <a:srcRect r="21885"/>
          <a:stretch>
            <a:fillRect/>
          </a:stretch>
        </p:blipFill>
        <p:spPr bwMode="auto">
          <a:xfrm>
            <a:off x="797170" y="1430215"/>
            <a:ext cx="4712676" cy="4159494"/>
          </a:xfrm>
          <a:prstGeom prst="rect">
            <a:avLst/>
          </a:prstGeom>
          <a:noFill/>
        </p:spPr>
      </p:pic>
      <p:pic>
        <p:nvPicPr>
          <p:cNvPr id="2052" name="Picture 4" descr="http://www.classifieds24.ru/images/1927/1926176/large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8867" y="1277817"/>
            <a:ext cx="6096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0560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ntercosmos.ru/images/lt/photo/20080801/080814-19_DV_Lazo_Zpvd_22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1476" y="306360"/>
            <a:ext cx="4103078" cy="615846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89539" y="304800"/>
            <a:ext cx="4548554" cy="61428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2.bp.blogspot.com/-ms-tS11tDiI/UirMRHEpf_I/AAAAAAAAAPE/IBnMQwoFePc/s1600/%D0%BC%D0%BE%D0%BB%D0%BE%D0%B4%D0%BE%D0%B5+%D0%B4%D0%B5%D1%80%D0%B5%D0%B2%D1%86%D0%B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6467" y="656492"/>
            <a:ext cx="3894699" cy="5685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9465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volyn.tabloyid.com/sites/default/files/publish/pobilka.jpg"/>
          <p:cNvPicPr>
            <a:picLocks noChangeAspect="1" noChangeArrowheads="1"/>
          </p:cNvPicPr>
          <p:nvPr/>
        </p:nvPicPr>
        <p:blipFill>
          <a:blip r:embed="rId3"/>
          <a:srcRect r="21885"/>
          <a:stretch>
            <a:fillRect/>
          </a:stretch>
        </p:blipFill>
        <p:spPr bwMode="auto">
          <a:xfrm>
            <a:off x="797170" y="1430215"/>
            <a:ext cx="4712676" cy="4159494"/>
          </a:xfrm>
          <a:prstGeom prst="rect">
            <a:avLst/>
          </a:prstGeom>
          <a:noFill/>
        </p:spPr>
      </p:pic>
      <p:pic>
        <p:nvPicPr>
          <p:cNvPr id="7" name="Picture 4" descr="http://www.classifieds24.ru/images/1927/1926176/large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8867" y="1277817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3892" y="422031"/>
            <a:ext cx="5961185" cy="1325563"/>
          </a:xfrm>
        </p:spPr>
        <p:txBody>
          <a:bodyPr/>
          <a:lstStyle/>
          <a:p>
            <a:r>
              <a:rPr lang="uk-UA" dirty="0" smtClean="0"/>
              <a:t>Хімічні властивості води</a:t>
            </a:r>
            <a:endParaRPr lang="ru-RU" dirty="0"/>
          </a:p>
        </p:txBody>
      </p:sp>
      <p:pic>
        <p:nvPicPr>
          <p:cNvPr id="48130" name="Picture 2" descr="http://www.playcast.ru/uploads/2017/05/29/2269773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391" y="1652097"/>
            <a:ext cx="6573470" cy="4693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Хімічні властивості води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Взаємодія з </a:t>
            </a:r>
            <a:r>
              <a:rPr lang="uk-UA" sz="6600" dirty="0" err="1" smtClean="0">
                <a:latin typeface="Times New Roman" pitchFamily="18" charset="0"/>
                <a:cs typeface="Times New Roman" pitchFamily="18" charset="0"/>
              </a:rPr>
              <a:t>оксадами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металів</a:t>
            </a:r>
          </a:p>
          <a:p>
            <a:pPr algn="ctr">
              <a:buNone/>
            </a:pP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СаО+Н</a:t>
            </a:r>
            <a:r>
              <a:rPr lang="uk-UA" sz="66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Са(ОН)</a:t>
            </a:r>
            <a:r>
              <a:rPr lang="uk-UA" sz="66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8726" y="4867475"/>
            <a:ext cx="4340297" cy="1325563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Утворення лугів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5" name="Picture 1" descr="C:\Users\ПК\Desktop\Утворення лугівqr-cod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4940" y="349622"/>
            <a:ext cx="4450977" cy="4450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http://www.neizvestniy-geniy.ru/images/works/photo/2014/09/small/1245786_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5665" y="1643278"/>
            <a:ext cx="4439873" cy="4628567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63757" y="500062"/>
            <a:ext cx="75272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Хімічні властивості води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Взаємодія води з активними металами</a:t>
            </a:r>
          </a:p>
          <a:p>
            <a:pPr algn="ctr">
              <a:buNone/>
            </a:pP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66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6600" i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uk-UA" sz="66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66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i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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13892" y="422031"/>
            <a:ext cx="679317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Хімічні властивості води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конференції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Фізичні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 води (інформація команди фізиків)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Хімічні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 води (інформація команди хіміків)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Вода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природі (інформація команди географів)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Підведення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підсумків конференції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8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5932" y="5039875"/>
            <a:ext cx="3966538" cy="1325563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Кислотні опади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5436" y="2514600"/>
            <a:ext cx="10515600" cy="1699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4273" name="Picture 1" descr="C:\Users\ПК\Desktop\Кислотні опадиqr-cod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282" y="478491"/>
            <a:ext cx="4716556" cy="4716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u89_kisl_563599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0825" y="549275"/>
            <a:ext cx="8642350" cy="615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Механізм утворення кислотних дощів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900igr.net/up/datas/158082/028.jpg"/>
          <p:cNvPicPr>
            <a:picLocks noChangeAspect="1" noChangeArrowheads="1"/>
          </p:cNvPicPr>
          <p:nvPr/>
        </p:nvPicPr>
        <p:blipFill>
          <a:blip r:embed="rId3"/>
          <a:srcRect t="24054"/>
          <a:stretch>
            <a:fillRect/>
          </a:stretch>
        </p:blipFill>
        <p:spPr bwMode="auto">
          <a:xfrm>
            <a:off x="741728" y="1251071"/>
            <a:ext cx="9144000" cy="5208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211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імічні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властивості води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Взаємодія води з оксидами неметалів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5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75139" y="351692"/>
            <a:ext cx="10925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</a:rPr>
              <a:t>Вплив кислотних дощів на рослини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717" y="1858352"/>
            <a:ext cx="4491038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163" y="1952136"/>
            <a:ext cx="417671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887201" cy="1158875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Вплив кислотних дощів на метали, 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dirty="0" smtClean="0">
                <a:solidFill>
                  <a:schemeClr val="bg1"/>
                </a:solidFill>
              </a:rPr>
              <a:t>вапнякові споруди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9531" y="1175934"/>
            <a:ext cx="4332654" cy="54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9731" y="4029806"/>
            <a:ext cx="4339752" cy="28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8523" y="1087286"/>
            <a:ext cx="4183307" cy="289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646" y="0"/>
            <a:ext cx="10515600" cy="1325563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Вплив кислотних дощів на людину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4458" y="1267208"/>
            <a:ext cx="4763110" cy="559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630" y="0"/>
            <a:ext cx="10837985" cy="1325563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Розрахунки по приготуванню розчину з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pH=4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6322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944462"/>
              </p:ext>
            </p:extLst>
          </p:nvPr>
        </p:nvGraphicFramePr>
        <p:xfrm>
          <a:off x="3184712" y="1048870"/>
          <a:ext cx="5419229" cy="558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Уравнение" r:id="rId4" imgW="3771720" imgH="5841720" progId="Equation.3">
                  <p:embed/>
                </p:oleObj>
              </mc:Choice>
              <mc:Fallback>
                <p:oleObj name="Уравнение" r:id="rId4" imgW="3771720" imgH="58417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4712" y="1048870"/>
                        <a:ext cx="5419229" cy="55850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44107" y="0"/>
            <a:ext cx="60787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Приготування розчину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76" y="724088"/>
            <a:ext cx="4176712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777" y="3725862"/>
            <a:ext cx="417671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468" y="737533"/>
            <a:ext cx="40338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1881" y="3793472"/>
            <a:ext cx="403383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7070" y="349624"/>
            <a:ext cx="10515600" cy="820271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Дослід над квасолею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IMG_5626"/>
          <p:cNvPicPr>
            <a:picLocks noChangeAspect="1" noChangeArrowheads="1"/>
          </p:cNvPicPr>
          <p:nvPr/>
        </p:nvPicPr>
        <p:blipFill>
          <a:blip r:embed="rId3"/>
          <a:srcRect l="39862"/>
          <a:stretch>
            <a:fillRect/>
          </a:stretch>
        </p:blipFill>
        <p:spPr bwMode="auto">
          <a:xfrm>
            <a:off x="578224" y="1390305"/>
            <a:ext cx="41560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8605" y="1397187"/>
            <a:ext cx="38354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616" y="5277885"/>
            <a:ext cx="5603630" cy="1325563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Агрегатні стани води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830" y="682502"/>
            <a:ext cx="4575663" cy="4575663"/>
          </a:xfrm>
        </p:spPr>
      </p:pic>
    </p:spTree>
    <p:extLst>
      <p:ext uri="{BB962C8B-B14F-4D97-AF65-F5344CB8AC3E}">
        <p14:creationId xmlns:p14="http://schemas.microsoft.com/office/powerpoint/2010/main" val="342967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765" y="257549"/>
            <a:ext cx="10515600" cy="132556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Дослід над гарбузом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47" y="1710950"/>
            <a:ext cx="4688447" cy="351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1115" y="934199"/>
            <a:ext cx="432117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6642" y="3431801"/>
            <a:ext cx="44069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Дослід над гарбузом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1717" y="1196787"/>
            <a:ext cx="6580999" cy="4935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869" y="2837656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географ</a:t>
            </a:r>
            <a:r>
              <a:rPr lang="uk-UA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33" y="743142"/>
            <a:ext cx="6330462" cy="583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.ppt-online.org/files/slide/v/Vqme2JBKT0WCIOpUa3QfvYPRtAlHs76ZGuzo1L/slide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62" y="298938"/>
            <a:ext cx="9003323" cy="597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537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6830"/>
            <a:ext cx="12192000" cy="499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635" y="726146"/>
            <a:ext cx="7639654" cy="554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04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5169"/>
            <a:ext cx="12192000" cy="6893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37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47" y="422032"/>
            <a:ext cx="9846353" cy="601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64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69" y="1419587"/>
            <a:ext cx="5603632" cy="5073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23" y="492369"/>
            <a:ext cx="6400800" cy="440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0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2984"/>
            <a:ext cx="6799385" cy="554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922" y="0"/>
            <a:ext cx="7151077" cy="623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9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586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Агрегатні стани води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907" y="1825625"/>
            <a:ext cx="1172307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Твердий      Рідкий     Газоподібний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://club.foto.ru/gallery/images/photo/2007/10/31/9762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0" y="3429000"/>
            <a:ext cx="3797710" cy="2654178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provsenasviti.com/wp-content/uploads/2016/11/rain-pi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4" t="10749" r="6816" b="3759"/>
          <a:stretch/>
        </p:blipFill>
        <p:spPr bwMode="auto">
          <a:xfrm>
            <a:off x="3874596" y="2857234"/>
            <a:ext cx="3176268" cy="379771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kak-ubit-klopov.ru/wp-content/uploads/2016/02/%D0%9F%D0%B0%D1%8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t="-1524" r="13286"/>
          <a:stretch/>
        </p:blipFill>
        <p:spPr bwMode="auto">
          <a:xfrm>
            <a:off x="7602415" y="2822884"/>
            <a:ext cx="3979985" cy="3935969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591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998"/>
            <a:ext cx="10714892" cy="686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20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492" y="515815"/>
            <a:ext cx="6759820" cy="568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94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574" y="2286554"/>
            <a:ext cx="6096851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558" y="0"/>
            <a:ext cx="123505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65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263"/>
            <a:ext cx="6611815" cy="602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http://patamba.com/uploads/posts/2015-04/1429816074_83313c146cc35fa60f47cab69fdc2c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062" y="1805354"/>
            <a:ext cx="6775938" cy="505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7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77" y="428569"/>
            <a:ext cx="5580185" cy="548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77" y="1419225"/>
            <a:ext cx="7174523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33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62" y="422031"/>
            <a:ext cx="6705600" cy="567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44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3" b="9875"/>
          <a:stretch/>
        </p:blipFill>
        <p:spPr>
          <a:xfrm>
            <a:off x="145774" y="159026"/>
            <a:ext cx="10429461" cy="6645460"/>
          </a:xfr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://stalprom.by/img/small/oborotka/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100" y="202246"/>
            <a:ext cx="6217380" cy="6453508"/>
          </a:xfrm>
          <a:prstGeom prst="rect">
            <a:avLst/>
          </a:prstGeom>
          <a:noFill/>
          <a:effectLst>
            <a:glow rad="13081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8789894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Дякуємо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9810" name="Picture 2" descr="http://chervovo.ucoz.ru/_si/0/8706318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750" y="4205523"/>
            <a:ext cx="2696098" cy="2280621"/>
          </a:xfrm>
          <a:prstGeom prst="rect">
            <a:avLst/>
          </a:prstGeom>
          <a:noFill/>
        </p:spPr>
      </p:pic>
      <p:pic>
        <p:nvPicPr>
          <p:cNvPr id="58370" name="Picture 2" descr="https://besplatka.ua/aws/8/59/85/02/be37a77132e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298" y="3625884"/>
            <a:ext cx="5528053" cy="2891597"/>
          </a:xfrm>
          <a:prstGeom prst="rect">
            <a:avLst/>
          </a:prstGeom>
          <a:noFill/>
          <a:effectLst>
            <a:glow rad="4572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t.depositphotos.com/1141522/2259/v/950/depositphotos_22592237-stock-illustration-vector-schema-of-the-w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119" y="1218033"/>
            <a:ext cx="8349762" cy="563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t.depositphotos.com/1141522/2259/v/950/depositphotos_22592237-stock-illustration-vector-schema-of-the-w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564" y="1068809"/>
            <a:ext cx="8349762" cy="563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1119" y="2552646"/>
            <a:ext cx="1998785" cy="54810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Опади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60730" y="772095"/>
            <a:ext cx="3861289" cy="20298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Конденсація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157545" y="4351243"/>
            <a:ext cx="3861289" cy="20298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Випаровування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63564" y="-480510"/>
            <a:ext cx="8707317" cy="20298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Кругообіг води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384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процесів, які обумовлюють переходи агрегатних станів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Кипіння і пароутворення </a:t>
            </a:r>
          </a:p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Конденсація </a:t>
            </a:r>
          </a:p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Кристалізація </a:t>
            </a:r>
          </a:p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Плавлення</a:t>
            </a:r>
          </a:p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Сублімація</a:t>
            </a:r>
          </a:p>
          <a:p>
            <a:pPr marL="514350" indent="-51435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Десублімація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04708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arolinawestdental.homestead.com/water_background_right_side_bubbl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Агрегатні стани речовини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8923" y="1690688"/>
                <a:ext cx="10884877" cy="44862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4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води</m:t>
                        </m:r>
                      </m:sub>
                    </m:sSub>
                    <m:r>
                      <a:rPr lang="uk-UA" sz="4800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uk-UA" sz="4800" i="1">
                        <a:latin typeface="Cambria Math" panose="02040503050406030204" pitchFamily="18" charset="0"/>
                      </a:rPr>
                      <m:t>0</m:t>
                    </m:r>
                    <m:r>
                      <a:rPr lang="uk-UA" sz="4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  <m:r>
                      <a:rPr lang="uk-UA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−100℃</m:t>
                    </m:r>
                  </m:oMath>
                </a14:m>
                <a:r>
                  <a:rPr lang="ru-RU" sz="4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- </a:t>
                </a:r>
                <a:r>
                  <a:rPr lang="ru-RU" sz="4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рідина</a:t>
                </a:r>
                <a:endParaRPr lang="ru-RU" sz="4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води</m:t>
                        </m:r>
                      </m:sub>
                    </m:sSub>
                    <m:r>
                      <a:rPr lang="uk-UA" sz="4800" i="1">
                        <a:latin typeface="Cambria Math" panose="02040503050406030204" pitchFamily="18" charset="0"/>
                      </a:rPr>
                      <m:t>≤0</m:t>
                    </m:r>
                    <m:r>
                      <a:rPr lang="uk-UA" sz="4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ru-RU" sz="4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ru-RU" sz="4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лід</a:t>
                </a:r>
                <a:endParaRPr lang="ru-RU" sz="4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4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uk-UA" sz="4800" i="1">
                            <a:latin typeface="Cambria Math" panose="02040503050406030204" pitchFamily="18" charset="0"/>
                          </a:rPr>
                          <m:t>води</m:t>
                        </m:r>
                      </m:sub>
                    </m:sSub>
                    <m:r>
                      <a:rPr lang="uk-UA" sz="4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uk-UA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</m:t>
                    </m:r>
                    <m:r>
                      <a:rPr lang="uk-UA" sz="4800" i="1">
                        <a:latin typeface="Cambria Math" panose="02040503050406030204" pitchFamily="18" charset="0"/>
                      </a:rPr>
                      <m:t>0</m:t>
                    </m:r>
                    <m:r>
                      <a:rPr lang="uk-UA" sz="4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uk-UA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С</m:t>
                    </m:r>
                  </m:oMath>
                </a14:m>
                <a:r>
                  <a:rPr lang="ru-RU" sz="4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пар</a:t>
                </a:r>
                <a:endParaRPr lang="ru-RU" sz="4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sz="4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Прилад для вимірювання температури </a:t>
                </a:r>
                <a:r>
                  <a:rPr lang="uk-UA" sz="4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uk-UA" sz="4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термометр.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923" y="1690688"/>
                <a:ext cx="10884877" cy="4486275"/>
              </a:xfrm>
              <a:blipFill rotWithShape="0">
                <a:blip r:embed="rId3"/>
                <a:stretch>
                  <a:fillRect l="-2576" t="-44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http://www.content.net.ua/registration/content/ua465/secs/s2505/image002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 bwMode="auto">
          <a:xfrm rot="545262">
            <a:off x="10446032" y="1819309"/>
            <a:ext cx="946395" cy="479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141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419</Words>
  <Application>Microsoft Office PowerPoint</Application>
  <PresentationFormat>Широкоэкранный</PresentationFormat>
  <Paragraphs>106</Paragraphs>
  <Slides>68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7" baseType="lpstr">
      <vt:lpstr>Arial</vt:lpstr>
      <vt:lpstr>Calibri</vt:lpstr>
      <vt:lpstr>Calibri Light</vt:lpstr>
      <vt:lpstr>Cambria Math</vt:lpstr>
      <vt:lpstr>Symbol</vt:lpstr>
      <vt:lpstr>Tahoma</vt:lpstr>
      <vt:lpstr>Times New Roman</vt:lpstr>
      <vt:lpstr>Тема Office</vt:lpstr>
      <vt:lpstr>Уравнение</vt:lpstr>
      <vt:lpstr>Презентация PowerPoint</vt:lpstr>
      <vt:lpstr>«ЇЇ величність – ВОДА»</vt:lpstr>
      <vt:lpstr>Основними завданнями нашої конференції є: </vt:lpstr>
      <vt:lpstr>План конференції</vt:lpstr>
      <vt:lpstr>Агрегатні стани води</vt:lpstr>
      <vt:lpstr>Агрегатні стани води</vt:lpstr>
      <vt:lpstr>Опади</vt:lpstr>
      <vt:lpstr>6 процесів, які обумовлюють переходи агрегатних станів</vt:lpstr>
      <vt:lpstr>Агрегатні стани речовини </vt:lpstr>
      <vt:lpstr>Агрегатні стани речовини </vt:lpstr>
      <vt:lpstr>Презентация PowerPoint</vt:lpstr>
      <vt:lpstr>Теплові властивості</vt:lpstr>
      <vt:lpstr>Теплові властивості води</vt:lpstr>
      <vt:lpstr>Презентация PowerPoint</vt:lpstr>
      <vt:lpstr>Густина води</vt:lpstr>
      <vt:lpstr>Густина води</vt:lpstr>
      <vt:lpstr>Презентация PowerPoint</vt:lpstr>
      <vt:lpstr>Презентация PowerPoint</vt:lpstr>
      <vt:lpstr>Презентация PowerPoint</vt:lpstr>
      <vt:lpstr>Презентация PowerPoint</vt:lpstr>
      <vt:lpstr>Конвекція</vt:lpstr>
      <vt:lpstr>Конвекція</vt:lpstr>
      <vt:lpstr>Презентация PowerPoint</vt:lpstr>
      <vt:lpstr>Презентация PowerPoint</vt:lpstr>
      <vt:lpstr>Капілярні явища</vt:lpstr>
      <vt:lpstr>Капілярні явища</vt:lpstr>
      <vt:lpstr>Презентация PowerPoint</vt:lpstr>
      <vt:lpstr>Фізкультхвилинка</vt:lpstr>
      <vt:lpstr>Презентация PowerPoint</vt:lpstr>
      <vt:lpstr>Утворення водневого зв'язку </vt:lpstr>
      <vt:lpstr>Гашене вапно</vt:lpstr>
      <vt:lpstr>Презентация PowerPoint</vt:lpstr>
      <vt:lpstr>Презентация PowerPoint</vt:lpstr>
      <vt:lpstr>Презентация PowerPoint</vt:lpstr>
      <vt:lpstr>Хімічні властивості води</vt:lpstr>
      <vt:lpstr>Хімічні властивості води</vt:lpstr>
      <vt:lpstr>Утворення лугів</vt:lpstr>
      <vt:lpstr>Презентация PowerPoint</vt:lpstr>
      <vt:lpstr>Презентация PowerPoint</vt:lpstr>
      <vt:lpstr>Кислотні опади</vt:lpstr>
      <vt:lpstr>Презентация PowerPoint</vt:lpstr>
      <vt:lpstr>Механізм утворення кислотних дощів </vt:lpstr>
      <vt:lpstr>Хімічні властивості води</vt:lpstr>
      <vt:lpstr>Презентация PowerPoint</vt:lpstr>
      <vt:lpstr>Вплив кислотних дощів на метали,  вапнякові споруди</vt:lpstr>
      <vt:lpstr>Вплив кислотних дощів на людину</vt:lpstr>
      <vt:lpstr>Розрахунки по приготуванню розчину з pH=4</vt:lpstr>
      <vt:lpstr>Презентация PowerPoint</vt:lpstr>
      <vt:lpstr>Дослід над квасолею </vt:lpstr>
      <vt:lpstr>Дослід над гарбузом </vt:lpstr>
      <vt:lpstr>Дослід над гарбузом </vt:lpstr>
      <vt:lpstr>Команда географів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«ЇЇ величність – ВОДА»</dc:title>
  <dc:creator>Oksana</dc:creator>
  <cp:lastModifiedBy>Oksana</cp:lastModifiedBy>
  <cp:revision>44</cp:revision>
  <dcterms:created xsi:type="dcterms:W3CDTF">2017-11-13T20:09:30Z</dcterms:created>
  <dcterms:modified xsi:type="dcterms:W3CDTF">2017-11-18T16:55:40Z</dcterms:modified>
</cp:coreProperties>
</file>