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37"/>
  </p:notesMasterIdLst>
  <p:sldIdLst>
    <p:sldId id="256" r:id="rId2"/>
    <p:sldId id="257" r:id="rId3"/>
    <p:sldId id="261" r:id="rId4"/>
    <p:sldId id="262" r:id="rId5"/>
    <p:sldId id="284" r:id="rId6"/>
    <p:sldId id="264" r:id="rId7"/>
    <p:sldId id="265" r:id="rId8"/>
    <p:sldId id="285" r:id="rId9"/>
    <p:sldId id="270" r:id="rId10"/>
    <p:sldId id="271" r:id="rId11"/>
    <p:sldId id="292" r:id="rId12"/>
    <p:sldId id="296" r:id="rId13"/>
    <p:sldId id="297" r:id="rId14"/>
    <p:sldId id="298" r:id="rId15"/>
    <p:sldId id="299" r:id="rId16"/>
    <p:sldId id="273" r:id="rId17"/>
    <p:sldId id="274" r:id="rId18"/>
    <p:sldId id="286" r:id="rId19"/>
    <p:sldId id="300" r:id="rId20"/>
    <p:sldId id="301" r:id="rId21"/>
    <p:sldId id="276" r:id="rId22"/>
    <p:sldId id="277" r:id="rId23"/>
    <p:sldId id="287" r:id="rId24"/>
    <p:sldId id="302" r:id="rId25"/>
    <p:sldId id="279" r:id="rId26"/>
    <p:sldId id="280" r:id="rId27"/>
    <p:sldId id="293" r:id="rId28"/>
    <p:sldId id="282" r:id="rId29"/>
    <p:sldId id="294" r:id="rId30"/>
    <p:sldId id="258" r:id="rId31"/>
    <p:sldId id="306" r:id="rId32"/>
    <p:sldId id="308" r:id="rId33"/>
    <p:sldId id="307" r:id="rId34"/>
    <p:sldId id="309" r:id="rId35"/>
    <p:sldId id="289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7B6FE4-3B5F-4553-9F5A-4752C75332C6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B46369-B221-4369-B5CA-B84218D8A35C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385931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           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B46369-B221-4369-B5CA-B84218D8A35C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925885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DE3B7-2C5B-4C67-A8A5-14CF9CBF79AC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4EE1B-0BAB-4BD5-BAC6-ECD75484878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DE3B7-2C5B-4C67-A8A5-14CF9CBF79AC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4EE1B-0BAB-4BD5-BAC6-ECD75484878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DE3B7-2C5B-4C67-A8A5-14CF9CBF79AC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4EE1B-0BAB-4BD5-BAC6-ECD75484878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DE3B7-2C5B-4C67-A8A5-14CF9CBF79AC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4EE1B-0BAB-4BD5-BAC6-ECD75484878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DE3B7-2C5B-4C67-A8A5-14CF9CBF79AC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4EE1B-0BAB-4BD5-BAC6-ECD75484878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DE3B7-2C5B-4C67-A8A5-14CF9CBF79AC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4EE1B-0BAB-4BD5-BAC6-ECD75484878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DE3B7-2C5B-4C67-A8A5-14CF9CBF79AC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4EE1B-0BAB-4BD5-BAC6-ECD75484878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DE3B7-2C5B-4C67-A8A5-14CF9CBF79AC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394EE1B-0BAB-4BD5-BAC6-ECD754848780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DE3B7-2C5B-4C67-A8A5-14CF9CBF79AC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4EE1B-0BAB-4BD5-BAC6-ECD75484878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DE3B7-2C5B-4C67-A8A5-14CF9CBF79AC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E394EE1B-0BAB-4BD5-BAC6-ECD75484878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1D8DE3B7-2C5B-4C67-A8A5-14CF9CBF79AC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4EE1B-0BAB-4BD5-BAC6-ECD75484878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1D8DE3B7-2C5B-4C67-A8A5-14CF9CBF79AC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E394EE1B-0BAB-4BD5-BAC6-ECD75484878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 spd="med">
    <p:wheel spokes="8"/>
  </p:transition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I:\&#1042;&#1080;&#1089;&#1090;&#1091;&#1087;___\&#1051;.&#1042;._&#1041;&#1077;&#1090;&#1093;&#1086;&#1074;&#1077;&#1085;_-_&#1054;&#1076;&#1072;___&#1050;_&#1088;&#1072;&#1076;&#1086;&#1089;&#1090;&#1080;_.mp3" TargetMode="Externa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49.jpeg"/><Relationship Id="rId2" Type="http://schemas.openxmlformats.org/officeDocument/2006/relationships/hyperlink" Target="http://www.holidaym.ru/mel/italy/img/rim11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deotravel.ru/pic/?pic=torino&amp;pic_num=2" TargetMode="External"/><Relationship Id="rId5" Type="http://schemas.openxmlformats.org/officeDocument/2006/relationships/image" Target="../media/image48.jpeg"/><Relationship Id="rId4" Type="http://schemas.openxmlformats.org/officeDocument/2006/relationships/hyperlink" Target="http://www.holidaym.ru/mel/italy/img/flor2.jpg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hyperlink" Target="http://uk.wikipedia.org/wiki/%D0%9F%D0%B0%D1%80%D0%B8%D0%B6" TargetMode="External"/><Relationship Id="rId7" Type="http://schemas.openxmlformats.org/officeDocument/2006/relationships/hyperlink" Target="http://uk.wikipedia.org/wiki/%D0%93%D1%83%D1%81%D1%82%D0%B0%D0%B2_%D0%95%D0%B9%D1%84%D0%B5%D0%BB%D1%8C" TargetMode="External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uk.wikipedia.org/wiki/1889" TargetMode="External"/><Relationship Id="rId5" Type="http://schemas.openxmlformats.org/officeDocument/2006/relationships/hyperlink" Target="http://uk.wikipedia.org/wiki/1887" TargetMode="External"/><Relationship Id="rId4" Type="http://schemas.openxmlformats.org/officeDocument/2006/relationships/hyperlink" Target="http://uk.wikipedia.org/wiki/%D0%A4%D1%80%D0%B0%D0%BD%D1%86%D1%96%D1%8F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uk.wikipedia.org/wiki/%D0%9F%D0%BE%D0%B5%D1%82" TargetMode="External"/><Relationship Id="rId3" Type="http://schemas.openxmlformats.org/officeDocument/2006/relationships/hyperlink" Target="http://uk.wikipedia.org/wiki/20_%D0%B6%D0%BE%D0%B2%D1%82%D0%BD%D1%8F" TargetMode="External"/><Relationship Id="rId7" Type="http://schemas.openxmlformats.org/officeDocument/2006/relationships/hyperlink" Target="http://uk.wikipedia.org/wiki/%D0%A4%D1%80%D0%B0%D0%BD%D1%86%D1%83%D0%B7%D0%B8" TargetMode="External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uk.wikipedia.org/wiki/1891" TargetMode="External"/><Relationship Id="rId5" Type="http://schemas.openxmlformats.org/officeDocument/2006/relationships/hyperlink" Target="http://uk.wikipedia.org/wiki/10_%D0%BB%D0%B8%D1%81%D1%82%D0%BE%D0%BF%D0%B0%D0%B4%D0%B0" TargetMode="External"/><Relationship Id="rId4" Type="http://schemas.openxmlformats.org/officeDocument/2006/relationships/hyperlink" Target="http://uk.wikipedia.org/wiki/1854" TargetMode="External"/><Relationship Id="rId9" Type="http://schemas.openxmlformats.org/officeDocument/2006/relationships/image" Target="../media/image6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7" Type="http://schemas.openxmlformats.org/officeDocument/2006/relationships/image" Target="../media/image70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73.png"/><Relationship Id="rId18" Type="http://schemas.openxmlformats.org/officeDocument/2006/relationships/image" Target="../media/image78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72.png"/><Relationship Id="rId17" Type="http://schemas.openxmlformats.org/officeDocument/2006/relationships/image" Target="../media/image77.png"/><Relationship Id="rId2" Type="http://schemas.openxmlformats.org/officeDocument/2006/relationships/tags" Target="../tags/tag2.xml"/><Relationship Id="rId16" Type="http://schemas.openxmlformats.org/officeDocument/2006/relationships/image" Target="../media/image76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71.png"/><Relationship Id="rId5" Type="http://schemas.openxmlformats.org/officeDocument/2006/relationships/tags" Target="../tags/tag5.xml"/><Relationship Id="rId15" Type="http://schemas.openxmlformats.org/officeDocument/2006/relationships/image" Target="../media/image75.png"/><Relationship Id="rId10" Type="http://schemas.openxmlformats.org/officeDocument/2006/relationships/slideLayout" Target="../slideLayouts/slideLayout1.xml"/><Relationship Id="rId19" Type="http://schemas.openxmlformats.org/officeDocument/2006/relationships/image" Target="../media/image79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image" Target="../media/image7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060848"/>
            <a:ext cx="7455304" cy="2952328"/>
          </a:xfrm>
        </p:spPr>
        <p:txBody>
          <a:bodyPr>
            <a:normAutofit/>
          </a:bodyPr>
          <a:lstStyle/>
          <a:p>
            <a:pPr algn="ctr"/>
            <a:r>
              <a:rPr lang="uk-UA" sz="4800" dirty="0" smtClean="0">
                <a:ln w="5000" cmpd="sng">
                  <a:solidFill>
                    <a:schemeClr val="tx2">
                      <a:lumMod val="10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Batang" pitchFamily="18" charset="-127"/>
                <a:ea typeface="Batang" pitchFamily="18" charset="-127"/>
                <a:cs typeface="Arabic Typesetting" pitchFamily="66" charset="-78"/>
              </a:rPr>
              <a:t>Зоряне сяйво країн </a:t>
            </a:r>
            <a:r>
              <a:rPr lang="uk-UA" sz="4800" spc="300" dirty="0">
                <a:ln w="5000" cmpd="sng">
                  <a:solidFill>
                    <a:schemeClr val="tx2">
                      <a:lumMod val="10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Batang" pitchFamily="18" charset="-127"/>
                <a:ea typeface="Batang" pitchFamily="18" charset="-127"/>
                <a:cs typeface="Arabic Typesetting" pitchFamily="66" charset="-78"/>
              </a:rPr>
              <a:t>Є</a:t>
            </a:r>
            <a:r>
              <a:rPr lang="uk-UA" sz="4800" spc="300" dirty="0" smtClean="0">
                <a:ln w="5000" cmpd="sng">
                  <a:solidFill>
                    <a:schemeClr val="tx2">
                      <a:lumMod val="10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Batang" pitchFamily="18" charset="-127"/>
                <a:ea typeface="Batang" pitchFamily="18" charset="-127"/>
                <a:cs typeface="Arabic Typesetting" pitchFamily="66" charset="-78"/>
              </a:rPr>
              <a:t>вропи</a:t>
            </a:r>
            <a:endParaRPr lang="ru-RU" sz="4800" spc="300" dirty="0">
              <a:ln w="5000" cmpd="sng">
                <a:solidFill>
                  <a:schemeClr val="tx2">
                    <a:lumMod val="10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outerShdw blurRad="50800" dist="38100" dir="5400000" algn="t" rotWithShape="0">
                  <a:prstClr val="black">
                    <a:alpha val="50000"/>
                  </a:prstClr>
                </a:outerShdw>
                <a:reflection blurRad="6350" stA="60000" endA="900" endPos="58000" dir="5400000" sy="-100000" algn="bl" rotWithShape="0"/>
              </a:effectLst>
              <a:latin typeface="Batang" pitchFamily="18" charset="-127"/>
              <a:ea typeface="Batang" pitchFamily="18" charset="-127"/>
              <a:cs typeface="Arabic Typesetting" pitchFamily="66" charset="-78"/>
            </a:endParaRPr>
          </a:p>
        </p:txBody>
      </p:sp>
      <p:pic>
        <p:nvPicPr>
          <p:cNvPr id="5" name="Л.В._Бетховен_-_Ода___К_радости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56973228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Прапор                    Герб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1571612"/>
            <a:ext cx="3429024" cy="386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857364"/>
            <a:ext cx="4453345" cy="2967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770588648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Краєвиди Італії </a:t>
            </a:r>
            <a:endParaRPr lang="uk-UA" dirty="0"/>
          </a:p>
        </p:txBody>
      </p:sp>
      <p:pic>
        <p:nvPicPr>
          <p:cNvPr id="4" name="Рисунок 3" descr="rim-kolizey.jpg"/>
          <p:cNvPicPr/>
          <p:nvPr/>
        </p:nvPicPr>
        <p:blipFill>
          <a:blip r:embed="rId2" cstate="print"/>
          <a:stretch>
            <a:fillRect/>
          </a:stretch>
        </p:blipFill>
        <p:spPr>
          <a:xfrm rot="306619">
            <a:off x="237701" y="1132411"/>
            <a:ext cx="3071802" cy="2266948"/>
          </a:xfrm>
          <a:prstGeom prst="rect">
            <a:avLst/>
          </a:prstGeom>
        </p:spPr>
      </p:pic>
      <p:pic>
        <p:nvPicPr>
          <p:cNvPr id="5" name="Рисунок 4" descr="pisa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312535" y="1000108"/>
            <a:ext cx="2831465" cy="3581400"/>
          </a:xfrm>
          <a:prstGeom prst="rect">
            <a:avLst/>
          </a:prstGeom>
        </p:spPr>
      </p:pic>
      <p:pic>
        <p:nvPicPr>
          <p:cNvPr id="6" name="Рисунок 5" descr="800px-RomeConstantine'sArch03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4000504"/>
            <a:ext cx="3233767" cy="2328860"/>
          </a:xfrm>
          <a:prstGeom prst="rect">
            <a:avLst/>
          </a:prstGeom>
        </p:spPr>
      </p:pic>
      <p:pic>
        <p:nvPicPr>
          <p:cNvPr id="7" name="Рисунок 6" descr="mota_ru_1102125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000364" y="4976808"/>
            <a:ext cx="2933709" cy="1881192"/>
          </a:xfrm>
          <a:prstGeom prst="rect">
            <a:avLst/>
          </a:prstGeom>
        </p:spPr>
      </p:pic>
      <p:pic>
        <p:nvPicPr>
          <p:cNvPr id="9" name="Рисунок 8" descr="venezia-2.jp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786050" y="2428868"/>
            <a:ext cx="3438525" cy="2305050"/>
          </a:xfrm>
          <a:prstGeom prst="rect">
            <a:avLst/>
          </a:prstGeom>
        </p:spPr>
      </p:pic>
      <p:pic>
        <p:nvPicPr>
          <p:cNvPr id="10" name="Рисунок 9" descr="2814823_xlarge.jp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000760" y="4643446"/>
            <a:ext cx="3143240" cy="2214554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2457450" y="0"/>
            <a:ext cx="4422775" cy="708025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rgbClr val="33CCCC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eaLnBrk="1" hangingPunct="1">
              <a:defRPr/>
            </a:pPr>
            <a:r>
              <a:rPr lang="uk-UA" sz="4000" b="1" dirty="0">
                <a:latin typeface="Bookman Old Style" pitchFamily="18" charset="0"/>
              </a:rPr>
              <a:t>Промисловість</a:t>
            </a:r>
            <a:endParaRPr lang="uk-UA" sz="4000" b="1" dirty="0" smtClean="0">
              <a:solidFill>
                <a:schemeClr val="accent6"/>
              </a:solidFill>
              <a:latin typeface="Bookman Old Style" pitchFamily="18" charset="0"/>
            </a:endParaRPr>
          </a:p>
        </p:txBody>
      </p:sp>
      <p:sp>
        <p:nvSpPr>
          <p:cNvPr id="26627" name="Text Box 8"/>
          <p:cNvSpPr txBox="1">
            <a:spLocks noChangeArrowheads="1"/>
          </p:cNvSpPr>
          <p:nvPr/>
        </p:nvSpPr>
        <p:spPr bwMode="auto">
          <a:xfrm>
            <a:off x="1042988" y="733425"/>
            <a:ext cx="7993062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uk-UA" sz="1800" b="1">
                <a:latin typeface="Bookman Old Style" pitchFamily="18" charset="0"/>
              </a:rPr>
              <a:t>Швейна – </a:t>
            </a:r>
            <a:r>
              <a:rPr lang="uk-UA" sz="1800">
                <a:latin typeface="Bookman Old Style" pitchFamily="18" charset="0"/>
              </a:rPr>
              <a:t>готовий одяг (ІІ місце в світі) Турін</a:t>
            </a:r>
          </a:p>
          <a:p>
            <a:pPr algn="just" eaLnBrk="0" hangingPunct="0"/>
            <a:endParaRPr lang="uk-UA" sz="1800">
              <a:latin typeface="Bookman Old Style" pitchFamily="18" charset="0"/>
            </a:endParaRPr>
          </a:p>
          <a:p>
            <a:pPr algn="just" eaLnBrk="0" hangingPunct="0"/>
            <a:endParaRPr lang="uk-UA" sz="1800">
              <a:latin typeface="Bookman Old Style" pitchFamily="18" charset="0"/>
            </a:endParaRPr>
          </a:p>
          <a:p>
            <a:pPr algn="just" eaLnBrk="0" hangingPunct="0"/>
            <a:endParaRPr lang="uk-UA" sz="1800">
              <a:latin typeface="Bookman Old Style" pitchFamily="18" charset="0"/>
            </a:endParaRPr>
          </a:p>
          <a:p>
            <a:pPr algn="just" eaLnBrk="0" hangingPunct="0"/>
            <a:endParaRPr lang="uk-UA" sz="1800">
              <a:latin typeface="Bookman Old Style" pitchFamily="18" charset="0"/>
            </a:endParaRPr>
          </a:p>
          <a:p>
            <a:pPr algn="just" eaLnBrk="0" hangingPunct="0"/>
            <a:endParaRPr lang="uk-UA" sz="1800">
              <a:latin typeface="Bookman Old Style" pitchFamily="18" charset="0"/>
            </a:endParaRPr>
          </a:p>
          <a:p>
            <a:pPr algn="just" eaLnBrk="0" hangingPunct="0"/>
            <a:endParaRPr lang="uk-UA" sz="1800">
              <a:latin typeface="Bookman Old Style" pitchFamily="18" charset="0"/>
            </a:endParaRPr>
          </a:p>
          <a:p>
            <a:pPr algn="just" eaLnBrk="0" hangingPunct="0"/>
            <a:endParaRPr lang="uk-UA" sz="1800">
              <a:latin typeface="Bookman Old Style" pitchFamily="18" charset="0"/>
            </a:endParaRPr>
          </a:p>
          <a:p>
            <a:pPr algn="just" eaLnBrk="0" hangingPunct="0"/>
            <a:endParaRPr lang="uk-UA" sz="1800">
              <a:latin typeface="Bookman Old Style" pitchFamily="18" charset="0"/>
            </a:endParaRPr>
          </a:p>
          <a:p>
            <a:pPr algn="just" eaLnBrk="0" hangingPunct="0"/>
            <a:endParaRPr lang="uk-UA" sz="1800">
              <a:latin typeface="Bookman Old Style" pitchFamily="18" charset="0"/>
            </a:endParaRPr>
          </a:p>
          <a:p>
            <a:pPr algn="just" eaLnBrk="0" hangingPunct="0"/>
            <a:endParaRPr lang="uk-UA" sz="1800">
              <a:latin typeface="Bookman Old Style" pitchFamily="18" charset="0"/>
            </a:endParaRPr>
          </a:p>
          <a:p>
            <a:pPr algn="just" eaLnBrk="0" hangingPunct="0"/>
            <a:r>
              <a:rPr lang="uk-UA" sz="1800" b="1">
                <a:latin typeface="Bookman Old Style" pitchFamily="18" charset="0"/>
              </a:rPr>
              <a:t>Взуттєва </a:t>
            </a:r>
            <a:r>
              <a:rPr lang="uk-UA" sz="1800">
                <a:latin typeface="Bookman Old Style" pitchFamily="18" charset="0"/>
              </a:rPr>
              <a:t>(Мілан)</a:t>
            </a:r>
          </a:p>
          <a:p>
            <a:pPr algn="just" eaLnBrk="0" hangingPunct="0"/>
            <a:endParaRPr lang="uk-UA" sz="1800" b="1">
              <a:latin typeface="Bookman Old Style" pitchFamily="18" charset="0"/>
            </a:endParaRPr>
          </a:p>
          <a:p>
            <a:pPr algn="just" eaLnBrk="0" hangingPunct="0"/>
            <a:endParaRPr lang="uk-UA" sz="1800" b="1">
              <a:latin typeface="Bookman Old Style" pitchFamily="18" charset="0"/>
            </a:endParaRPr>
          </a:p>
          <a:p>
            <a:pPr algn="just" eaLnBrk="0" hangingPunct="0"/>
            <a:endParaRPr lang="uk-UA" sz="1800" b="1">
              <a:latin typeface="Bookman Old Style" pitchFamily="18" charset="0"/>
            </a:endParaRPr>
          </a:p>
        </p:txBody>
      </p:sp>
      <p:pic>
        <p:nvPicPr>
          <p:cNvPr id="26628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513" y="1125538"/>
            <a:ext cx="2655887" cy="251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62450" y="1155700"/>
            <a:ext cx="1857375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Рисунок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16750" y="919163"/>
            <a:ext cx="1676400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Рисунок 8"/>
          <p:cNvPicPr>
            <a:picLocks noChangeAspect="1"/>
          </p:cNvPicPr>
          <p:nvPr/>
        </p:nvPicPr>
        <p:blipFill>
          <a:blip r:embed="rId5" cstate="print"/>
          <a:srcRect t="4269" b="3165"/>
          <a:stretch>
            <a:fillRect/>
          </a:stretch>
        </p:blipFill>
        <p:spPr bwMode="auto">
          <a:xfrm>
            <a:off x="1042988" y="4292600"/>
            <a:ext cx="3028950" cy="210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Рисунок 9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40200" y="4292600"/>
            <a:ext cx="2595563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Рисунок 10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19900" y="4089400"/>
            <a:ext cx="2106613" cy="257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042988" y="777875"/>
            <a:ext cx="7993062" cy="501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marL="342900" indent="-342900" algn="just">
              <a:buFontTx/>
              <a:buChar char="-"/>
              <a:defRPr/>
            </a:pPr>
            <a:r>
              <a:rPr lang="uk-UA" b="1" dirty="0" smtClean="0">
                <a:latin typeface="Bookman Old Style" pitchFamily="18" charset="0"/>
              </a:rPr>
              <a:t>меблева промисловість </a:t>
            </a:r>
            <a:r>
              <a:rPr lang="uk-UA" dirty="0" smtClean="0">
                <a:latin typeface="Bookman Old Style" pitchFamily="18" charset="0"/>
              </a:rPr>
              <a:t>( у Італії склалася традиція робити меблі "під старовину")</a:t>
            </a:r>
          </a:p>
          <a:p>
            <a:pPr marL="342900" indent="-342900" algn="just">
              <a:buFontTx/>
              <a:buChar char="-"/>
              <a:defRPr/>
            </a:pPr>
            <a:endParaRPr lang="uk-UA" dirty="0" smtClean="0">
              <a:latin typeface="Bookman Old Style" pitchFamily="18" charset="0"/>
            </a:endParaRPr>
          </a:p>
          <a:p>
            <a:pPr marL="342900" indent="-342900" algn="just">
              <a:buFontTx/>
              <a:buChar char="-"/>
              <a:defRPr/>
            </a:pPr>
            <a:endParaRPr lang="uk-UA" dirty="0" smtClean="0">
              <a:latin typeface="Bookman Old Style" pitchFamily="18" charset="0"/>
            </a:endParaRPr>
          </a:p>
          <a:p>
            <a:pPr marL="342900" indent="-342900" algn="just">
              <a:buFontTx/>
              <a:buChar char="-"/>
              <a:defRPr/>
            </a:pPr>
            <a:endParaRPr lang="uk-UA" dirty="0" smtClean="0">
              <a:latin typeface="Bookman Old Style" pitchFamily="18" charset="0"/>
            </a:endParaRPr>
          </a:p>
          <a:p>
            <a:pPr marL="342900" indent="-342900" algn="just">
              <a:buFontTx/>
              <a:buChar char="-"/>
              <a:defRPr/>
            </a:pPr>
            <a:endParaRPr lang="uk-UA" dirty="0" smtClean="0">
              <a:latin typeface="Bookman Old Style" pitchFamily="18" charset="0"/>
            </a:endParaRPr>
          </a:p>
          <a:p>
            <a:pPr marL="342900" indent="-342900" algn="just">
              <a:buFontTx/>
              <a:buChar char="-"/>
              <a:defRPr/>
            </a:pPr>
            <a:endParaRPr lang="uk-UA" dirty="0" smtClean="0">
              <a:latin typeface="Bookman Old Style" pitchFamily="18" charset="0"/>
            </a:endParaRPr>
          </a:p>
          <a:p>
            <a:pPr marL="342900" indent="-342900" algn="just">
              <a:buFontTx/>
              <a:buChar char="-"/>
              <a:defRPr/>
            </a:pPr>
            <a:endParaRPr lang="uk-UA" dirty="0" smtClean="0">
              <a:latin typeface="Bookman Old Style" pitchFamily="18" charset="0"/>
            </a:endParaRPr>
          </a:p>
          <a:p>
            <a:pPr marL="342900" indent="-342900" algn="just">
              <a:buFontTx/>
              <a:buChar char="-"/>
              <a:defRPr/>
            </a:pPr>
            <a:r>
              <a:rPr lang="uk-UA" dirty="0" smtClean="0">
                <a:latin typeface="Bookman Old Style" pitchFamily="18" charset="0"/>
              </a:rPr>
              <a:t>Італія знаходиться на одному з перших місць у світі по розвитку ювелірної промисловості (здавна славляться своїми ювелірними виробами Флоренція, Рим, Венеція). </a:t>
            </a:r>
          </a:p>
          <a:p>
            <a:pPr algn="just">
              <a:defRPr/>
            </a:pPr>
            <a:r>
              <a:rPr lang="uk-UA" b="1" dirty="0" smtClean="0">
                <a:latin typeface="Bookman Old Style" pitchFamily="18" charset="0"/>
                <a:cs typeface="Times New Roman" charset="0"/>
              </a:rPr>
              <a:t>Харчова промисловість – </a:t>
            </a:r>
            <a:r>
              <a:rPr lang="uk-UA" b="1" i="1" dirty="0" smtClean="0">
                <a:latin typeface="Bookman Old Style" pitchFamily="18" charset="0"/>
                <a:cs typeface="Times New Roman" charset="0"/>
              </a:rPr>
              <a:t>макарони</a:t>
            </a:r>
          </a:p>
          <a:p>
            <a:pPr algn="just">
              <a:defRPr/>
            </a:pPr>
            <a:endParaRPr lang="uk-UA" b="1" dirty="0" smtClean="0">
              <a:latin typeface="Bookman Old Style" pitchFamily="18" charset="0"/>
              <a:cs typeface="Times New Roman" charset="0"/>
            </a:endParaRPr>
          </a:p>
          <a:p>
            <a:pPr algn="just">
              <a:defRPr/>
            </a:pPr>
            <a:endParaRPr lang="uk-UA" b="1" dirty="0" smtClean="0">
              <a:latin typeface="Bookman Old Style" pitchFamily="18" charset="0"/>
              <a:cs typeface="Times New Roman" charset="0"/>
            </a:endParaRPr>
          </a:p>
          <a:p>
            <a:pPr algn="just">
              <a:defRPr/>
            </a:pPr>
            <a:endParaRPr lang="uk-UA" b="1" dirty="0" smtClean="0">
              <a:latin typeface="Bookman Old Style" pitchFamily="18" charset="0"/>
              <a:cs typeface="Times New Roman" charset="0"/>
            </a:endParaRPr>
          </a:p>
          <a:p>
            <a:pPr algn="just">
              <a:defRPr/>
            </a:pPr>
            <a:endParaRPr lang="uk-UA" b="1" dirty="0" smtClean="0">
              <a:latin typeface="Bookman Old Style" pitchFamily="18" charset="0"/>
              <a:cs typeface="Times New Roman" charset="0"/>
            </a:endParaRPr>
          </a:p>
        </p:txBody>
      </p:sp>
      <p:pic>
        <p:nvPicPr>
          <p:cNvPr id="27652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1557338"/>
            <a:ext cx="25146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8400" y="1557338"/>
            <a:ext cx="244157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Рисунок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25" y="1557338"/>
            <a:ext cx="2376488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Рисунок 4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36688" y="4584700"/>
            <a:ext cx="1584325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Рисунок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21100" y="4652963"/>
            <a:ext cx="1873250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7" name="Рисунок 6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76988" y="4622800"/>
            <a:ext cx="2371725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827088" y="0"/>
            <a:ext cx="831691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4400" b="1">
                <a:latin typeface="Bookman Old Style" pitchFamily="18" charset="0"/>
              </a:rPr>
              <a:t>Промисловість</a:t>
            </a:r>
            <a:endParaRPr lang="ru-RU" sz="4400">
              <a:solidFill>
                <a:srgbClr val="003366"/>
              </a:solidFill>
            </a:endParaRP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042988" y="777875"/>
            <a:ext cx="7993062" cy="409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just">
              <a:defRPr/>
            </a:pPr>
            <a:r>
              <a:rPr lang="uk-UA" b="1" i="1" dirty="0" smtClean="0">
                <a:latin typeface="Bookman Old Style" pitchFamily="18" charset="0"/>
              </a:rPr>
              <a:t>вино</a:t>
            </a:r>
          </a:p>
          <a:p>
            <a:pPr marL="342900" indent="-342900" algn="just">
              <a:buFontTx/>
              <a:buChar char="-"/>
              <a:defRPr/>
            </a:pPr>
            <a:endParaRPr lang="uk-UA" dirty="0" smtClean="0">
              <a:latin typeface="Bookman Old Style" pitchFamily="18" charset="0"/>
            </a:endParaRPr>
          </a:p>
          <a:p>
            <a:pPr marL="342900" indent="-342900" algn="just">
              <a:buFontTx/>
              <a:buChar char="-"/>
              <a:defRPr/>
            </a:pPr>
            <a:endParaRPr lang="uk-UA" dirty="0" smtClean="0">
              <a:latin typeface="Bookman Old Style" pitchFamily="18" charset="0"/>
            </a:endParaRPr>
          </a:p>
          <a:p>
            <a:pPr marL="342900" indent="-342900" algn="just">
              <a:buFontTx/>
              <a:buChar char="-"/>
              <a:defRPr/>
            </a:pPr>
            <a:endParaRPr lang="uk-UA" dirty="0" smtClean="0">
              <a:latin typeface="Bookman Old Style" pitchFamily="18" charset="0"/>
            </a:endParaRPr>
          </a:p>
          <a:p>
            <a:pPr marL="342900" indent="-342900" algn="just">
              <a:buFontTx/>
              <a:buChar char="-"/>
              <a:defRPr/>
            </a:pPr>
            <a:endParaRPr lang="uk-UA" dirty="0" smtClean="0">
              <a:latin typeface="Bookman Old Style" pitchFamily="18" charset="0"/>
            </a:endParaRPr>
          </a:p>
          <a:p>
            <a:pPr marL="342900" indent="-342900" algn="just">
              <a:buFontTx/>
              <a:buChar char="-"/>
              <a:defRPr/>
            </a:pPr>
            <a:endParaRPr lang="uk-UA" dirty="0" smtClean="0">
              <a:latin typeface="Bookman Old Style" pitchFamily="18" charset="0"/>
            </a:endParaRPr>
          </a:p>
          <a:p>
            <a:pPr marL="342900" indent="-342900" algn="just">
              <a:buFontTx/>
              <a:buChar char="-"/>
              <a:defRPr/>
            </a:pPr>
            <a:endParaRPr lang="uk-UA" dirty="0" smtClean="0">
              <a:latin typeface="Bookman Old Style" pitchFamily="18" charset="0"/>
            </a:endParaRPr>
          </a:p>
          <a:p>
            <a:pPr marL="342900" indent="-342900" algn="just">
              <a:buFontTx/>
              <a:buChar char="-"/>
              <a:defRPr/>
            </a:pPr>
            <a:endParaRPr lang="uk-UA" dirty="0" smtClean="0">
              <a:latin typeface="Bookman Old Style" pitchFamily="18" charset="0"/>
            </a:endParaRPr>
          </a:p>
          <a:p>
            <a:pPr algn="just">
              <a:defRPr/>
            </a:pPr>
            <a:endParaRPr lang="uk-UA" b="1" i="1" dirty="0" smtClean="0">
              <a:latin typeface="Bookman Old Style" pitchFamily="18" charset="0"/>
              <a:cs typeface="Times New Roman" charset="0"/>
            </a:endParaRPr>
          </a:p>
          <a:p>
            <a:pPr algn="just">
              <a:defRPr/>
            </a:pPr>
            <a:r>
              <a:rPr lang="uk-UA" b="1" i="1" dirty="0" smtClean="0">
                <a:latin typeface="Bookman Old Style" pitchFamily="18" charset="0"/>
                <a:cs typeface="Times New Roman" charset="0"/>
              </a:rPr>
              <a:t>сир</a:t>
            </a:r>
          </a:p>
          <a:p>
            <a:pPr algn="just">
              <a:defRPr/>
            </a:pPr>
            <a:endParaRPr lang="uk-UA" b="1" dirty="0" smtClean="0">
              <a:latin typeface="Bookman Old Style" pitchFamily="18" charset="0"/>
              <a:cs typeface="Times New Roman" charset="0"/>
            </a:endParaRPr>
          </a:p>
          <a:p>
            <a:pPr algn="just">
              <a:defRPr/>
            </a:pPr>
            <a:endParaRPr lang="uk-UA" b="1" dirty="0" smtClean="0">
              <a:latin typeface="Bookman Old Style" pitchFamily="18" charset="0"/>
              <a:cs typeface="Times New Roman" charset="0"/>
            </a:endParaRPr>
          </a:p>
          <a:p>
            <a:pPr algn="just">
              <a:defRPr/>
            </a:pPr>
            <a:endParaRPr lang="uk-UA" b="1" dirty="0" smtClean="0">
              <a:latin typeface="Bookman Old Style" pitchFamily="18" charset="0"/>
              <a:cs typeface="Times New Roman" charset="0"/>
            </a:endParaRPr>
          </a:p>
        </p:txBody>
      </p:sp>
      <p:pic>
        <p:nvPicPr>
          <p:cNvPr id="28676" name="Рисунок 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1238" y="1196975"/>
            <a:ext cx="245427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Рисунок 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9338" y="1190625"/>
            <a:ext cx="1951037" cy="195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Рисунок 9"/>
          <p:cNvPicPr>
            <a:picLocks noChangeAspect="1"/>
          </p:cNvPicPr>
          <p:nvPr/>
        </p:nvPicPr>
        <p:blipFill>
          <a:blip r:embed="rId4" cstate="print"/>
          <a:srcRect l="4085" r="6126" b="18730"/>
          <a:stretch>
            <a:fillRect/>
          </a:stretch>
        </p:blipFill>
        <p:spPr bwMode="auto">
          <a:xfrm>
            <a:off x="5651500" y="982663"/>
            <a:ext cx="3241675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Рисунок 10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313" y="4248150"/>
            <a:ext cx="2690812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Рисунок 11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40438" y="4248150"/>
            <a:ext cx="3030537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1" name="Рисунок 12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0563" y="4371975"/>
            <a:ext cx="2667000" cy="176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1376363" y="0"/>
            <a:ext cx="6738937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eaLnBrk="1" hangingPunct="1">
              <a:defRPr/>
            </a:pPr>
            <a:r>
              <a:rPr lang="uk-UA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Туризм в Італії</a:t>
            </a:r>
          </a:p>
        </p:txBody>
      </p:sp>
      <p:sp>
        <p:nvSpPr>
          <p:cNvPr id="30723" name="Text Box 4"/>
          <p:cNvSpPr txBox="1">
            <a:spLocks noChangeArrowheads="1"/>
          </p:cNvSpPr>
          <p:nvPr/>
        </p:nvSpPr>
        <p:spPr bwMode="auto">
          <a:xfrm>
            <a:off x="1166813" y="769938"/>
            <a:ext cx="78914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>
                <a:latin typeface="Bookman Old Style" pitchFamily="18" charset="0"/>
              </a:rPr>
              <a:t>Чималу частину доходу в казну Італії приносить туризм, великими центрами туризму є:</a:t>
            </a:r>
            <a:endParaRPr lang="uk-UA" b="1">
              <a:latin typeface="Bookman Old Style" pitchFamily="18" charset="0"/>
            </a:endParaRPr>
          </a:p>
        </p:txBody>
      </p:sp>
      <p:pic>
        <p:nvPicPr>
          <p:cNvPr id="30724" name="Picture 8" descr="Церковь Санта Мария д'Арачели в Риме (туры в Рим)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338" y="1828800"/>
            <a:ext cx="2971800" cy="202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Text Box 12"/>
          <p:cNvSpPr txBox="1">
            <a:spLocks noChangeArrowheads="1"/>
          </p:cNvSpPr>
          <p:nvPr/>
        </p:nvSpPr>
        <p:spPr bwMode="auto">
          <a:xfrm>
            <a:off x="1222375" y="3962400"/>
            <a:ext cx="6588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Рим</a:t>
            </a:r>
          </a:p>
        </p:txBody>
      </p:sp>
      <p:sp>
        <p:nvSpPr>
          <p:cNvPr id="30726" name="Text Box 13"/>
          <p:cNvSpPr txBox="1">
            <a:spLocks noChangeArrowheads="1"/>
          </p:cNvSpPr>
          <p:nvPr/>
        </p:nvSpPr>
        <p:spPr bwMode="auto">
          <a:xfrm>
            <a:off x="4006850" y="3968750"/>
            <a:ext cx="14255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b="1"/>
              <a:t>Флоренція</a:t>
            </a:r>
          </a:p>
        </p:txBody>
      </p:sp>
      <p:pic>
        <p:nvPicPr>
          <p:cNvPr id="30727" name="Picture 16" descr="Баптистерий Святого Иоанна Крестителя во Флоренции (туры в Италию)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36925" y="1828800"/>
            <a:ext cx="2819400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Picture 23" descr="Турин | 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72225" y="1801813"/>
            <a:ext cx="2686050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9" name="Text Box 24"/>
          <p:cNvSpPr txBox="1">
            <a:spLocks noChangeArrowheads="1"/>
          </p:cNvSpPr>
          <p:nvPr/>
        </p:nvSpPr>
        <p:spPr bwMode="auto">
          <a:xfrm>
            <a:off x="1173163" y="4437063"/>
            <a:ext cx="483870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800" b="1">
                <a:latin typeface="Bookman Old Style" pitchFamily="18" charset="0"/>
              </a:rPr>
              <a:t>Найбільшою популярністю у туристів користуються міста</a:t>
            </a:r>
            <a:r>
              <a:rPr lang="uk-UA" sz="1800">
                <a:latin typeface="Bookman Old Style" pitchFamily="18" charset="0"/>
              </a:rPr>
              <a:t>: Рим, Ватикан, Флоренція, Венеція, Турін. Перші чотири міста знамениті своїми культурними цінностями епохи Відродження. </a:t>
            </a:r>
            <a:endParaRPr lang="uk-UA" sz="1800" b="1">
              <a:latin typeface="Bookman Old Style" pitchFamily="18" charset="0"/>
            </a:endParaRPr>
          </a:p>
        </p:txBody>
      </p:sp>
      <p:sp>
        <p:nvSpPr>
          <p:cNvPr id="30730" name="Text Box 27"/>
          <p:cNvSpPr txBox="1">
            <a:spLocks noChangeArrowheads="1"/>
          </p:cNvSpPr>
          <p:nvPr/>
        </p:nvSpPr>
        <p:spPr bwMode="auto">
          <a:xfrm>
            <a:off x="6372225" y="4005263"/>
            <a:ext cx="2686050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uk-UA" b="1">
                <a:latin typeface="Bookman Old Style" pitchFamily="18" charset="0"/>
              </a:rPr>
              <a:t>Турін</a:t>
            </a:r>
          </a:p>
          <a:p>
            <a:pPr algn="ctr" eaLnBrk="0" hangingPunct="0"/>
            <a:r>
              <a:rPr lang="uk-UA">
                <a:latin typeface="Bookman Old Style" pitchFamily="18" charset="0"/>
              </a:rPr>
              <a:t> </a:t>
            </a:r>
          </a:p>
          <a:p>
            <a:pPr algn="ctr" eaLnBrk="0" hangingPunct="0"/>
            <a:r>
              <a:rPr lang="uk-UA" sz="1800">
                <a:latin typeface="Bookman Old Style" pitchFamily="18" charset="0"/>
              </a:rPr>
              <a:t>знаменитий гірськолижними курортами, в 2006 році в нім проходили XX Олімпійські ігри </a:t>
            </a: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Франція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62428" y="1663181"/>
            <a:ext cx="5857143" cy="44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640429430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     Прапор                     Герб</a:t>
            </a:r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1928802"/>
            <a:ext cx="4818836" cy="3195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1500174"/>
            <a:ext cx="3357586" cy="3819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336086739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9952" y="1117460"/>
            <a:ext cx="4804048" cy="2931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4339952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22114"/>
          </a:xfrm>
        </p:spPr>
        <p:txBody>
          <a:bodyPr/>
          <a:lstStyle/>
          <a:p>
            <a:pPr algn="ctr"/>
            <a:r>
              <a:rPr lang="uk-UA" dirty="0" smtClean="0"/>
              <a:t>Краєвиди Франції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59" y="3603104"/>
            <a:ext cx="3956206" cy="328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075" y="3645024"/>
            <a:ext cx="2828925" cy="3205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645024"/>
            <a:ext cx="2535163" cy="3239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613821025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676400" y="-304800"/>
            <a:ext cx="8385175" cy="1431925"/>
          </a:xfrm>
        </p:spPr>
        <p:txBody>
          <a:bodyPr/>
          <a:lstStyle/>
          <a:p>
            <a:r>
              <a:rPr lang="uk-UA"/>
              <a:t>ЕЙФЕЛЕВА ВЕЖА</a:t>
            </a:r>
            <a:endParaRPr lang="ru-RU"/>
          </a:p>
        </p:txBody>
      </p:sp>
      <p:pic>
        <p:nvPicPr>
          <p:cNvPr id="152582" name="Picture 6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43000" y="838200"/>
            <a:ext cx="2667000" cy="3962400"/>
          </a:xfrm>
        </p:spPr>
      </p:pic>
      <p:sp>
        <p:nvSpPr>
          <p:cNvPr id="152581" name="Rectangle 5"/>
          <p:cNvSpPr>
            <a:spLocks noGrp="1" noRot="1" noChangeArrowheads="1"/>
          </p:cNvSpPr>
          <p:nvPr>
            <p:ph sz="half" idx="2"/>
          </p:nvPr>
        </p:nvSpPr>
        <p:spPr>
          <a:xfrm>
            <a:off x="0" y="4953000"/>
            <a:ext cx="9144000" cy="19050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 b="1"/>
              <a:t>Ейфелева вежа</a:t>
            </a:r>
            <a:r>
              <a:rPr lang="ru-RU" sz="2000"/>
              <a:t> — архітектурна пам`ятка </a:t>
            </a:r>
            <a:r>
              <a:rPr lang="ru-RU" sz="2000">
                <a:hlinkClick r:id="rId3" tooltip="Париж"/>
              </a:rPr>
              <a:t>Парижа</a:t>
            </a:r>
            <a:r>
              <a:rPr lang="ru-RU" sz="2000"/>
              <a:t>, символ сучасної </a:t>
            </a:r>
            <a:r>
              <a:rPr lang="ru-RU" sz="2000">
                <a:hlinkClick r:id="rId4" tooltip="Франція"/>
              </a:rPr>
              <a:t>Франції</a:t>
            </a:r>
            <a:r>
              <a:rPr lang="ru-RU" sz="2000"/>
              <a:t>. Популярний туристичний об`єкт, щорічно приймає близько 5,5 мільйона відвідувачів.</a:t>
            </a:r>
          </a:p>
          <a:p>
            <a:pPr>
              <a:lnSpc>
                <a:spcPct val="80000"/>
              </a:lnSpc>
            </a:pPr>
            <a:r>
              <a:rPr lang="ru-RU" sz="2000"/>
              <a:t>Вежу звели у </a:t>
            </a:r>
            <a:r>
              <a:rPr lang="ru-RU" sz="2000">
                <a:hlinkClick r:id="rId5" tooltip="1887"/>
              </a:rPr>
              <a:t>1887</a:t>
            </a:r>
            <a:r>
              <a:rPr lang="ru-RU" sz="2000"/>
              <a:t>—</a:t>
            </a:r>
            <a:r>
              <a:rPr lang="ru-RU" sz="2000">
                <a:hlinkClick r:id="rId6" tooltip="1889"/>
              </a:rPr>
              <a:t>1889</a:t>
            </a:r>
            <a:r>
              <a:rPr lang="ru-RU" sz="2000"/>
              <a:t> роках, її збудував на Марсовому полі конструктор </a:t>
            </a:r>
            <a:r>
              <a:rPr lang="ru-RU" sz="2000">
                <a:hlinkClick r:id="rId7" tooltip="Густав Ейфель"/>
              </a:rPr>
              <a:t>Густав Ейфель</a:t>
            </a:r>
            <a:r>
              <a:rPr lang="ru-RU" sz="2000"/>
              <a:t>. Висота вежі 300 метрів, не беручи до уваги 22-метрову телевізійну антену на її верхівці. Вага всіх металічних конструкцій 7 300 тонн, загальна маса — 10 000 тонн.</a:t>
            </a:r>
          </a:p>
        </p:txBody>
      </p:sp>
      <p:pic>
        <p:nvPicPr>
          <p:cNvPr id="152580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95800" y="838200"/>
            <a:ext cx="43434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7601272" cy="1143000"/>
          </a:xfrm>
        </p:spPr>
        <p:txBody>
          <a:bodyPr/>
          <a:lstStyle/>
          <a:p>
            <a:pPr algn="ctr"/>
            <a:r>
              <a:rPr lang="uk-UA" b="1" dirty="0" smtClean="0"/>
              <a:t>Карта Європи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15008" y="1357298"/>
            <a:ext cx="3000396" cy="498317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    </a:t>
            </a:r>
            <a:r>
              <a:rPr lang="ru-RU" sz="2400" dirty="0" err="1" smtClean="0"/>
              <a:t>Загальна</a:t>
            </a:r>
            <a:r>
              <a:rPr lang="ru-RU" sz="2400" dirty="0" smtClean="0"/>
              <a:t> </a:t>
            </a:r>
            <a:r>
              <a:rPr lang="ru-RU" sz="2400" dirty="0" err="1" smtClean="0"/>
              <a:t>площа</a:t>
            </a:r>
            <a:r>
              <a:rPr lang="ru-RU" sz="2400" dirty="0" smtClean="0"/>
              <a:t> </a:t>
            </a:r>
            <a:r>
              <a:rPr lang="ru-RU" sz="2400" dirty="0" err="1" smtClean="0"/>
              <a:t>Європи</a:t>
            </a:r>
            <a:r>
              <a:rPr lang="ru-RU" sz="2400" dirty="0" smtClean="0"/>
              <a:t> — 10 395,1 тис. км2.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    </a:t>
            </a:r>
            <a:r>
              <a:rPr lang="ru-RU" sz="2400" dirty="0" err="1" smtClean="0"/>
              <a:t>Загальна</a:t>
            </a:r>
            <a:r>
              <a:rPr lang="ru-RU" sz="2400" dirty="0" smtClean="0"/>
              <a:t> </a:t>
            </a:r>
            <a:r>
              <a:rPr lang="ru-RU" sz="2400" dirty="0" err="1" smtClean="0"/>
              <a:t>кількість</a:t>
            </a:r>
            <a:r>
              <a:rPr lang="ru-RU" sz="2400" dirty="0" smtClean="0"/>
              <a:t> </a:t>
            </a:r>
            <a:r>
              <a:rPr lang="ru-RU" sz="2400" dirty="0" err="1" smtClean="0"/>
              <a:t>населення</a:t>
            </a:r>
            <a:r>
              <a:rPr lang="ru-RU" sz="2400" dirty="0" smtClean="0"/>
              <a:t> </a:t>
            </a:r>
            <a:r>
              <a:rPr lang="ru-RU" sz="2400" dirty="0" err="1" smtClean="0"/>
              <a:t>Європи</a:t>
            </a:r>
            <a:r>
              <a:rPr lang="ru-RU" sz="2400" dirty="0" smtClean="0"/>
              <a:t> (станом на 1 </a:t>
            </a:r>
            <a:r>
              <a:rPr lang="ru-RU" sz="2400" dirty="0" err="1" smtClean="0"/>
              <a:t>липня</a:t>
            </a:r>
            <a:r>
              <a:rPr lang="ru-RU" sz="2400" dirty="0" smtClean="0"/>
              <a:t> 2002 року) — 708 340,5 тис. </a:t>
            </a:r>
            <a:r>
              <a:rPr lang="ru-RU" sz="2400" dirty="0" err="1" smtClean="0"/>
              <a:t>чол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357298"/>
            <a:ext cx="4929222" cy="4942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991220315"/>
      </p:ext>
    </p:ext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2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758825" y="0"/>
            <a:ext cx="8385175" cy="1431925"/>
          </a:xfrm>
        </p:spPr>
        <p:txBody>
          <a:bodyPr/>
          <a:lstStyle/>
          <a:p>
            <a:r>
              <a:rPr lang="uk-UA"/>
              <a:t>Письменники Франції</a:t>
            </a:r>
            <a:endParaRPr lang="ru-RU"/>
          </a:p>
        </p:txBody>
      </p:sp>
      <p:pic>
        <p:nvPicPr>
          <p:cNvPr id="155651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81000" y="1295400"/>
            <a:ext cx="3276600" cy="4038600"/>
          </a:xfrm>
        </p:spPr>
      </p:pic>
      <p:sp>
        <p:nvSpPr>
          <p:cNvPr id="155653" name="Rectangle 5"/>
          <p:cNvSpPr>
            <a:spLocks noGrp="1" noRot="1" noChangeArrowheads="1"/>
          </p:cNvSpPr>
          <p:nvPr>
            <p:ph sz="half" idx="2"/>
          </p:nvPr>
        </p:nvSpPr>
        <p:spPr>
          <a:xfrm>
            <a:off x="0" y="5410200"/>
            <a:ext cx="3927475" cy="1447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000" b="1"/>
              <a:t>ВОЛЬТЕР</a:t>
            </a:r>
          </a:p>
          <a:p>
            <a:pPr>
              <a:lnSpc>
                <a:spcPct val="90000"/>
              </a:lnSpc>
            </a:pPr>
            <a:r>
              <a:rPr lang="ru-RU" sz="2000" b="1"/>
              <a:t>(1694 — 1778)</a:t>
            </a:r>
            <a:r>
              <a:rPr lang="ru-RU" sz="2000"/>
              <a:t/>
            </a:r>
            <a:br>
              <a:rPr lang="ru-RU" sz="2000"/>
            </a:br>
            <a:r>
              <a:rPr lang="ru-RU" sz="2000"/>
              <a:t>французький письменник, історик і філософ.</a:t>
            </a:r>
          </a:p>
        </p:txBody>
      </p:sp>
      <p:sp>
        <p:nvSpPr>
          <p:cNvPr id="155664" name="Rectangle 16"/>
          <p:cNvSpPr>
            <a:spLocks noChangeArrowheads="1"/>
          </p:cNvSpPr>
          <p:nvPr/>
        </p:nvSpPr>
        <p:spPr bwMode="auto">
          <a:xfrm>
            <a:off x="4419600" y="5624513"/>
            <a:ext cx="42672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2000" b="1" dirty="0"/>
              <a:t>Жан </a:t>
            </a:r>
            <a:r>
              <a:rPr lang="ru-RU" sz="2000" b="1" dirty="0" err="1"/>
              <a:t>Ніколя</a:t>
            </a:r>
            <a:r>
              <a:rPr lang="ru-RU" sz="2000" b="1" dirty="0"/>
              <a:t> </a:t>
            </a:r>
            <a:r>
              <a:rPr lang="ru-RU" sz="2000" b="1" dirty="0" err="1"/>
              <a:t>Артюр</a:t>
            </a:r>
            <a:r>
              <a:rPr lang="ru-RU" sz="2000" b="1" dirty="0"/>
              <a:t> Рембо́</a:t>
            </a:r>
            <a:r>
              <a:rPr lang="ru-RU" dirty="0"/>
              <a:t> — (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3" tooltip="20 жовтня"/>
              </a:rPr>
              <a:t>20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3" tooltip="20 жовтня"/>
              </a:rPr>
              <a:t>жовтня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4" tooltip="1854"/>
              </a:rPr>
              <a:t>1854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 — 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5" tooltip="10 листопада"/>
              </a:rPr>
              <a:t>10 листопада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6" tooltip="1891"/>
              </a:rPr>
              <a:t>1891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 —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7" tooltip="Французи"/>
              </a:rPr>
              <a:t>французький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8" tooltip="Поет"/>
              </a:rPr>
              <a:t>поет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endParaRPr lang="ru-RU" dirty="0"/>
          </a:p>
        </p:txBody>
      </p:sp>
      <p:pic>
        <p:nvPicPr>
          <p:cNvPr id="155665" name="Picture 1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29200" y="1295400"/>
            <a:ext cx="340995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Велика Британія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124744"/>
            <a:ext cx="6408712" cy="5472608"/>
          </a:xfrm>
        </p:spPr>
      </p:pic>
    </p:spTree>
    <p:extLst>
      <p:ext uri="{BB962C8B-B14F-4D97-AF65-F5344CB8AC3E}">
        <p14:creationId xmlns="" xmlns:p14="http://schemas.microsoft.com/office/powerpoint/2010/main" val="3512290444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Прапор                    Герб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8" y="1928802"/>
            <a:ext cx="4886284" cy="2857520"/>
          </a:xfr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1928802"/>
            <a:ext cx="2924175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6425941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Краєвиди Великобританії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55142"/>
            <a:ext cx="3668465" cy="270285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2068"/>
            <a:ext cx="2858350" cy="26018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1" y="4163963"/>
            <a:ext cx="2771800" cy="269403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350" y="1562068"/>
            <a:ext cx="3676650" cy="26018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650" y="4163963"/>
            <a:ext cx="2695550" cy="269403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5000" y="1562067"/>
            <a:ext cx="2609001" cy="260900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87513872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6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643313" y="3929063"/>
            <a:ext cx="5500687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1500188"/>
            <a:ext cx="4038600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3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4286250"/>
            <a:ext cx="3643313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uk-UA"/>
          </a:p>
        </p:txBody>
      </p:sp>
      <p:pic>
        <p:nvPicPr>
          <p:cNvPr id="11270" name="Picture 8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4" cstate="print"/>
          <a:srcRect t="5444"/>
          <a:stretch>
            <a:fillRect/>
          </a:stretch>
        </p:blipFill>
        <p:spPr bwMode="auto">
          <a:xfrm>
            <a:off x="5143500" y="0"/>
            <a:ext cx="2535238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10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643813" y="0"/>
            <a:ext cx="1500187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9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2714625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uk-UA"/>
          </a:p>
        </p:txBody>
      </p:sp>
      <p:pic>
        <p:nvPicPr>
          <p:cNvPr id="11274" name="Picture 2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000500" y="1928813"/>
            <a:ext cx="2857500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00760" y="3286124"/>
            <a:ext cx="2928926" cy="2486028"/>
          </a:xfrm>
        </p:spPr>
        <p:txBody>
          <a:bodyPr anchor="t">
            <a:normAutofit fontScale="90000"/>
          </a:bodyPr>
          <a:lstStyle/>
          <a:p>
            <a:pPr>
              <a:lnSpc>
                <a:spcPct val="200000"/>
              </a:lnSpc>
              <a:defRPr/>
            </a:pPr>
            <a:r>
              <a:rPr lang="uk-UA" sz="2800" dirty="0" smtClean="0">
                <a:solidFill>
                  <a:schemeClr val="accent4">
                    <a:lumMod val="50000"/>
                  </a:schemeClr>
                </a:solidFill>
                <a:effectLst/>
              </a:rPr>
              <a:t>Північно-Шотландське нагір'я</a:t>
            </a:r>
            <a:endParaRPr lang="uk-UA" sz="2800" dirty="0">
              <a:solidFill>
                <a:schemeClr val="accent4">
                  <a:lumMod val="50000"/>
                </a:schemeClr>
              </a:solidFill>
              <a:effectLst/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858016" y="1785926"/>
            <a:ext cx="2041057" cy="1714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77" name="Picture 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9" cstate="print"/>
          <a:srcRect t="6940"/>
          <a:stretch>
            <a:fillRect/>
          </a:stretch>
        </p:blipFill>
        <p:spPr bwMode="auto">
          <a:xfrm>
            <a:off x="2714625" y="0"/>
            <a:ext cx="2428875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7467600" cy="1143000"/>
          </a:xfrm>
        </p:spPr>
        <p:txBody>
          <a:bodyPr/>
          <a:lstStyle/>
          <a:p>
            <a:pPr algn="ctr"/>
            <a:r>
              <a:rPr lang="uk-UA" dirty="0" smtClean="0"/>
              <a:t>Іспанія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57950" y="1285860"/>
            <a:ext cx="2500330" cy="4840303"/>
          </a:xfrm>
        </p:spPr>
        <p:txBody>
          <a:bodyPr>
            <a:normAutofit/>
          </a:bodyPr>
          <a:lstStyle/>
          <a:p>
            <a:pPr marL="36576" indent="0">
              <a:buNone/>
            </a:pPr>
            <a:r>
              <a:rPr lang="ru-RU" sz="2800" dirty="0" err="1" smtClean="0"/>
              <a:t>Площа</a:t>
            </a:r>
            <a:endParaRPr lang="ru-RU" sz="2800" dirty="0" smtClean="0"/>
          </a:p>
          <a:p>
            <a:pPr marL="36576" indent="0">
              <a:buNone/>
            </a:pPr>
            <a:r>
              <a:rPr lang="ru-RU" sz="2800" dirty="0" smtClean="0"/>
              <a:t> - 504 645 км²</a:t>
            </a:r>
          </a:p>
          <a:p>
            <a:pPr marL="36576" indent="0">
              <a:buNone/>
            </a:pPr>
            <a:endParaRPr lang="ru-RU" sz="2800" dirty="0" smtClean="0"/>
          </a:p>
          <a:p>
            <a:pPr marL="36576" indent="0">
              <a:buNone/>
            </a:pPr>
            <a:r>
              <a:rPr lang="ru-RU" sz="2800" dirty="0" smtClean="0"/>
              <a:t> </a:t>
            </a:r>
            <a:r>
              <a:rPr lang="ru-RU" sz="2800" dirty="0" err="1" smtClean="0"/>
              <a:t>Населення</a:t>
            </a:r>
            <a:r>
              <a:rPr lang="ru-RU" sz="2800" dirty="0" smtClean="0"/>
              <a:t> - </a:t>
            </a:r>
          </a:p>
          <a:p>
            <a:pPr marL="36576" indent="0">
              <a:buNone/>
            </a:pPr>
            <a:r>
              <a:rPr lang="ru-RU" sz="2800" dirty="0" smtClean="0"/>
              <a:t> 45 200 737</a:t>
            </a:r>
            <a:endParaRPr lang="ru-RU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285860"/>
            <a:ext cx="5953125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096722894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642918"/>
            <a:ext cx="2757478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   Герб                          </a:t>
            </a:r>
            <a:r>
              <a:rPr lang="en-US" dirty="0" smtClean="0"/>
              <a:t>                                                                </a:t>
            </a:r>
            <a:r>
              <a:rPr lang="ru-RU" dirty="0" smtClean="0"/>
              <a:t> </a:t>
            </a:r>
            <a:r>
              <a:rPr lang="en-US" dirty="0" smtClean="0"/>
              <a:t>               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1857364"/>
            <a:ext cx="492922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857364"/>
            <a:ext cx="307183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286248" y="928670"/>
            <a:ext cx="335758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600" dirty="0" smtClean="0">
                <a:latin typeface="+mj-lt"/>
              </a:rPr>
              <a:t>Прапор</a:t>
            </a:r>
            <a:endParaRPr lang="ru-RU" sz="4600" dirty="0"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29183136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7467600" cy="1143000"/>
          </a:xfrm>
        </p:spPr>
        <p:txBody>
          <a:bodyPr/>
          <a:lstStyle/>
          <a:p>
            <a:pPr algn="ctr"/>
            <a:r>
              <a:rPr lang="uk-UA" dirty="0" smtClean="0"/>
              <a:t>Краєвиди Іспанії</a:t>
            </a:r>
            <a:endParaRPr lang="uk-UA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142984"/>
            <a:ext cx="3255142" cy="3352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1071546"/>
            <a:ext cx="4357718" cy="2571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3786190"/>
            <a:ext cx="4143404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4500570"/>
            <a:ext cx="3571900" cy="19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6035000"/>
          </a:xfrm>
        </p:spPr>
        <p:txBody>
          <a:bodyPr>
            <a:normAutofit/>
          </a:bodyPr>
          <a:lstStyle/>
          <a:p>
            <a:pPr algn="ctr"/>
            <a:r>
              <a:rPr lang="uk-UA" sz="6600" dirty="0" smtClean="0"/>
              <a:t>Що ми знаємо про Євросоюз?</a:t>
            </a:r>
            <a:endParaRPr lang="ru-RU" sz="6600" dirty="0"/>
          </a:p>
        </p:txBody>
      </p:sp>
    </p:spTree>
    <p:extLst>
      <p:ext uri="{BB962C8B-B14F-4D97-AF65-F5344CB8AC3E}">
        <p14:creationId xmlns="" xmlns:p14="http://schemas.microsoft.com/office/powerpoint/2010/main" val="1156708831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8133" name="Picture 5" descr="flags-of-the-eu-member-countri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7467600" cy="864096"/>
          </a:xfrm>
        </p:spPr>
        <p:txBody>
          <a:bodyPr/>
          <a:lstStyle/>
          <a:p>
            <a:pPr algn="ctr"/>
            <a:r>
              <a:rPr lang="uk-UA" dirty="0" smtClean="0"/>
              <a:t>Польща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57" y="1600200"/>
            <a:ext cx="5105286" cy="4525963"/>
          </a:xfrm>
        </p:spPr>
      </p:pic>
    </p:spTree>
    <p:extLst>
      <p:ext uri="{BB962C8B-B14F-4D97-AF65-F5344CB8AC3E}">
        <p14:creationId xmlns="" xmlns:p14="http://schemas.microsoft.com/office/powerpoint/2010/main" val="219713796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428604"/>
            <a:ext cx="5292578" cy="1008112"/>
          </a:xfrm>
        </p:spPr>
        <p:txBody>
          <a:bodyPr>
            <a:normAutofit fontScale="90000"/>
          </a:bodyPr>
          <a:lstStyle/>
          <a:p>
            <a:pPr algn="ctr"/>
            <a:r>
              <a:rPr lang="uk-UA" sz="5300" dirty="0" smtClean="0"/>
              <a:t>Прапор        </a:t>
            </a:r>
            <a:r>
              <a:rPr lang="uk-UA" dirty="0" smtClean="0"/>
              <a:t>     </a:t>
            </a:r>
            <a:r>
              <a:rPr lang="uk-UA" dirty="0"/>
              <a:t/>
            </a:r>
            <a:br>
              <a:rPr lang="uk-UA" dirty="0"/>
            </a:b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857364"/>
            <a:ext cx="6429420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32335034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332656"/>
            <a:ext cx="8496944" cy="542564"/>
          </a:xfrm>
        </p:spPr>
        <p:txBody>
          <a:bodyPr/>
          <a:lstStyle/>
          <a:p>
            <a:pPr algn="ctr"/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itchFamily="34" charset="0"/>
                <a:cs typeface="Arial" pitchFamily="34" charset="0"/>
              </a:rPr>
              <a:t>Європейський </a:t>
            </a:r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itchFamily="34" charset="0"/>
                <a:cs typeface="Arial" pitchFamily="34" charset="0"/>
              </a:rPr>
              <a:t>Союз (</a:t>
            </a:r>
            <a:r>
              <a:rPr lang="en-US" sz="2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itchFamily="34" charset="0"/>
                <a:cs typeface="Arial" pitchFamily="34" charset="0"/>
              </a:rPr>
              <a:t>European Union</a:t>
            </a:r>
            <a:r>
              <a:rPr lang="uk-UA" sz="2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itchFamily="34" charset="0"/>
                <a:cs typeface="Arial" pitchFamily="34" charset="0"/>
              </a:rPr>
              <a:t>)</a:t>
            </a:r>
            <a:endParaRPr lang="ru-RU" sz="2400" dirty="0">
              <a:solidFill>
                <a:schemeClr val="accent1">
                  <a:lumMod val="20000"/>
                  <a:lumOff val="80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23528" y="1052736"/>
            <a:ext cx="8249000" cy="2304826"/>
          </a:xfrm>
        </p:spPr>
        <p:txBody>
          <a:bodyPr>
            <a:normAutofit/>
          </a:bodyPr>
          <a:lstStyle/>
          <a:p>
            <a:pPr algn="l"/>
            <a:r>
              <a:rPr lang="vi-VN" sz="1600" b="1" dirty="0">
                <a:latin typeface="Arial" pitchFamily="34" charset="0"/>
                <a:cs typeface="Arial" pitchFamily="34" charset="0"/>
              </a:rPr>
              <a:t>Європе́йський Сою́з </a:t>
            </a: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— </a:t>
            </a:r>
            <a:r>
              <a:rPr lang="vi-VN" sz="1600" dirty="0">
                <a:latin typeface="Arial" pitchFamily="34" charset="0"/>
                <a:cs typeface="Arial" pitchFamily="34" charset="0"/>
              </a:rPr>
              <a:t>союз держав-членів Європейських Спільнот (ЄВС, ЄОВіС, Євратом), створений згідно з Договором про Європейський Союз (</a:t>
            </a:r>
            <a:r>
              <a:rPr lang="vi-VN" sz="16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Маастрихтський Трактат</a:t>
            </a:r>
            <a:r>
              <a:rPr lang="vi-VN" sz="1600" dirty="0">
                <a:latin typeface="Arial" pitchFamily="34" charset="0"/>
                <a:cs typeface="Arial" pitchFamily="34" charset="0"/>
              </a:rPr>
              <a:t>), підписаним в лютому 1992 року і чинним із листопада 1993 р. Сьогодні в об'єднання входять 28 європейських держав з населенням понад 507 млн чоловік. </a:t>
            </a:r>
            <a:endParaRPr lang="uk-UA" sz="1600" dirty="0" smtClean="0">
              <a:latin typeface="Arial" pitchFamily="34" charset="0"/>
              <a:cs typeface="Arial" pitchFamily="34" charset="0"/>
            </a:endParaRPr>
          </a:p>
          <a:p>
            <a:pPr algn="l"/>
            <a:r>
              <a:rPr lang="vi-VN" sz="16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vi-VN" sz="1600" dirty="0">
                <a:latin typeface="Arial" pitchFamily="34" charset="0"/>
                <a:cs typeface="Arial" pitchFamily="34" charset="0"/>
              </a:rPr>
              <a:t>ЄС запроваджується єдина валюта — </a:t>
            </a:r>
            <a:r>
              <a:rPr lang="vi-VN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євро</a:t>
            </a:r>
            <a:r>
              <a:rPr lang="vi-VN" sz="1600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 С</a:t>
            </a:r>
            <a:r>
              <a:rPr lang="vi-VN" sz="1600" dirty="0" smtClean="0">
                <a:latin typeface="Arial" pitchFamily="34" charset="0"/>
                <a:cs typeface="Arial" pitchFamily="34" charset="0"/>
              </a:rPr>
              <a:t>толицею </a:t>
            </a:r>
            <a:r>
              <a:rPr lang="vi-VN" sz="1600" dirty="0">
                <a:latin typeface="Arial" pitchFamily="34" charset="0"/>
                <a:cs typeface="Arial" pitchFamily="34" charset="0"/>
              </a:rPr>
              <a:t>Європейського Союзу є Брюссель</a:t>
            </a:r>
            <a:r>
              <a:rPr lang="vi-VN" sz="1600" dirty="0" smtClean="0">
                <a:latin typeface="Arial" pitchFamily="34" charset="0"/>
                <a:cs typeface="Arial" pitchFamily="34" charset="0"/>
              </a:rPr>
              <a:t>.</a:t>
            </a:r>
            <a:endParaRPr lang="uk-UA" sz="1600" dirty="0" smtClean="0">
              <a:latin typeface="Arial" pitchFamily="34" charset="0"/>
              <a:cs typeface="Arial" pitchFamily="34" charset="0"/>
            </a:endParaRPr>
          </a:p>
          <a:p>
            <a:pPr algn="l"/>
            <a:r>
              <a:rPr lang="ru-RU" sz="1600" dirty="0">
                <a:latin typeface="Arial" pitchFamily="34" charset="0"/>
                <a:cs typeface="Arial" pitchFamily="34" charset="0"/>
              </a:rPr>
              <a:t>Європейський Союз є повноправним членом </a:t>
            </a:r>
            <a:r>
              <a:rPr lang="ru-RU" sz="16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Організації Об'єднаних Націй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, </a:t>
            </a:r>
            <a:r>
              <a:rPr lang="ru-RU" sz="16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Світової організації торгівл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і та має представництва у </a:t>
            </a:r>
            <a:r>
              <a:rPr lang="ru-RU" sz="16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«Великій Вісімці»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та </a:t>
            </a:r>
            <a:r>
              <a:rPr lang="ru-RU" sz="16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«Великій двадцятці»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786514"/>
            <a:ext cx="3687156" cy="244827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6301" y="3786514"/>
            <a:ext cx="3264363" cy="244827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2030804914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357166"/>
            <a:ext cx="7754713" cy="567959"/>
          </a:xfrm>
        </p:spPr>
        <p:txBody>
          <a:bodyPr/>
          <a:lstStyle/>
          <a:p>
            <a:pPr algn="ctr"/>
            <a:r>
              <a:rPr lang="ru-RU" sz="28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itchFamily="34" charset="0"/>
                <a:cs typeface="Arial" pitchFamily="34" charset="0"/>
              </a:rPr>
              <a:t>Мета </a:t>
            </a:r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itchFamily="34" charset="0"/>
                <a:cs typeface="Arial" pitchFamily="34" charset="0"/>
              </a:rPr>
              <a:t>ЄС: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340768"/>
            <a:ext cx="8424936" cy="1500187"/>
          </a:xfrm>
        </p:spPr>
        <p:txBody>
          <a:bodyPr>
            <a:noAutofit/>
          </a:bodyPr>
          <a:lstStyle/>
          <a:p>
            <a:pPr marL="342900" indent="-342900" algn="l">
              <a:buFont typeface="Wingdings" pitchFamily="2" charset="2"/>
              <a:buChar char="v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створення </a:t>
            </a:r>
            <a:r>
              <a:rPr lang="ru-RU" dirty="0">
                <a:latin typeface="Arial" pitchFamily="34" charset="0"/>
                <a:cs typeface="Arial" pitchFamily="34" charset="0"/>
              </a:rPr>
              <a:t>економічного союзу з найвищим рівнем інтеграції економік держав (спільна зовнішня економічна політика, спільний ринок послуг, матеріальних благ, капіталу і праці, а також спільна валюта) і політичного (спільна зовнішня політика)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союзу;</a:t>
            </a:r>
          </a:p>
          <a:p>
            <a:pPr marL="342900" indent="-342900" algn="l">
              <a:buFont typeface="Wingdings" pitchFamily="2" charset="2"/>
              <a:buChar char="v"/>
            </a:pPr>
            <a:r>
              <a:rPr lang="ru-RU" dirty="0">
                <a:latin typeface="Arial" pitchFamily="34" charset="0"/>
                <a:cs typeface="Arial" pitchFamily="34" charset="0"/>
              </a:rPr>
              <a:t> впровадження спільного громадянства.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573016"/>
            <a:ext cx="3172435" cy="237626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3214686"/>
            <a:ext cx="4422393" cy="331679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25303979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268760"/>
            <a:ext cx="7754713" cy="694685"/>
          </a:xfrm>
        </p:spPr>
        <p:txBody>
          <a:bodyPr>
            <a:normAutofit/>
          </a:bodyPr>
          <a:lstStyle/>
          <a:p>
            <a:r>
              <a:rPr lang="uk-UA" sz="32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itchFamily="34" charset="0"/>
                <a:cs typeface="Arial" pitchFamily="34" charset="0"/>
              </a:rPr>
              <a:t>Девіз Європейського Союзу</a:t>
            </a:r>
            <a:endParaRPr lang="ru-RU" sz="3200" dirty="0">
              <a:solidFill>
                <a:schemeClr val="accent1">
                  <a:lumMod val="20000"/>
                  <a:lumOff val="80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2348880"/>
            <a:ext cx="7734747" cy="741804"/>
          </a:xfrm>
        </p:spPr>
        <p:txBody>
          <a:bodyPr/>
          <a:lstStyle/>
          <a:p>
            <a:r>
              <a:rPr lang="en-US" sz="2400" b="1" i="1" dirty="0">
                <a:solidFill>
                  <a:srgbClr val="FF0000"/>
                </a:solidFill>
                <a:latin typeface="+mj-lt"/>
                <a:cs typeface="Arial" pitchFamily="34" charset="0"/>
              </a:rPr>
              <a:t>In varietate concordia </a:t>
            </a:r>
            <a:r>
              <a:rPr lang="en-US" sz="2400" i="1" dirty="0">
                <a:latin typeface="+mj-lt"/>
                <a:cs typeface="Arial" pitchFamily="34" charset="0"/>
              </a:rPr>
              <a:t>(</a:t>
            </a:r>
            <a:r>
              <a:rPr lang="ru-RU" sz="2400" i="1" dirty="0">
                <a:latin typeface="+mj-lt"/>
                <a:cs typeface="Arial" pitchFamily="34" charset="0"/>
              </a:rPr>
              <a:t>Єдність у різноманітті</a:t>
            </a:r>
            <a:r>
              <a:rPr lang="ru-RU" sz="2400" i="1" dirty="0" smtClean="0">
                <a:latin typeface="+mj-lt"/>
              </a:rPr>
              <a:t>).</a:t>
            </a:r>
            <a:endParaRPr lang="ru-RU" sz="2400" i="1" dirty="0"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3717032"/>
            <a:ext cx="6624736" cy="266429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268763503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04664"/>
            <a:ext cx="7754713" cy="478661"/>
          </a:xfrm>
        </p:spPr>
        <p:txBody>
          <a:bodyPr/>
          <a:lstStyle/>
          <a:p>
            <a:pPr algn="ctr"/>
            <a:r>
              <a:rPr lang="ru-RU" sz="28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itchFamily="34" charset="0"/>
              </a:rPr>
              <a:t>Країни Європейського Союзу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836712"/>
            <a:ext cx="3676968" cy="5688632"/>
          </a:xfrm>
        </p:spPr>
        <p:txBody>
          <a:bodyPr>
            <a:normAutofit fontScale="70000" lnSpcReduction="20000"/>
          </a:bodyPr>
          <a:lstStyle/>
          <a:p>
            <a:pPr marL="342900" indent="-342900" algn="l">
              <a:buFont typeface="Wingdings" pitchFamily="2" charset="2"/>
              <a:buChar char="q"/>
            </a:pPr>
            <a:r>
              <a:rPr lang="uk-UA" sz="1900" dirty="0" smtClean="0">
                <a:latin typeface="Arial Black" pitchFamily="34" charset="0"/>
                <a:cs typeface="Arial" pitchFamily="34" charset="0"/>
              </a:rPr>
              <a:t>Австрія;</a:t>
            </a:r>
          </a:p>
          <a:p>
            <a:pPr marL="342900" indent="-342900" algn="l">
              <a:buFont typeface="Wingdings" pitchFamily="2" charset="2"/>
              <a:buChar char="q"/>
            </a:pPr>
            <a:r>
              <a:rPr lang="uk-UA" sz="1900" dirty="0" smtClean="0">
                <a:latin typeface="Arial Black" pitchFamily="34" charset="0"/>
                <a:cs typeface="Arial" pitchFamily="34" charset="0"/>
              </a:rPr>
              <a:t>Бельгія;</a:t>
            </a:r>
          </a:p>
          <a:p>
            <a:pPr marL="342900" indent="-342900" algn="l">
              <a:buFont typeface="Wingdings" pitchFamily="2" charset="2"/>
              <a:buChar char="q"/>
            </a:pPr>
            <a:r>
              <a:rPr lang="uk-UA" sz="1900" dirty="0" smtClean="0">
                <a:latin typeface="Arial Black" pitchFamily="34" charset="0"/>
                <a:cs typeface="Arial" pitchFamily="34" charset="0"/>
              </a:rPr>
              <a:t>Болгарія</a:t>
            </a:r>
            <a:r>
              <a:rPr lang="uk-UA" sz="1900" dirty="0" smtClean="0">
                <a:latin typeface="Arial Black" pitchFamily="34" charset="0"/>
                <a:cs typeface="Arial" pitchFamily="34" charset="0"/>
              </a:rPr>
              <a:t>;</a:t>
            </a:r>
          </a:p>
          <a:p>
            <a:pPr marL="342900" indent="-342900" algn="l">
              <a:buFont typeface="Wingdings" pitchFamily="2" charset="2"/>
              <a:buChar char="q"/>
            </a:pPr>
            <a:r>
              <a:rPr lang="uk-UA" sz="1900" smtClean="0">
                <a:latin typeface="Arial Black" pitchFamily="34" charset="0"/>
                <a:cs typeface="Arial" pitchFamily="34" charset="0"/>
              </a:rPr>
              <a:t>Велика Британія;</a:t>
            </a:r>
            <a:endParaRPr lang="uk-UA" sz="1900" dirty="0" smtClean="0">
              <a:latin typeface="Arial Black" pitchFamily="34" charset="0"/>
              <a:cs typeface="Arial" pitchFamily="34" charset="0"/>
            </a:endParaRPr>
          </a:p>
          <a:p>
            <a:pPr marL="342900" indent="-342900" algn="l">
              <a:buFont typeface="Wingdings" pitchFamily="2" charset="2"/>
              <a:buChar char="q"/>
            </a:pPr>
            <a:r>
              <a:rPr lang="uk-UA" sz="1900" dirty="0" smtClean="0">
                <a:latin typeface="Arial Black" pitchFamily="34" charset="0"/>
                <a:cs typeface="Arial" pitchFamily="34" charset="0"/>
              </a:rPr>
              <a:t>Греція;</a:t>
            </a:r>
          </a:p>
          <a:p>
            <a:pPr marL="342900" indent="-342900" algn="l">
              <a:buFont typeface="Wingdings" pitchFamily="2" charset="2"/>
              <a:buChar char="q"/>
            </a:pPr>
            <a:r>
              <a:rPr lang="uk-UA" sz="1900" dirty="0" smtClean="0">
                <a:latin typeface="Arial Black" pitchFamily="34" charset="0"/>
                <a:cs typeface="Arial" pitchFamily="34" charset="0"/>
              </a:rPr>
              <a:t>Данія;</a:t>
            </a:r>
          </a:p>
          <a:p>
            <a:pPr marL="342900" indent="-342900" algn="l">
              <a:buFont typeface="Wingdings" pitchFamily="2" charset="2"/>
              <a:buChar char="q"/>
            </a:pPr>
            <a:r>
              <a:rPr lang="uk-UA" sz="1900" dirty="0" smtClean="0">
                <a:latin typeface="Arial Black" pitchFamily="34" charset="0"/>
                <a:cs typeface="Arial" pitchFamily="34" charset="0"/>
              </a:rPr>
              <a:t>Естонія;</a:t>
            </a:r>
          </a:p>
          <a:p>
            <a:pPr marL="342900" indent="-342900" algn="l">
              <a:buFont typeface="Wingdings" pitchFamily="2" charset="2"/>
              <a:buChar char="q"/>
            </a:pPr>
            <a:r>
              <a:rPr lang="uk-UA" sz="1900" dirty="0" smtClean="0">
                <a:latin typeface="Arial Black" pitchFamily="34" charset="0"/>
                <a:cs typeface="Arial" pitchFamily="34" charset="0"/>
              </a:rPr>
              <a:t>Ірландія;</a:t>
            </a:r>
          </a:p>
          <a:p>
            <a:pPr marL="342900" indent="-342900" algn="l">
              <a:buFont typeface="Wingdings" pitchFamily="2" charset="2"/>
              <a:buChar char="q"/>
            </a:pPr>
            <a:r>
              <a:rPr lang="uk-UA" sz="1900" dirty="0" smtClean="0">
                <a:latin typeface="Arial Black" pitchFamily="34" charset="0"/>
                <a:cs typeface="Arial" pitchFamily="34" charset="0"/>
              </a:rPr>
              <a:t>Іспанія;</a:t>
            </a:r>
          </a:p>
          <a:p>
            <a:pPr marL="342900" indent="-342900" algn="l">
              <a:buFont typeface="Wingdings" pitchFamily="2" charset="2"/>
              <a:buChar char="q"/>
            </a:pPr>
            <a:r>
              <a:rPr lang="uk-UA" sz="1900" dirty="0" smtClean="0">
                <a:latin typeface="Arial Black" pitchFamily="34" charset="0"/>
                <a:cs typeface="Arial" pitchFamily="34" charset="0"/>
              </a:rPr>
              <a:t>Італія;</a:t>
            </a:r>
          </a:p>
          <a:p>
            <a:pPr marL="342900" indent="-342900" algn="l">
              <a:buFont typeface="Wingdings" pitchFamily="2" charset="2"/>
              <a:buChar char="q"/>
            </a:pPr>
            <a:r>
              <a:rPr lang="uk-UA" sz="1900" dirty="0" smtClean="0">
                <a:latin typeface="Arial Black" pitchFamily="34" charset="0"/>
                <a:cs typeface="Arial" pitchFamily="34" charset="0"/>
              </a:rPr>
              <a:t>Кіпр;</a:t>
            </a:r>
          </a:p>
          <a:p>
            <a:pPr marL="342900" indent="-342900" algn="l">
              <a:buFont typeface="Wingdings" pitchFamily="2" charset="2"/>
              <a:buChar char="q"/>
            </a:pPr>
            <a:r>
              <a:rPr lang="uk-UA" sz="1900" dirty="0" smtClean="0">
                <a:latin typeface="Arial Black" pitchFamily="34" charset="0"/>
                <a:cs typeface="Arial" pitchFamily="34" charset="0"/>
              </a:rPr>
              <a:t>Латвія;</a:t>
            </a:r>
          </a:p>
          <a:p>
            <a:pPr marL="342900" indent="-342900" algn="l">
              <a:buFont typeface="Wingdings" pitchFamily="2" charset="2"/>
              <a:buChar char="q"/>
            </a:pPr>
            <a:r>
              <a:rPr lang="uk-UA" sz="1900" dirty="0" smtClean="0">
                <a:latin typeface="Arial Black" pitchFamily="34" charset="0"/>
                <a:cs typeface="Arial" pitchFamily="34" charset="0"/>
              </a:rPr>
              <a:t>Литва;</a:t>
            </a:r>
          </a:p>
          <a:p>
            <a:pPr marL="342900" indent="-342900" algn="l">
              <a:buFont typeface="Wingdings" pitchFamily="2" charset="2"/>
              <a:buChar char="q"/>
            </a:pPr>
            <a:r>
              <a:rPr lang="uk-UA" sz="1900" dirty="0" smtClean="0">
                <a:latin typeface="Arial Black" pitchFamily="34" charset="0"/>
                <a:cs typeface="Arial" pitchFamily="34" charset="0"/>
              </a:rPr>
              <a:t>Люксембург;</a:t>
            </a:r>
          </a:p>
          <a:p>
            <a:pPr marL="342900" indent="-342900" algn="l">
              <a:buFont typeface="Wingdings" pitchFamily="2" charset="2"/>
              <a:buChar char="q"/>
            </a:pPr>
            <a:r>
              <a:rPr lang="uk-UA" sz="1900" dirty="0" smtClean="0">
                <a:latin typeface="Arial Black" pitchFamily="34" charset="0"/>
                <a:cs typeface="Arial" pitchFamily="34" charset="0"/>
              </a:rPr>
              <a:t>Мальта;</a:t>
            </a:r>
          </a:p>
          <a:p>
            <a:pPr marL="342900" indent="-342900" algn="l">
              <a:buFont typeface="Wingdings" pitchFamily="2" charset="2"/>
              <a:buChar char="q"/>
            </a:pPr>
            <a:r>
              <a:rPr lang="uk-UA" sz="1900" dirty="0" smtClean="0">
                <a:latin typeface="Arial Black" pitchFamily="34" charset="0"/>
                <a:cs typeface="Arial" pitchFamily="34" charset="0"/>
              </a:rPr>
              <a:t>Нідерланди;</a:t>
            </a:r>
          </a:p>
          <a:p>
            <a:pPr marL="342900" indent="-342900" algn="l">
              <a:buFont typeface="Wingdings" pitchFamily="2" charset="2"/>
              <a:buChar char="q"/>
            </a:pPr>
            <a:r>
              <a:rPr lang="uk-UA" sz="1900" dirty="0" smtClean="0">
                <a:latin typeface="Arial Black" pitchFamily="34" charset="0"/>
                <a:cs typeface="Arial" pitchFamily="34" charset="0"/>
              </a:rPr>
              <a:t>Німеччина;</a:t>
            </a:r>
          </a:p>
          <a:p>
            <a:pPr marL="342900" indent="-342900" algn="l">
              <a:buFont typeface="Wingdings" pitchFamily="2" charset="2"/>
              <a:buChar char="q"/>
            </a:pPr>
            <a:r>
              <a:rPr lang="uk-UA" sz="1900" dirty="0" smtClean="0">
                <a:latin typeface="Arial Black" pitchFamily="34" charset="0"/>
                <a:cs typeface="Arial" pitchFamily="34" charset="0"/>
              </a:rPr>
              <a:t>Польща;</a:t>
            </a:r>
          </a:p>
          <a:p>
            <a:pPr marL="342900" indent="-342900" algn="l">
              <a:buFont typeface="Wingdings" pitchFamily="2" charset="2"/>
              <a:buChar char="q"/>
            </a:pPr>
            <a:r>
              <a:rPr lang="uk-UA" sz="1900" dirty="0" smtClean="0">
                <a:latin typeface="Arial Black" pitchFamily="34" charset="0"/>
                <a:cs typeface="Arial" pitchFamily="34" charset="0"/>
              </a:rPr>
              <a:t>Португалія;</a:t>
            </a:r>
          </a:p>
          <a:p>
            <a:pPr marL="342900" indent="-342900" algn="l">
              <a:buFont typeface="Wingdings" pitchFamily="2" charset="2"/>
              <a:buChar char="q"/>
            </a:pPr>
            <a:r>
              <a:rPr lang="uk-UA" sz="1900" dirty="0" smtClean="0">
                <a:latin typeface="Arial Black" pitchFamily="34" charset="0"/>
                <a:cs typeface="Arial" pitchFamily="34" charset="0"/>
              </a:rPr>
              <a:t>Румунія;</a:t>
            </a:r>
          </a:p>
          <a:p>
            <a:pPr marL="342900" indent="-342900" algn="l">
              <a:buFont typeface="Wingdings" pitchFamily="2" charset="2"/>
              <a:buChar char="q"/>
            </a:pPr>
            <a:r>
              <a:rPr lang="uk-UA" sz="1900" dirty="0" smtClean="0">
                <a:latin typeface="Arial Black" pitchFamily="34" charset="0"/>
                <a:cs typeface="Arial" pitchFamily="34" charset="0"/>
              </a:rPr>
              <a:t>Словаччина;</a:t>
            </a:r>
          </a:p>
          <a:p>
            <a:pPr marL="342900" indent="-342900" algn="l">
              <a:buFont typeface="Wingdings" pitchFamily="2" charset="2"/>
              <a:buChar char="q"/>
            </a:pPr>
            <a:r>
              <a:rPr lang="uk-UA" sz="1900" dirty="0" smtClean="0">
                <a:latin typeface="Arial Black" pitchFamily="34" charset="0"/>
                <a:cs typeface="Arial" pitchFamily="34" charset="0"/>
              </a:rPr>
              <a:t>Словенія;</a:t>
            </a:r>
          </a:p>
          <a:p>
            <a:pPr marL="342900" indent="-342900" algn="l">
              <a:buFont typeface="Wingdings" pitchFamily="2" charset="2"/>
              <a:buChar char="q"/>
            </a:pPr>
            <a:r>
              <a:rPr lang="uk-UA" sz="1900" dirty="0" smtClean="0">
                <a:latin typeface="Arial Black" pitchFamily="34" charset="0"/>
                <a:cs typeface="Arial" pitchFamily="34" charset="0"/>
              </a:rPr>
              <a:t>Угорщина;</a:t>
            </a:r>
          </a:p>
          <a:p>
            <a:pPr marL="342900" indent="-342900" algn="l">
              <a:buFont typeface="Wingdings" pitchFamily="2" charset="2"/>
              <a:buChar char="q"/>
            </a:pPr>
            <a:r>
              <a:rPr lang="uk-UA" sz="1900" dirty="0" smtClean="0">
                <a:latin typeface="Arial Black" pitchFamily="34" charset="0"/>
                <a:cs typeface="Arial" pitchFamily="34" charset="0"/>
              </a:rPr>
              <a:t>Фінляндія;</a:t>
            </a:r>
          </a:p>
          <a:p>
            <a:pPr marL="342900" indent="-342900" algn="l">
              <a:buFont typeface="Wingdings" pitchFamily="2" charset="2"/>
              <a:buChar char="q"/>
            </a:pPr>
            <a:r>
              <a:rPr lang="uk-UA" sz="1900" dirty="0" smtClean="0">
                <a:latin typeface="Arial Black" pitchFamily="34" charset="0"/>
                <a:cs typeface="Arial" pitchFamily="34" charset="0"/>
              </a:rPr>
              <a:t>Франція;</a:t>
            </a:r>
          </a:p>
          <a:p>
            <a:pPr marL="342900" indent="-342900" algn="l">
              <a:buFont typeface="Wingdings" pitchFamily="2" charset="2"/>
              <a:buChar char="q"/>
            </a:pPr>
            <a:r>
              <a:rPr lang="uk-UA" sz="1900" dirty="0" smtClean="0">
                <a:latin typeface="Arial Black" pitchFamily="34" charset="0"/>
                <a:cs typeface="Arial" pitchFamily="34" charset="0"/>
              </a:rPr>
              <a:t>Хорватія;</a:t>
            </a:r>
          </a:p>
          <a:p>
            <a:pPr marL="342900" indent="-342900" algn="l">
              <a:buFont typeface="Wingdings" pitchFamily="2" charset="2"/>
              <a:buChar char="q"/>
            </a:pPr>
            <a:r>
              <a:rPr lang="uk-UA" sz="1900" dirty="0" smtClean="0">
                <a:latin typeface="Arial Black" pitchFamily="34" charset="0"/>
                <a:cs typeface="Arial" pitchFamily="34" charset="0"/>
              </a:rPr>
              <a:t>Чехія;</a:t>
            </a:r>
          </a:p>
          <a:p>
            <a:pPr marL="342900" indent="-342900" algn="l">
              <a:buFont typeface="Wingdings" pitchFamily="2" charset="2"/>
              <a:buChar char="q"/>
            </a:pPr>
            <a:r>
              <a:rPr lang="uk-UA" sz="1900" dirty="0" smtClean="0">
                <a:latin typeface="Arial Black" pitchFamily="34" charset="0"/>
                <a:cs typeface="Arial" pitchFamily="34" charset="0"/>
              </a:rPr>
              <a:t>Швеція.</a:t>
            </a:r>
          </a:p>
          <a:p>
            <a:pPr marL="342900" indent="-342900">
              <a:buFont typeface="Wingdings" pitchFamily="2" charset="2"/>
              <a:buChar char="q"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FFF00">
                <a:tint val="45000"/>
                <a:satMod val="400000"/>
              </a:srgbClr>
            </a:duotone>
            <a:lum contrast="1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268760"/>
            <a:ext cx="4300919" cy="4824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322369216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4954880"/>
          </a:xfrm>
        </p:spPr>
        <p:txBody>
          <a:bodyPr>
            <a:normAutofit/>
          </a:bodyPr>
          <a:lstStyle/>
          <a:p>
            <a:pPr algn="ctr"/>
            <a:r>
              <a:rPr lang="uk-UA" sz="7200" b="1" spc="-150" dirty="0" smtClean="0">
                <a:latin typeface="Batang" pitchFamily="18" charset="-127"/>
                <a:ea typeface="Batang" pitchFamily="18" charset="-127"/>
              </a:rPr>
              <a:t>До нових зустрічей</a:t>
            </a:r>
            <a:endParaRPr lang="ru-RU" sz="7200" b="1" spc="-150" dirty="0">
              <a:latin typeface="Batang" pitchFamily="18" charset="-127"/>
              <a:ea typeface="Batang" pitchFamily="18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33815843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Герб                         Прапор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204863"/>
            <a:ext cx="3312368" cy="394329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204864"/>
            <a:ext cx="4373732" cy="352839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65961767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467600" cy="1143000"/>
          </a:xfrm>
        </p:spPr>
        <p:txBody>
          <a:bodyPr/>
          <a:lstStyle/>
          <a:p>
            <a:pPr algn="ctr"/>
            <a:r>
              <a:rPr lang="uk-UA" dirty="0" smtClean="0"/>
              <a:t>Краєвиди Польщі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894" y="1"/>
            <a:ext cx="2301106" cy="188401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0" y="1474585"/>
            <a:ext cx="2622715" cy="2691424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0" y="4166009"/>
            <a:ext cx="2900536" cy="269511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360" y="4359381"/>
            <a:ext cx="3474640" cy="250174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2734" y="1884011"/>
            <a:ext cx="3081266" cy="248247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3544" y="4366486"/>
            <a:ext cx="2915816" cy="249463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4887" y="1628800"/>
            <a:ext cx="3701920" cy="272161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88343821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Угорщина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4" descr="Hungary-map-u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559" y="1412875"/>
            <a:ext cx="8565153" cy="51844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35150818"/>
      </p:ext>
    </p:extLst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Герб                    Прапор</a:t>
            </a:r>
            <a:endParaRPr lang="ru-RU" dirty="0"/>
          </a:p>
        </p:txBody>
      </p:sp>
      <p:pic>
        <p:nvPicPr>
          <p:cNvPr id="4" name="Picture 4" descr="284px-Coat_of_Arms_of_Hungary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24000"/>
            <a:ext cx="2142289" cy="45259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800px-Flag_of_Hungar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276872"/>
            <a:ext cx="5987212" cy="33451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59170192"/>
      </p:ext>
    </p:extLst>
  </p:cSld>
  <p:clrMapOvr>
    <a:masterClrMapping/>
  </p:clrMapOvr>
  <p:transition spd="med">
    <p:split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Краєвиди Угорщини</a:t>
            </a:r>
            <a:endParaRPr lang="ru-RU" dirty="0"/>
          </a:p>
        </p:txBody>
      </p:sp>
      <p:pic>
        <p:nvPicPr>
          <p:cNvPr id="5" name="Picture 5" descr="vengria_55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62823"/>
            <a:ext cx="4427984" cy="265168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4" descr="800px-Budapes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229" y="4041723"/>
            <a:ext cx="4797289" cy="27809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800px-Sárospatak_-_Castl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7" y="4114508"/>
            <a:ext cx="4572001" cy="27225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771px-Museum_of_Applied_Arts_(Budapest)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412504"/>
            <a:ext cx="4716016" cy="26462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40161595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Італія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357158" y="1357298"/>
            <a:ext cx="3157566" cy="4668839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    Площа – 301, 230 км</a:t>
            </a:r>
            <a:r>
              <a:rPr lang="uk-UA" baseline="30000" dirty="0" smtClean="0"/>
              <a:t>2  </a:t>
            </a:r>
            <a:endParaRPr lang="uk-UA" dirty="0" smtClean="0"/>
          </a:p>
          <a:p>
            <a:pPr>
              <a:buNone/>
            </a:pPr>
            <a:r>
              <a:rPr lang="uk-UA" baseline="30000" dirty="0" smtClean="0"/>
              <a:t> </a:t>
            </a:r>
            <a:r>
              <a:rPr lang="uk-UA" dirty="0" smtClean="0"/>
              <a:t>                                                                                                                  Столиця – Рим </a:t>
            </a:r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uk-UA" dirty="0" smtClean="0"/>
              <a:t>    Населення - 59 546 696 осіб</a:t>
            </a:r>
            <a:endParaRPr lang="uk-UA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 descr="78191751_Ryo1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57620" y="1214422"/>
            <a:ext cx="4572032" cy="525780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87622393"/>
      </p:ext>
    </p:ext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11119249SlideId28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11119249SlideId28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11119249SlideId28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11119249SlideId28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11119249SlideId28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11119249SlideId28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11119249SlideId28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11119318SlideId28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11119318SlideId284"/>
</p:tagLst>
</file>

<file path=ppt/theme/theme1.xml><?xml version="1.0" encoding="utf-8"?>
<a:theme xmlns:a="http://schemas.openxmlformats.org/drawingml/2006/main" name="Техничес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326</TotalTime>
  <Words>470</Words>
  <Application>Microsoft Office PowerPoint</Application>
  <PresentationFormat>Екран (4:3)</PresentationFormat>
  <Paragraphs>129</Paragraphs>
  <Slides>35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35</vt:i4>
      </vt:variant>
    </vt:vector>
  </HeadingPairs>
  <TitlesOfParts>
    <vt:vector size="36" baseType="lpstr">
      <vt:lpstr>Техническая</vt:lpstr>
      <vt:lpstr>Зоряне сяйво країн Європи</vt:lpstr>
      <vt:lpstr>Карта Європи</vt:lpstr>
      <vt:lpstr>Польща</vt:lpstr>
      <vt:lpstr>Герб                         Прапор</vt:lpstr>
      <vt:lpstr>Краєвиди Польщі</vt:lpstr>
      <vt:lpstr>Угорщина</vt:lpstr>
      <vt:lpstr>Герб                    Прапор</vt:lpstr>
      <vt:lpstr>Краєвиди Угорщини</vt:lpstr>
      <vt:lpstr>Італія</vt:lpstr>
      <vt:lpstr>     Прапор                    Герб</vt:lpstr>
      <vt:lpstr>Краєвиди Італії </vt:lpstr>
      <vt:lpstr>Слайд 12</vt:lpstr>
      <vt:lpstr>Слайд 13</vt:lpstr>
      <vt:lpstr>Слайд 14</vt:lpstr>
      <vt:lpstr>Слайд 15</vt:lpstr>
      <vt:lpstr>Франція</vt:lpstr>
      <vt:lpstr>     Прапор                     Герб </vt:lpstr>
      <vt:lpstr>Краєвиди Франції</vt:lpstr>
      <vt:lpstr>ЕЙФЕЛЕВА ВЕЖА</vt:lpstr>
      <vt:lpstr>Письменники Франції</vt:lpstr>
      <vt:lpstr>Велика Британія</vt:lpstr>
      <vt:lpstr>Прапор                    Герб</vt:lpstr>
      <vt:lpstr>Краєвиди Великобританії</vt:lpstr>
      <vt:lpstr>Північно-Шотландське нагір'я</vt:lpstr>
      <vt:lpstr>Іспанія</vt:lpstr>
      <vt:lpstr>   Герб                                                                                                          </vt:lpstr>
      <vt:lpstr>Краєвиди Іспанії</vt:lpstr>
      <vt:lpstr>Що ми знаємо про Євросоюз?</vt:lpstr>
      <vt:lpstr>Слайд 29</vt:lpstr>
      <vt:lpstr>Прапор              </vt:lpstr>
      <vt:lpstr>Європейський Союз (European Union)</vt:lpstr>
      <vt:lpstr>Мета ЄС:</vt:lpstr>
      <vt:lpstr>Девіз Європейського Союзу</vt:lpstr>
      <vt:lpstr>Країни Європейського Союзу</vt:lpstr>
      <vt:lpstr>До нових зустрічей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Зоряне сяйво країн Європи</dc:title>
  <dc:creator>User</dc:creator>
  <cp:lastModifiedBy>Оксана</cp:lastModifiedBy>
  <cp:revision>43</cp:revision>
  <dcterms:created xsi:type="dcterms:W3CDTF">2012-03-09T08:16:37Z</dcterms:created>
  <dcterms:modified xsi:type="dcterms:W3CDTF">2018-01-28T14:27:11Z</dcterms:modified>
</cp:coreProperties>
</file>