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8" r:id="rId8"/>
    <p:sldId id="269" r:id="rId9"/>
    <p:sldId id="265" r:id="rId10"/>
    <p:sldId id="266" r:id="rId11"/>
    <p:sldId id="267" r:id="rId12"/>
    <p:sldId id="270" r:id="rId13"/>
    <p:sldId id="271" r:id="rId14"/>
    <p:sldId id="272" r:id="rId15"/>
    <p:sldId id="273" r:id="rId16"/>
  </p:sldIdLst>
  <p:sldSz cx="9144000" cy="6858000" type="screen4x3"/>
  <p:notesSz cx="6858000" cy="100520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1038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B9F81-10FA-412E-AFEC-2AA0797B7D53}" type="datetimeFigureOut">
              <a:rPr lang="ru-RU" smtClean="0"/>
              <a:t>16.01.2018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CB8A8C5-E957-4C84-B6B1-A7B04173DC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B9F81-10FA-412E-AFEC-2AA0797B7D53}" type="datetimeFigureOut">
              <a:rPr lang="ru-RU" smtClean="0"/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8A8C5-E957-4C84-B6B1-A7B04173DC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B9F81-10FA-412E-AFEC-2AA0797B7D53}" type="datetimeFigureOut">
              <a:rPr lang="ru-RU" smtClean="0"/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8A8C5-E957-4C84-B6B1-A7B04173DC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B9F81-10FA-412E-AFEC-2AA0797B7D53}" type="datetimeFigureOut">
              <a:rPr lang="ru-RU" smtClean="0"/>
              <a:t>16.01.2018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CB8A8C5-E957-4C84-B6B1-A7B04173DC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B9F81-10FA-412E-AFEC-2AA0797B7D53}" type="datetimeFigureOut">
              <a:rPr lang="ru-RU" smtClean="0"/>
              <a:t>16.01.2018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8A8C5-E957-4C84-B6B1-A7B04173DCC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B9F81-10FA-412E-AFEC-2AA0797B7D53}" type="datetimeFigureOut">
              <a:rPr lang="ru-RU" smtClean="0"/>
              <a:t>16.01.2018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8A8C5-E957-4C84-B6B1-A7B04173DC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B9F81-10FA-412E-AFEC-2AA0797B7D53}" type="datetimeFigureOut">
              <a:rPr lang="ru-RU" smtClean="0"/>
              <a:t>16.01.2018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CB8A8C5-E957-4C84-B6B1-A7B04173DCC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B9F81-10FA-412E-AFEC-2AA0797B7D53}" type="datetimeFigureOut">
              <a:rPr lang="ru-RU" smtClean="0"/>
              <a:t>16.01.2018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8A8C5-E957-4C84-B6B1-A7B04173DC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B9F81-10FA-412E-AFEC-2AA0797B7D53}" type="datetimeFigureOut">
              <a:rPr lang="ru-RU" smtClean="0"/>
              <a:t>16.01.2018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8A8C5-E957-4C84-B6B1-A7B04173DC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B9F81-10FA-412E-AFEC-2AA0797B7D53}" type="datetimeFigureOut">
              <a:rPr lang="ru-RU" smtClean="0"/>
              <a:t>16.01.2018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8A8C5-E957-4C84-B6B1-A7B04173DC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B9F81-10FA-412E-AFEC-2AA0797B7D53}" type="datetimeFigureOut">
              <a:rPr lang="ru-RU" smtClean="0"/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8A8C5-E957-4C84-B6B1-A7B04173DCC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9DB9F81-10FA-412E-AFEC-2AA0797B7D53}" type="datetimeFigureOut">
              <a:rPr lang="ru-RU" smtClean="0"/>
              <a:t>16.01.2018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CB8A8C5-E957-4C84-B6B1-A7B04173DCC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85729"/>
            <a:ext cx="8243918" cy="331472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Тема урока:     </a:t>
            </a:r>
            <a:r>
              <a:rPr lang="ru-RU" b="1" dirty="0" err="1" smtClean="0"/>
              <a:t>Алканы</a:t>
            </a:r>
            <a:r>
              <a:rPr lang="ru-RU" b="1" dirty="0" smtClean="0"/>
              <a:t>. Общая формула </a:t>
            </a:r>
            <a:r>
              <a:rPr lang="ru-RU" b="1" dirty="0" err="1" smtClean="0"/>
              <a:t>алканов</a:t>
            </a:r>
            <a:r>
              <a:rPr lang="ru-RU" b="1" dirty="0" smtClean="0"/>
              <a:t>.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ru-RU" b="1" dirty="0" smtClean="0"/>
              <a:t>Структурная изомерия.                 Номенклатура. Физические свойства. 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286124"/>
            <a:ext cx="9144000" cy="3286148"/>
          </a:xfrm>
        </p:spPr>
        <p:txBody>
          <a:bodyPr>
            <a:normAutofit/>
          </a:bodyPr>
          <a:lstStyle/>
          <a:p>
            <a:r>
              <a:rPr lang="ru-RU" b="1" dirty="0" smtClean="0"/>
              <a:t>Цель </a:t>
            </a:r>
            <a:r>
              <a:rPr lang="ru-RU" b="1" dirty="0"/>
              <a:t>урока: Формировать у учащихся знания о гомологии, гомологических рядах на примере </a:t>
            </a:r>
            <a:r>
              <a:rPr lang="ru-RU" b="1" dirty="0" err="1"/>
              <a:t>алканов</a:t>
            </a:r>
            <a:r>
              <a:rPr lang="ru-RU" b="1" dirty="0"/>
              <a:t>, познакомить учащихся с  международной номенклатурой IUPAC, развивать умение  составлять структурные формулы и давать названия органическим соединениям на примере </a:t>
            </a:r>
            <a:r>
              <a:rPr lang="ru-RU" b="1" dirty="0" err="1"/>
              <a:t>алканов</a:t>
            </a:r>
            <a:r>
              <a:rPr lang="ru-RU" b="1" dirty="0"/>
              <a:t>, а также  составлять структурные формулы  по названию, познакомить учащихся с физическими свойствами </a:t>
            </a:r>
            <a:r>
              <a:rPr lang="ru-RU" b="1" dirty="0" err="1"/>
              <a:t>алканов</a:t>
            </a:r>
            <a:r>
              <a:rPr lang="ru-RU" b="1" dirty="0"/>
              <a:t>, показать связь между строением его молекулы и свойствами.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Систематическая номенклатура </a:t>
            </a:r>
            <a:r>
              <a:rPr lang="ru-RU" dirty="0" err="1" smtClean="0"/>
              <a:t>алканов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285860"/>
            <a:ext cx="8543956" cy="484030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По </a:t>
            </a:r>
            <a:r>
              <a:rPr lang="ru-RU" dirty="0"/>
              <a:t>номенклатуре ИЮПАК названия предельных углеводородов </a:t>
            </a:r>
            <a:r>
              <a:rPr lang="ru-RU" dirty="0" smtClean="0"/>
              <a:t>характеризуются  суффиксом </a:t>
            </a:r>
            <a:r>
              <a:rPr lang="ru-RU" dirty="0"/>
              <a:t>-</a:t>
            </a:r>
            <a:r>
              <a:rPr lang="ru-RU" dirty="0" smtClean="0"/>
              <a:t>ан. Первые </a:t>
            </a:r>
            <a:r>
              <a:rPr lang="ru-RU" dirty="0"/>
              <a:t>четыре углеводорода носят исторически сложившиеся названия, начиная  с пятого в основе названия углеводорода лежит греческое </a:t>
            </a:r>
            <a:r>
              <a:rPr lang="ru-RU" dirty="0" smtClean="0"/>
              <a:t>название  соответствующего </a:t>
            </a:r>
            <a:r>
              <a:rPr lang="ru-RU" dirty="0"/>
              <a:t>числа углеродных атомов. Углеводороды, в которых все атомы</a:t>
            </a:r>
          </a:p>
          <a:p>
            <a:pPr>
              <a:buNone/>
            </a:pPr>
            <a:r>
              <a:rPr lang="ru-RU" dirty="0" smtClean="0"/>
              <a:t>   углерода </a:t>
            </a:r>
            <a:r>
              <a:rPr lang="ru-RU" dirty="0"/>
              <a:t>расположены в одну цепь, </a:t>
            </a:r>
            <a:r>
              <a:rPr lang="ru-RU" dirty="0" smtClean="0"/>
              <a:t>называются нормальными</a:t>
            </a:r>
            <a:r>
              <a:rPr lang="ru-RU" dirty="0"/>
              <a:t>. Углеводороды </a:t>
            </a:r>
            <a:r>
              <a:rPr lang="ru-RU" dirty="0" smtClean="0"/>
              <a:t>с  нормальной </a:t>
            </a:r>
            <a:r>
              <a:rPr lang="ru-RU" dirty="0"/>
              <a:t>цепью углеродных атомов имеют следующие названия: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357158" y="142852"/>
            <a:ext cx="2543164" cy="928694"/>
          </a:xfrm>
        </p:spPr>
        <p:txBody>
          <a:bodyPr>
            <a:normAutofit/>
          </a:bodyPr>
          <a:lstStyle/>
          <a:p>
            <a:r>
              <a:rPr lang="ru-RU" sz="3200" dirty="0" err="1" smtClean="0"/>
              <a:t>Алканы</a:t>
            </a:r>
            <a:endParaRPr lang="ru-RU" sz="3200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4643438" y="214290"/>
            <a:ext cx="2855933" cy="960453"/>
          </a:xfrm>
        </p:spPr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sz="6700" dirty="0" smtClean="0"/>
              <a:t>Радикалы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142844" y="1214422"/>
            <a:ext cx="3429024" cy="491174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/>
              <a:t>С Н</a:t>
            </a:r>
            <a:r>
              <a:rPr lang="ru-RU" sz="2800" baseline="-25000" dirty="0"/>
              <a:t>4</a:t>
            </a:r>
            <a:r>
              <a:rPr lang="ru-RU" sz="2800" dirty="0"/>
              <a:t>      метан</a:t>
            </a:r>
          </a:p>
          <a:p>
            <a:pPr marL="0" indent="0">
              <a:buNone/>
            </a:pPr>
            <a:r>
              <a:rPr lang="ru-RU" sz="2800" dirty="0"/>
              <a:t>С </a:t>
            </a:r>
            <a:r>
              <a:rPr lang="ru-RU" sz="2800" baseline="-25000" dirty="0"/>
              <a:t>2</a:t>
            </a:r>
            <a:r>
              <a:rPr lang="ru-RU" sz="2800" dirty="0"/>
              <a:t>Н</a:t>
            </a:r>
            <a:r>
              <a:rPr lang="ru-RU" sz="2800" baseline="-25000" dirty="0"/>
              <a:t>6 </a:t>
            </a:r>
            <a:r>
              <a:rPr lang="ru-RU" sz="2800" dirty="0"/>
              <a:t>     этан</a:t>
            </a:r>
          </a:p>
          <a:p>
            <a:pPr marL="0" indent="0">
              <a:buNone/>
            </a:pPr>
            <a:r>
              <a:rPr lang="ru-RU" sz="2800" dirty="0"/>
              <a:t>С </a:t>
            </a:r>
            <a:r>
              <a:rPr lang="ru-RU" sz="2800" baseline="-25000" dirty="0"/>
              <a:t>3</a:t>
            </a:r>
            <a:r>
              <a:rPr lang="ru-RU" sz="2800" dirty="0"/>
              <a:t>Н</a:t>
            </a:r>
            <a:r>
              <a:rPr lang="ru-RU" sz="2800" baseline="-25000" dirty="0"/>
              <a:t>8 </a:t>
            </a:r>
            <a:r>
              <a:rPr lang="ru-RU" sz="2800" dirty="0"/>
              <a:t>    пропан</a:t>
            </a:r>
          </a:p>
          <a:p>
            <a:pPr marL="0" indent="0">
              <a:buNone/>
            </a:pPr>
            <a:r>
              <a:rPr lang="ru-RU" sz="2800" dirty="0"/>
              <a:t>С </a:t>
            </a:r>
            <a:r>
              <a:rPr lang="ru-RU" sz="2800" baseline="-25000" dirty="0"/>
              <a:t>4</a:t>
            </a:r>
            <a:r>
              <a:rPr lang="ru-RU" sz="2800" dirty="0"/>
              <a:t>Н</a:t>
            </a:r>
            <a:r>
              <a:rPr lang="ru-RU" sz="2800" baseline="-25000" dirty="0"/>
              <a:t>10  </a:t>
            </a:r>
            <a:r>
              <a:rPr lang="ru-RU" sz="2800" dirty="0"/>
              <a:t>  бутан</a:t>
            </a:r>
          </a:p>
          <a:p>
            <a:pPr marL="0" indent="0">
              <a:buNone/>
            </a:pPr>
            <a:r>
              <a:rPr lang="ru-RU" sz="2800" dirty="0"/>
              <a:t>С </a:t>
            </a:r>
            <a:r>
              <a:rPr lang="ru-RU" sz="2800" baseline="-25000" dirty="0"/>
              <a:t>5</a:t>
            </a:r>
            <a:r>
              <a:rPr lang="ru-RU" sz="2800" dirty="0"/>
              <a:t>Н</a:t>
            </a:r>
            <a:r>
              <a:rPr lang="ru-RU" sz="2800" baseline="-25000" dirty="0"/>
              <a:t>12  </a:t>
            </a:r>
            <a:r>
              <a:rPr lang="ru-RU" sz="2800" dirty="0"/>
              <a:t>  пентан</a:t>
            </a:r>
          </a:p>
          <a:p>
            <a:pPr marL="0" indent="0">
              <a:buNone/>
            </a:pPr>
            <a:r>
              <a:rPr lang="ru-RU" sz="2800" dirty="0"/>
              <a:t>С </a:t>
            </a:r>
            <a:r>
              <a:rPr lang="ru-RU" sz="2800" baseline="-25000" dirty="0"/>
              <a:t>6</a:t>
            </a:r>
            <a:r>
              <a:rPr lang="ru-RU" sz="2800" dirty="0"/>
              <a:t>Н</a:t>
            </a:r>
            <a:r>
              <a:rPr lang="ru-RU" sz="2800" baseline="-25000" dirty="0"/>
              <a:t>14     </a:t>
            </a:r>
            <a:r>
              <a:rPr lang="ru-RU" sz="2800" dirty="0" err="1"/>
              <a:t>гексан</a:t>
            </a:r>
            <a:endParaRPr lang="ru-RU" sz="2800" dirty="0"/>
          </a:p>
          <a:p>
            <a:pPr marL="0" indent="0">
              <a:buNone/>
            </a:pPr>
            <a:r>
              <a:rPr lang="ru-RU" sz="2800" dirty="0"/>
              <a:t>С </a:t>
            </a:r>
            <a:r>
              <a:rPr lang="ru-RU" sz="2800" baseline="-25000" dirty="0"/>
              <a:t>7</a:t>
            </a:r>
            <a:r>
              <a:rPr lang="ru-RU" sz="2800" dirty="0"/>
              <a:t>Н</a:t>
            </a:r>
            <a:r>
              <a:rPr lang="ru-RU" sz="2800" baseline="-25000" dirty="0"/>
              <a:t>16 </a:t>
            </a:r>
            <a:r>
              <a:rPr lang="ru-RU" sz="2800" dirty="0"/>
              <a:t>   гептан</a:t>
            </a:r>
          </a:p>
          <a:p>
            <a:pPr marL="0" indent="0">
              <a:buNone/>
            </a:pPr>
            <a:r>
              <a:rPr lang="ru-RU" sz="2800" dirty="0"/>
              <a:t>С </a:t>
            </a:r>
            <a:r>
              <a:rPr lang="ru-RU" sz="2800" baseline="-25000" dirty="0"/>
              <a:t>8</a:t>
            </a:r>
            <a:r>
              <a:rPr lang="ru-RU" sz="2800" dirty="0"/>
              <a:t>Н</a:t>
            </a:r>
            <a:r>
              <a:rPr lang="ru-RU" sz="2800" baseline="-25000" dirty="0"/>
              <a:t>18 </a:t>
            </a:r>
            <a:r>
              <a:rPr lang="ru-RU" sz="2800" dirty="0"/>
              <a:t>   октан</a:t>
            </a:r>
          </a:p>
          <a:p>
            <a:pPr marL="0" indent="0">
              <a:buNone/>
            </a:pPr>
            <a:r>
              <a:rPr lang="ru-RU" sz="2800" dirty="0"/>
              <a:t>С </a:t>
            </a:r>
            <a:r>
              <a:rPr lang="ru-RU" sz="2800" baseline="-25000" dirty="0"/>
              <a:t>9</a:t>
            </a:r>
            <a:r>
              <a:rPr lang="ru-RU" sz="2800" dirty="0"/>
              <a:t>Н</a:t>
            </a:r>
            <a:r>
              <a:rPr lang="ru-RU" sz="2800" baseline="-25000" dirty="0"/>
              <a:t>20 </a:t>
            </a:r>
            <a:r>
              <a:rPr lang="ru-RU" sz="2800" dirty="0"/>
              <a:t>   </a:t>
            </a:r>
            <a:r>
              <a:rPr lang="ru-RU" sz="2800" dirty="0" err="1"/>
              <a:t>нонан</a:t>
            </a:r>
            <a:endParaRPr lang="ru-RU" sz="2800" dirty="0"/>
          </a:p>
          <a:p>
            <a:pPr marL="0" indent="0">
              <a:buNone/>
            </a:pPr>
            <a:r>
              <a:rPr lang="ru-RU" sz="2800" dirty="0"/>
              <a:t>С </a:t>
            </a:r>
            <a:r>
              <a:rPr lang="ru-RU" sz="2800" baseline="-25000" dirty="0"/>
              <a:t>10</a:t>
            </a:r>
            <a:r>
              <a:rPr lang="ru-RU" sz="2800" dirty="0"/>
              <a:t>Н</a:t>
            </a:r>
            <a:r>
              <a:rPr lang="ru-RU" sz="2800" baseline="-25000" dirty="0"/>
              <a:t>22 </a:t>
            </a:r>
            <a:r>
              <a:rPr lang="ru-RU" sz="2800" dirty="0"/>
              <a:t>  декан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142984"/>
            <a:ext cx="3998941" cy="4983179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/>
              <a:t>С Н</a:t>
            </a:r>
            <a:r>
              <a:rPr lang="ru-RU" sz="2800" baseline="-25000" dirty="0" smtClean="0"/>
              <a:t>3</a:t>
            </a:r>
            <a:r>
              <a:rPr lang="ru-RU" sz="2800" dirty="0" smtClean="0"/>
              <a:t>      </a:t>
            </a:r>
            <a:r>
              <a:rPr lang="ru-RU" sz="2800" dirty="0" smtClean="0"/>
              <a:t>метил</a:t>
            </a:r>
            <a:endParaRPr lang="ru-RU" sz="28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/>
              <a:t>С </a:t>
            </a:r>
            <a:r>
              <a:rPr lang="ru-RU" sz="2800" baseline="-25000" dirty="0" smtClean="0"/>
              <a:t>2</a:t>
            </a:r>
            <a:r>
              <a:rPr lang="ru-RU" sz="2800" dirty="0" smtClean="0"/>
              <a:t>Н</a:t>
            </a:r>
            <a:r>
              <a:rPr lang="ru-RU" sz="2800" baseline="-25000" dirty="0" smtClean="0"/>
              <a:t>5 </a:t>
            </a:r>
            <a:r>
              <a:rPr lang="ru-RU" sz="2800" dirty="0" smtClean="0"/>
              <a:t>    </a:t>
            </a:r>
            <a:r>
              <a:rPr lang="ru-RU" sz="2800" dirty="0" smtClean="0"/>
              <a:t>этил</a:t>
            </a:r>
            <a:endParaRPr lang="ru-RU" sz="28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/>
              <a:t>С </a:t>
            </a:r>
            <a:r>
              <a:rPr lang="ru-RU" sz="2800" baseline="-25000" dirty="0" smtClean="0"/>
              <a:t>3</a:t>
            </a:r>
            <a:r>
              <a:rPr lang="ru-RU" sz="2800" dirty="0" smtClean="0"/>
              <a:t>Н</a:t>
            </a:r>
            <a:r>
              <a:rPr lang="ru-RU" sz="2800" baseline="-25000" dirty="0" smtClean="0"/>
              <a:t>7 </a:t>
            </a:r>
            <a:r>
              <a:rPr lang="ru-RU" sz="2800" dirty="0" smtClean="0"/>
              <a:t>    пропил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/>
              <a:t>С </a:t>
            </a:r>
            <a:r>
              <a:rPr lang="ru-RU" sz="2800" baseline="-25000" dirty="0" smtClean="0"/>
              <a:t>4</a:t>
            </a:r>
            <a:r>
              <a:rPr lang="ru-RU" sz="2800" dirty="0" smtClean="0"/>
              <a:t>Н</a:t>
            </a:r>
            <a:r>
              <a:rPr lang="ru-RU" sz="2800" baseline="-25000" dirty="0" smtClean="0"/>
              <a:t>9  </a:t>
            </a:r>
            <a:r>
              <a:rPr lang="ru-RU" sz="2800" dirty="0" smtClean="0"/>
              <a:t> </a:t>
            </a:r>
            <a:r>
              <a:rPr lang="ru-RU" sz="2800" dirty="0" smtClean="0"/>
              <a:t>   бутил</a:t>
            </a:r>
            <a:endParaRPr lang="ru-RU" sz="28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/>
              <a:t>С </a:t>
            </a:r>
            <a:r>
              <a:rPr lang="ru-RU" sz="2800" baseline="-25000" dirty="0" smtClean="0"/>
              <a:t>5</a:t>
            </a:r>
            <a:r>
              <a:rPr lang="ru-RU" sz="2800" dirty="0" smtClean="0"/>
              <a:t>Н</a:t>
            </a:r>
            <a:r>
              <a:rPr lang="ru-RU" sz="2800" baseline="-25000" dirty="0" smtClean="0"/>
              <a:t>11  </a:t>
            </a:r>
            <a:r>
              <a:rPr lang="ru-RU" sz="2800" dirty="0" smtClean="0"/>
              <a:t>  </a:t>
            </a:r>
            <a:r>
              <a:rPr lang="ru-RU" sz="2800" dirty="0" err="1" smtClean="0"/>
              <a:t>пентил</a:t>
            </a:r>
            <a:endParaRPr lang="ru-RU" sz="28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/>
              <a:t>С </a:t>
            </a:r>
            <a:r>
              <a:rPr lang="ru-RU" sz="2800" baseline="-25000" dirty="0" smtClean="0"/>
              <a:t>6</a:t>
            </a:r>
            <a:r>
              <a:rPr lang="ru-RU" sz="2800" dirty="0" smtClean="0"/>
              <a:t>Н</a:t>
            </a:r>
            <a:r>
              <a:rPr lang="ru-RU" sz="2800" baseline="-25000" dirty="0" smtClean="0"/>
              <a:t>13     </a:t>
            </a:r>
            <a:r>
              <a:rPr lang="ru-RU" sz="2800" dirty="0" err="1" smtClean="0"/>
              <a:t>гексил</a:t>
            </a:r>
            <a:endParaRPr lang="ru-RU" sz="28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/>
              <a:t>С </a:t>
            </a:r>
            <a:r>
              <a:rPr lang="ru-RU" sz="2800" baseline="-25000" dirty="0" smtClean="0"/>
              <a:t>7</a:t>
            </a:r>
            <a:r>
              <a:rPr lang="ru-RU" sz="2800" dirty="0" smtClean="0"/>
              <a:t>Н</a:t>
            </a:r>
            <a:r>
              <a:rPr lang="ru-RU" sz="2800" baseline="-25000" dirty="0" smtClean="0"/>
              <a:t>15 </a:t>
            </a:r>
            <a:r>
              <a:rPr lang="ru-RU" sz="2800" dirty="0" smtClean="0"/>
              <a:t>   </a:t>
            </a:r>
            <a:r>
              <a:rPr lang="ru-RU" sz="2800" dirty="0" err="1" smtClean="0"/>
              <a:t>гептил</a:t>
            </a:r>
            <a:endParaRPr lang="ru-RU" sz="28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/>
              <a:t>С </a:t>
            </a:r>
            <a:r>
              <a:rPr lang="ru-RU" sz="2800" baseline="-25000" dirty="0" smtClean="0"/>
              <a:t>8</a:t>
            </a:r>
            <a:r>
              <a:rPr lang="ru-RU" sz="2800" dirty="0" smtClean="0"/>
              <a:t>Н</a:t>
            </a:r>
            <a:r>
              <a:rPr lang="ru-RU" sz="2800" baseline="-25000" dirty="0" smtClean="0"/>
              <a:t>17 </a:t>
            </a:r>
            <a:r>
              <a:rPr lang="ru-RU" sz="2800" dirty="0" smtClean="0"/>
              <a:t>   </a:t>
            </a:r>
            <a:r>
              <a:rPr lang="ru-RU" sz="2800" dirty="0" err="1" smtClean="0"/>
              <a:t>октил</a:t>
            </a:r>
            <a:endParaRPr lang="ru-RU" sz="28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/>
              <a:t>С </a:t>
            </a:r>
            <a:r>
              <a:rPr lang="ru-RU" sz="2800" baseline="-25000" dirty="0" smtClean="0"/>
              <a:t>9</a:t>
            </a:r>
            <a:r>
              <a:rPr lang="ru-RU" sz="2800" dirty="0" smtClean="0"/>
              <a:t>Н</a:t>
            </a:r>
            <a:r>
              <a:rPr lang="ru-RU" sz="2800" baseline="-25000" dirty="0" smtClean="0"/>
              <a:t>19 </a:t>
            </a:r>
            <a:r>
              <a:rPr lang="ru-RU" sz="2800" dirty="0" smtClean="0"/>
              <a:t>   </a:t>
            </a:r>
            <a:r>
              <a:rPr lang="ru-RU" sz="2800" dirty="0" err="1" smtClean="0"/>
              <a:t>нонил</a:t>
            </a:r>
            <a:endParaRPr lang="ru-RU" sz="28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/>
              <a:t>С </a:t>
            </a:r>
            <a:r>
              <a:rPr lang="ru-RU" sz="2800" baseline="-25000" dirty="0" smtClean="0"/>
              <a:t>10</a:t>
            </a:r>
            <a:r>
              <a:rPr lang="ru-RU" sz="2800" dirty="0" smtClean="0"/>
              <a:t>Н</a:t>
            </a:r>
            <a:r>
              <a:rPr lang="ru-RU" sz="2800" baseline="-25000" dirty="0" smtClean="0"/>
              <a:t>21</a:t>
            </a:r>
            <a:r>
              <a:rPr lang="ru-RU" sz="2800" dirty="0" smtClean="0"/>
              <a:t> </a:t>
            </a:r>
            <a:r>
              <a:rPr lang="ru-RU" sz="2800" dirty="0" smtClean="0"/>
              <a:t> </a:t>
            </a:r>
            <a:r>
              <a:rPr lang="ru-RU" sz="2800" dirty="0" err="1" smtClean="0"/>
              <a:t>децил</a:t>
            </a:r>
            <a:endParaRPr lang="ru-RU" sz="28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2,2,4-триметилпентан</a:t>
            </a:r>
          </a:p>
        </p:txBody>
      </p:sp>
      <p:pic>
        <p:nvPicPr>
          <p:cNvPr id="8" name="Рисунок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357431"/>
            <a:ext cx="678661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0108"/>
          </a:xfrm>
        </p:spPr>
        <p:txBody>
          <a:bodyPr>
            <a:noAutofit/>
          </a:bodyPr>
          <a:lstStyle/>
          <a:p>
            <a:r>
              <a:rPr lang="ru-RU" sz="3200" dirty="0"/>
              <a:t>СОСТАВЛЕНИЕ СТРУКТУРНЫХ ФОРМУЛ ВЕЩЕСТВ ПО ИХ НАЗВАНИЯМ. </a:t>
            </a: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507438"/>
            <a:ext cx="91440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2,3-диметилпентан.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Окончание названия - пентан, значит, в главной цепи 5 атомов углерода: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С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Частица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указывает, что в молекуле есть два радикала (в данном случае это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метильные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радикалы СН</a:t>
            </a:r>
            <a:r>
              <a:rPr kumimoji="0" lang="ru-RU" sz="28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- заместители атомов  водорода у 2-го и 3-го атома углерода. Структурная формула: СН</a:t>
            </a:r>
            <a:r>
              <a:rPr kumimoji="0" lang="ru-RU" sz="28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СН - СН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СН</a:t>
            </a:r>
            <a:r>
              <a:rPr kumimoji="0" lang="ru-RU" sz="28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СН</a:t>
            </a:r>
            <a:r>
              <a:rPr kumimoji="0" lang="ru-RU" sz="28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I          I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СН</a:t>
            </a:r>
            <a:r>
              <a:rPr kumimoji="0" lang="ru-RU" sz="28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СН</a:t>
            </a:r>
            <a:r>
              <a:rPr kumimoji="0" lang="ru-RU" sz="28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Самостоятельная работа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Дать названия </a:t>
            </a:r>
            <a:r>
              <a:rPr lang="ru-RU" dirty="0" err="1" smtClean="0"/>
              <a:t>алканам</a:t>
            </a:r>
            <a:r>
              <a:rPr lang="ru-RU" dirty="0" smtClean="0"/>
              <a:t> по международной номенклатуре</a:t>
            </a:r>
          </a:p>
          <a:p>
            <a:pPr marL="514350" indent="-514350">
              <a:buAutoNum type="arabicPeriod"/>
            </a:pPr>
            <a:r>
              <a:rPr lang="ru-RU" dirty="0" smtClean="0"/>
              <a:t>Найти ошибку</a:t>
            </a:r>
          </a:p>
          <a:p>
            <a:pPr marL="514350" indent="-514350">
              <a:buAutoNum type="arabicPeriod"/>
            </a:pPr>
            <a:r>
              <a:rPr lang="ru-RU" dirty="0" smtClean="0"/>
              <a:t>Составить структурную формулу по названию </a:t>
            </a:r>
            <a:r>
              <a:rPr lang="ru-RU" dirty="0" err="1" smtClean="0"/>
              <a:t>алкана</a:t>
            </a: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1. Изучить § 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2. Выполнить задания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Беседа 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/>
              <a:t> </a:t>
            </a:r>
            <a:endParaRPr lang="ru-RU" dirty="0" smtClean="0"/>
          </a:p>
          <a:p>
            <a:pPr lvl="0"/>
            <a:r>
              <a:rPr lang="ru-RU" dirty="0" smtClean="0"/>
              <a:t>Какие элементы входят в состав органических веществ?</a:t>
            </a:r>
          </a:p>
          <a:p>
            <a:pPr lvl="0"/>
            <a:r>
              <a:rPr lang="en-US" dirty="0" smtClean="0"/>
              <a:t>    C , H, O, N, S</a:t>
            </a:r>
            <a:endParaRPr lang="ru-RU" dirty="0" smtClean="0"/>
          </a:p>
          <a:p>
            <a:pPr lvl="0"/>
            <a:r>
              <a:rPr lang="ru-RU" dirty="0" smtClean="0"/>
              <a:t>Как </a:t>
            </a:r>
            <a:r>
              <a:rPr lang="ru-RU" dirty="0"/>
              <a:t>вы думаете, какие элементы входят в состав органических веществ, если они относятся к группе углеводородов</a:t>
            </a:r>
            <a:r>
              <a:rPr lang="ru-RU" dirty="0" smtClean="0"/>
              <a:t>?</a:t>
            </a:r>
            <a:r>
              <a:rPr lang="en-US" dirty="0" smtClean="0"/>
              <a:t>       </a:t>
            </a:r>
            <a:endParaRPr lang="ru-RU" dirty="0" smtClean="0"/>
          </a:p>
          <a:p>
            <a:pPr lvl="0"/>
            <a:r>
              <a:rPr lang="en-US" dirty="0" smtClean="0"/>
              <a:t> C , H</a:t>
            </a:r>
            <a:endParaRPr lang="ru-RU" dirty="0"/>
          </a:p>
          <a:p>
            <a:pPr lvl="0"/>
            <a:r>
              <a:rPr lang="ru-RU" dirty="0"/>
              <a:t>Какая валентность  у атома Карбона  в органических соединениях</a:t>
            </a:r>
            <a:r>
              <a:rPr lang="ru-RU" dirty="0" smtClean="0"/>
              <a:t>?</a:t>
            </a:r>
            <a:r>
              <a:rPr lang="en-US" dirty="0" smtClean="0"/>
              <a:t>     </a:t>
            </a:r>
            <a:endParaRPr lang="ru-RU" dirty="0" smtClean="0"/>
          </a:p>
          <a:p>
            <a:pPr lvl="0"/>
            <a:r>
              <a:rPr lang="en-US" dirty="0" smtClean="0"/>
              <a:t> 4</a:t>
            </a:r>
            <a:endParaRPr lang="ru-RU" dirty="0"/>
          </a:p>
          <a:p>
            <a:pPr lvl="0"/>
            <a:r>
              <a:rPr lang="ru-RU" dirty="0"/>
              <a:t>Каким особенным свойством обладают атомы Карбона</a:t>
            </a:r>
            <a:r>
              <a:rPr lang="ru-RU" dirty="0" smtClean="0"/>
              <a:t>?</a:t>
            </a:r>
            <a:r>
              <a:rPr lang="en-US" dirty="0" smtClean="0"/>
              <a:t>   </a:t>
            </a:r>
            <a:endParaRPr lang="ru-RU" dirty="0" smtClean="0"/>
          </a:p>
          <a:p>
            <a:pPr lvl="0"/>
            <a:r>
              <a:rPr lang="en-US" dirty="0" smtClean="0"/>
              <a:t>  </a:t>
            </a:r>
            <a:r>
              <a:rPr lang="ru-RU" dirty="0" smtClean="0"/>
              <a:t>Соединяться в цепи</a:t>
            </a:r>
            <a:endParaRPr lang="ru-RU" dirty="0"/>
          </a:p>
          <a:p>
            <a:pPr lvl="0"/>
            <a:r>
              <a:rPr lang="ru-RU" dirty="0"/>
              <a:t>Какие формулы мы называем структурными</a:t>
            </a:r>
            <a:r>
              <a:rPr lang="ru-RU" dirty="0" smtClean="0"/>
              <a:t>? </a:t>
            </a:r>
          </a:p>
          <a:p>
            <a:pPr lvl="0"/>
            <a:r>
              <a:rPr lang="ru-RU" dirty="0" smtClean="0"/>
              <a:t> Формулы, которые показывают порядок соединения атомов в молекуле, а связи изображены черточками</a:t>
            </a:r>
            <a:endParaRPr lang="ru-RU" dirty="0"/>
          </a:p>
          <a:p>
            <a:pPr lvl="0"/>
            <a:r>
              <a:rPr lang="ru-RU" dirty="0"/>
              <a:t>Какая формула у метана</a:t>
            </a:r>
            <a:r>
              <a:rPr lang="ru-RU" dirty="0" smtClean="0"/>
              <a:t>?   </a:t>
            </a:r>
          </a:p>
          <a:p>
            <a:pPr lvl="0"/>
            <a:r>
              <a:rPr lang="ru-RU" dirty="0" smtClean="0"/>
              <a:t>СН</a:t>
            </a:r>
            <a:r>
              <a:rPr lang="ru-RU" baseline="-25000" dirty="0" smtClean="0"/>
              <a:t>4</a:t>
            </a:r>
            <a:r>
              <a:rPr lang="ru-RU" dirty="0" smtClean="0"/>
              <a:t> Написать </a:t>
            </a:r>
            <a:r>
              <a:rPr lang="ru-RU" dirty="0"/>
              <a:t>структурную формулу метана.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4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3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8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43050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Вещества, составляющие гомологический ряд, имеют сходное строение и свойства, их состав отличается на группу СН</a:t>
            </a:r>
            <a:r>
              <a:rPr lang="ru-RU" sz="3200" b="1" baseline="-25000" dirty="0" smtClean="0"/>
              <a:t>2  </a:t>
            </a:r>
            <a:r>
              <a:rPr lang="ru-RU" sz="3200" b="1" dirty="0" smtClean="0"/>
              <a:t>, которая называется гомологическая разность.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С Н</a:t>
            </a:r>
            <a:r>
              <a:rPr lang="ru-RU" baseline="-25000" dirty="0"/>
              <a:t>4</a:t>
            </a:r>
            <a:r>
              <a:rPr lang="ru-RU" dirty="0"/>
              <a:t>      метан</a:t>
            </a:r>
          </a:p>
          <a:p>
            <a:r>
              <a:rPr lang="ru-RU" dirty="0"/>
              <a:t>С </a:t>
            </a:r>
            <a:r>
              <a:rPr lang="ru-RU" baseline="-25000" dirty="0"/>
              <a:t>2</a:t>
            </a:r>
            <a:r>
              <a:rPr lang="ru-RU" dirty="0"/>
              <a:t>Н</a:t>
            </a:r>
            <a:r>
              <a:rPr lang="ru-RU" baseline="-25000" dirty="0"/>
              <a:t>6 </a:t>
            </a:r>
            <a:r>
              <a:rPr lang="ru-RU" dirty="0"/>
              <a:t>     этан</a:t>
            </a:r>
          </a:p>
          <a:p>
            <a:r>
              <a:rPr lang="ru-RU" dirty="0"/>
              <a:t>С </a:t>
            </a:r>
            <a:r>
              <a:rPr lang="ru-RU" baseline="-25000" dirty="0"/>
              <a:t>3</a:t>
            </a:r>
            <a:r>
              <a:rPr lang="ru-RU" dirty="0"/>
              <a:t>Н</a:t>
            </a:r>
            <a:r>
              <a:rPr lang="ru-RU" baseline="-25000" dirty="0"/>
              <a:t>8 </a:t>
            </a:r>
            <a:r>
              <a:rPr lang="ru-RU" dirty="0"/>
              <a:t>    пропан</a:t>
            </a:r>
          </a:p>
          <a:p>
            <a:r>
              <a:rPr lang="ru-RU" dirty="0"/>
              <a:t>С </a:t>
            </a:r>
            <a:r>
              <a:rPr lang="ru-RU" baseline="-25000" dirty="0"/>
              <a:t>4</a:t>
            </a:r>
            <a:r>
              <a:rPr lang="ru-RU" dirty="0"/>
              <a:t>Н</a:t>
            </a:r>
            <a:r>
              <a:rPr lang="ru-RU" baseline="-25000" dirty="0"/>
              <a:t>10  </a:t>
            </a:r>
            <a:r>
              <a:rPr lang="ru-RU" dirty="0"/>
              <a:t>  бутан</a:t>
            </a:r>
          </a:p>
          <a:p>
            <a:r>
              <a:rPr lang="ru-RU" dirty="0"/>
              <a:t>С </a:t>
            </a:r>
            <a:r>
              <a:rPr lang="ru-RU" baseline="-25000" dirty="0"/>
              <a:t>5</a:t>
            </a:r>
            <a:r>
              <a:rPr lang="ru-RU" dirty="0"/>
              <a:t>Н</a:t>
            </a:r>
            <a:r>
              <a:rPr lang="ru-RU" baseline="-25000" dirty="0"/>
              <a:t>12  </a:t>
            </a:r>
            <a:r>
              <a:rPr lang="ru-RU" dirty="0"/>
              <a:t>  пентан</a:t>
            </a:r>
          </a:p>
          <a:p>
            <a:r>
              <a:rPr lang="ru-RU" dirty="0"/>
              <a:t>С </a:t>
            </a:r>
            <a:r>
              <a:rPr lang="ru-RU" baseline="-25000" dirty="0"/>
              <a:t>6</a:t>
            </a:r>
            <a:r>
              <a:rPr lang="ru-RU" dirty="0"/>
              <a:t>Н</a:t>
            </a:r>
            <a:r>
              <a:rPr lang="ru-RU" baseline="-25000" dirty="0"/>
              <a:t>14     </a:t>
            </a:r>
            <a:r>
              <a:rPr lang="ru-RU" dirty="0" err="1"/>
              <a:t>гексан</a:t>
            </a:r>
            <a:endParaRPr lang="ru-RU" dirty="0"/>
          </a:p>
          <a:p>
            <a:r>
              <a:rPr lang="ru-RU" dirty="0"/>
              <a:t>С </a:t>
            </a:r>
            <a:r>
              <a:rPr lang="ru-RU" baseline="-25000" dirty="0"/>
              <a:t>7</a:t>
            </a:r>
            <a:r>
              <a:rPr lang="ru-RU" dirty="0"/>
              <a:t>Н</a:t>
            </a:r>
            <a:r>
              <a:rPr lang="ru-RU" baseline="-25000" dirty="0"/>
              <a:t>16 </a:t>
            </a:r>
            <a:r>
              <a:rPr lang="ru-RU" dirty="0"/>
              <a:t>   гептан</a:t>
            </a:r>
          </a:p>
          <a:p>
            <a:r>
              <a:rPr lang="ru-RU" dirty="0"/>
              <a:t>С </a:t>
            </a:r>
            <a:r>
              <a:rPr lang="ru-RU" baseline="-25000" dirty="0"/>
              <a:t>8</a:t>
            </a:r>
            <a:r>
              <a:rPr lang="ru-RU" dirty="0"/>
              <a:t>Н</a:t>
            </a:r>
            <a:r>
              <a:rPr lang="ru-RU" baseline="-25000" dirty="0"/>
              <a:t>18 </a:t>
            </a:r>
            <a:r>
              <a:rPr lang="ru-RU" dirty="0"/>
              <a:t>   октан</a:t>
            </a:r>
          </a:p>
          <a:p>
            <a:r>
              <a:rPr lang="ru-RU" dirty="0"/>
              <a:t>С </a:t>
            </a:r>
            <a:r>
              <a:rPr lang="ru-RU" baseline="-25000" dirty="0"/>
              <a:t>9</a:t>
            </a:r>
            <a:r>
              <a:rPr lang="ru-RU" dirty="0"/>
              <a:t>Н</a:t>
            </a:r>
            <a:r>
              <a:rPr lang="ru-RU" baseline="-25000" dirty="0"/>
              <a:t>20 </a:t>
            </a:r>
            <a:r>
              <a:rPr lang="ru-RU" dirty="0"/>
              <a:t>   </a:t>
            </a:r>
            <a:r>
              <a:rPr lang="ru-RU" dirty="0" err="1"/>
              <a:t>нонан</a:t>
            </a:r>
            <a:endParaRPr lang="ru-RU" dirty="0"/>
          </a:p>
          <a:p>
            <a:r>
              <a:rPr lang="ru-RU" dirty="0"/>
              <a:t>С </a:t>
            </a:r>
            <a:r>
              <a:rPr lang="ru-RU" baseline="-25000" dirty="0"/>
              <a:t>10</a:t>
            </a:r>
            <a:r>
              <a:rPr lang="ru-RU" dirty="0"/>
              <a:t>Н</a:t>
            </a:r>
            <a:r>
              <a:rPr lang="ru-RU" baseline="-25000" dirty="0"/>
              <a:t>22 </a:t>
            </a:r>
            <a:r>
              <a:rPr lang="ru-RU" dirty="0"/>
              <a:t>  декан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71612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3200" dirty="0" smtClean="0"/>
              <a:t>Начиная с пропана (С</a:t>
            </a:r>
            <a:r>
              <a:rPr lang="ru-RU" sz="3200" baseline="-25000" dirty="0" smtClean="0"/>
              <a:t>3</a:t>
            </a:r>
            <a:r>
              <a:rPr lang="ru-RU" sz="3200" dirty="0" smtClean="0"/>
              <a:t>Н</a:t>
            </a:r>
            <a:r>
              <a:rPr lang="ru-RU" sz="3200" baseline="-25000" dirty="0" smtClean="0"/>
              <a:t>8</a:t>
            </a:r>
            <a:r>
              <a:rPr lang="ru-RU" sz="3200" dirty="0" smtClean="0"/>
              <a:t>), атомы углерода расположены не по прямой линии, а зигзагообразно.</a:t>
            </a:r>
            <a:r>
              <a:rPr lang="ru-RU" sz="3200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bg2">
                    <a:lumMod val="75000"/>
                  </a:schemeClr>
                </a:solidFill>
              </a:rPr>
            </a:br>
            <a:endParaRPr lang="ru-RU" sz="3200" dirty="0"/>
          </a:p>
        </p:txBody>
      </p:sp>
      <p:pic>
        <p:nvPicPr>
          <p:cNvPr id="4" name="Picture 6" descr="E:\Documents and Settings\леночка\Рабочий стол\Рисунок15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857364"/>
            <a:ext cx="258825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E:\Documents and Settings\леночка\Рабочий стол\Рисунок1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2285992"/>
            <a:ext cx="4624391" cy="3130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838200"/>
          </a:xfrm>
        </p:spPr>
        <p:txBody>
          <a:bodyPr/>
          <a:lstStyle/>
          <a:p>
            <a:r>
              <a:rPr lang="ru-RU" dirty="0" smtClean="0"/>
              <a:t>Общая формула </a:t>
            </a:r>
            <a:r>
              <a:rPr lang="ru-RU" dirty="0" err="1" smtClean="0"/>
              <a:t>алканов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8729634" cy="607220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5400" b="1" dirty="0" smtClean="0"/>
              <a:t>                 C</a:t>
            </a:r>
            <a:r>
              <a:rPr lang="ru-RU" sz="5400" b="1" baseline="-25000" dirty="0" smtClean="0"/>
              <a:t>n</a:t>
            </a:r>
            <a:r>
              <a:rPr lang="ru-RU" sz="5400" b="1" dirty="0" smtClean="0"/>
              <a:t>H</a:t>
            </a:r>
            <a:r>
              <a:rPr lang="ru-RU" sz="5400" b="1" baseline="-25000" dirty="0" smtClean="0"/>
              <a:t>2n+2</a:t>
            </a:r>
            <a:endParaRPr lang="ru-RU" sz="5400" dirty="0"/>
          </a:p>
          <a:p>
            <a:pPr>
              <a:buNone/>
            </a:pPr>
            <a:r>
              <a:rPr lang="ru-RU" dirty="0"/>
              <a:t>Проверим правильность формулы на нескольких предельных углеводородах. </a:t>
            </a:r>
          </a:p>
          <a:p>
            <a:pPr>
              <a:buNone/>
            </a:pPr>
            <a:r>
              <a:rPr lang="ru-RU" dirty="0" smtClean="0"/>
              <a:t>С</a:t>
            </a:r>
            <a:r>
              <a:rPr lang="ru-RU" baseline="-25000" dirty="0" smtClean="0"/>
              <a:t>5</a:t>
            </a:r>
            <a:r>
              <a:rPr lang="ru-RU" dirty="0" smtClean="0"/>
              <a:t>Н</a:t>
            </a:r>
            <a:r>
              <a:rPr lang="ru-RU" baseline="-25000" dirty="0" smtClean="0"/>
              <a:t>12</a:t>
            </a:r>
            <a:r>
              <a:rPr lang="ru-RU" dirty="0" smtClean="0"/>
              <a:t>       </a:t>
            </a:r>
          </a:p>
          <a:p>
            <a:pPr>
              <a:buNone/>
            </a:pPr>
            <a:r>
              <a:rPr lang="ru-RU" dirty="0" smtClean="0"/>
              <a:t>С</a:t>
            </a:r>
            <a:r>
              <a:rPr lang="ru-RU" baseline="-25000" dirty="0" smtClean="0"/>
              <a:t>7 </a:t>
            </a:r>
            <a:r>
              <a:rPr lang="ru-RU" dirty="0" smtClean="0"/>
              <a:t>Н</a:t>
            </a:r>
            <a:r>
              <a:rPr lang="ru-RU" baseline="-25000" dirty="0" smtClean="0"/>
              <a:t>16</a:t>
            </a:r>
            <a:r>
              <a:rPr lang="ru-RU" dirty="0" smtClean="0"/>
              <a:t>   </a:t>
            </a:r>
          </a:p>
          <a:p>
            <a:pPr>
              <a:buNone/>
            </a:pPr>
            <a:r>
              <a:rPr lang="ru-RU" dirty="0" smtClean="0"/>
              <a:t>С</a:t>
            </a:r>
            <a:r>
              <a:rPr lang="ru-RU" baseline="-25000" dirty="0" smtClean="0"/>
              <a:t>9</a:t>
            </a:r>
            <a:r>
              <a:rPr lang="ru-RU" dirty="0" smtClean="0"/>
              <a:t>Н</a:t>
            </a:r>
            <a:r>
              <a:rPr lang="ru-RU" baseline="-25000" dirty="0" smtClean="0"/>
              <a:t>20</a:t>
            </a:r>
            <a:r>
              <a:rPr lang="ru-RU" dirty="0" smtClean="0"/>
              <a:t>   </a:t>
            </a:r>
          </a:p>
          <a:p>
            <a:pPr>
              <a:buNone/>
            </a:pPr>
            <a:r>
              <a:rPr lang="ru-RU" dirty="0" smtClean="0"/>
              <a:t>С</a:t>
            </a:r>
            <a:r>
              <a:rPr lang="ru-RU" baseline="-25000" dirty="0" smtClean="0"/>
              <a:t>11 </a:t>
            </a:r>
            <a:r>
              <a:rPr lang="ru-RU" dirty="0" smtClean="0"/>
              <a:t>Н</a:t>
            </a:r>
            <a:r>
              <a:rPr lang="ru-RU" baseline="-25000" dirty="0" smtClean="0"/>
              <a:t>24</a:t>
            </a:r>
            <a:r>
              <a:rPr lang="ru-RU" dirty="0" smtClean="0"/>
              <a:t>     </a:t>
            </a:r>
          </a:p>
          <a:p>
            <a:pPr>
              <a:buNone/>
            </a:pPr>
            <a:r>
              <a:rPr lang="ru-RU" dirty="0" smtClean="0"/>
              <a:t>С</a:t>
            </a:r>
            <a:r>
              <a:rPr lang="ru-RU" baseline="-25000" dirty="0" smtClean="0"/>
              <a:t>15 </a:t>
            </a:r>
            <a:r>
              <a:rPr lang="ru-RU" dirty="0" smtClean="0"/>
              <a:t>Н</a:t>
            </a:r>
            <a:r>
              <a:rPr lang="ru-RU" baseline="-25000" dirty="0" smtClean="0"/>
              <a:t>32</a:t>
            </a:r>
          </a:p>
          <a:p>
            <a:pPr>
              <a:buNone/>
            </a:pPr>
            <a:endParaRPr lang="ru-RU" baseline="-25000" dirty="0"/>
          </a:p>
          <a:p>
            <a:pPr>
              <a:buNone/>
            </a:pPr>
            <a:r>
              <a:rPr lang="ru-RU" dirty="0"/>
              <a:t>Задание: для углеводорода состава </a:t>
            </a:r>
            <a:r>
              <a:rPr lang="ru-RU" b="1" dirty="0"/>
              <a:t>C</a:t>
            </a:r>
            <a:r>
              <a:rPr lang="ru-RU" b="1" baseline="-25000" dirty="0"/>
              <a:t>6</a:t>
            </a:r>
            <a:r>
              <a:rPr lang="ru-RU" b="1" dirty="0"/>
              <a:t>H</a:t>
            </a:r>
            <a:r>
              <a:rPr lang="ru-RU" b="1" baseline="-25000" dirty="0"/>
              <a:t>14 </a:t>
            </a:r>
            <a:r>
              <a:rPr lang="ru-RU" dirty="0"/>
              <a:t>составьте формулы двух ближайших изомеров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85926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Вопрос</a:t>
            </a:r>
            <a:r>
              <a:rPr lang="ru-RU" sz="4000" dirty="0"/>
              <a:t>: Если вещества имеют одинаковый состав, могут ли они иметь  разное строение, свойства?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Явление, при котором вещества одинакового состава имеют различное пространственное строение и, соответственно, свойства называется -  </a:t>
            </a:r>
            <a:r>
              <a:rPr lang="ru-RU" b="1" dirty="0"/>
              <a:t>ИЗОМЕРИЯ</a:t>
            </a:r>
            <a:endParaRPr lang="ru-RU" dirty="0"/>
          </a:p>
          <a:p>
            <a:pPr>
              <a:buNone/>
            </a:pPr>
            <a:r>
              <a:rPr lang="ru-RU" dirty="0"/>
              <a:t>Приставка «изо» означает «одинаковый».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Структурные формулы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60722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С </a:t>
            </a:r>
            <a:r>
              <a:rPr lang="ru-RU" baseline="-25000" dirty="0" smtClean="0"/>
              <a:t>2</a:t>
            </a:r>
            <a:r>
              <a:rPr lang="ru-RU" dirty="0" smtClean="0"/>
              <a:t>Н</a:t>
            </a:r>
            <a:r>
              <a:rPr lang="ru-RU" baseline="-25000" dirty="0" smtClean="0"/>
              <a:t>6                                                </a:t>
            </a:r>
            <a:r>
              <a:rPr lang="ru-RU" dirty="0" smtClean="0"/>
              <a:t>Н   Н</a:t>
            </a:r>
            <a:endParaRPr lang="ru-RU" baseline="-25000" dirty="0" smtClean="0"/>
          </a:p>
          <a:p>
            <a:pPr>
              <a:buNone/>
            </a:pPr>
            <a:r>
              <a:rPr lang="ru-RU" dirty="0" smtClean="0"/>
              <a:t>этан                                  І     </a:t>
            </a:r>
            <a:r>
              <a:rPr lang="ru-RU" dirty="0" err="1" smtClean="0"/>
              <a:t>І</a:t>
            </a:r>
            <a:endParaRPr lang="ru-RU" dirty="0"/>
          </a:p>
          <a:p>
            <a:pPr>
              <a:buNone/>
            </a:pPr>
            <a:r>
              <a:rPr lang="ru-RU" baseline="-25000" dirty="0" smtClean="0"/>
              <a:t>                                                   </a:t>
            </a:r>
            <a:r>
              <a:rPr lang="ru-RU" dirty="0" smtClean="0"/>
              <a:t>Н—</a:t>
            </a:r>
            <a:r>
              <a:rPr lang="ru-RU" baseline="-25000" dirty="0" smtClean="0"/>
              <a:t> </a:t>
            </a:r>
            <a:r>
              <a:rPr lang="ru-RU" dirty="0" smtClean="0"/>
              <a:t>С—С—Н</a:t>
            </a:r>
          </a:p>
          <a:p>
            <a:pPr>
              <a:buNone/>
            </a:pPr>
            <a:r>
              <a:rPr lang="ru-RU" dirty="0" smtClean="0"/>
              <a:t>                                          І     </a:t>
            </a:r>
            <a:r>
              <a:rPr lang="ru-RU" dirty="0" err="1" smtClean="0"/>
              <a:t>І</a:t>
            </a: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dirty="0" smtClean="0"/>
              <a:t>                                         Н   Н</a:t>
            </a:r>
          </a:p>
          <a:p>
            <a:pPr>
              <a:buNone/>
            </a:pPr>
            <a:r>
              <a:rPr lang="ru-RU" dirty="0" smtClean="0"/>
              <a:t>С </a:t>
            </a:r>
            <a:r>
              <a:rPr lang="ru-RU" baseline="-25000" dirty="0" smtClean="0"/>
              <a:t>3</a:t>
            </a:r>
            <a:r>
              <a:rPr lang="ru-RU" dirty="0" smtClean="0"/>
              <a:t>Н</a:t>
            </a:r>
            <a:r>
              <a:rPr lang="ru-RU" baseline="-25000" dirty="0" smtClean="0"/>
              <a:t>8      </a:t>
            </a:r>
            <a:r>
              <a:rPr lang="ru-RU" dirty="0" smtClean="0"/>
              <a:t>          Н    Н   Н</a:t>
            </a:r>
          </a:p>
          <a:p>
            <a:pPr>
              <a:buNone/>
            </a:pPr>
            <a:r>
              <a:rPr lang="ru-RU" dirty="0" smtClean="0"/>
              <a:t> пропан           I     </a:t>
            </a:r>
            <a:r>
              <a:rPr lang="en-US" dirty="0" smtClean="0"/>
              <a:t>I</a:t>
            </a:r>
            <a:r>
              <a:rPr lang="ru-RU" dirty="0" smtClean="0"/>
              <a:t>     </a:t>
            </a:r>
            <a:r>
              <a:rPr lang="en-US" dirty="0" smtClean="0"/>
              <a:t>I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               Н —С—С—С—Н</a:t>
            </a:r>
          </a:p>
          <a:p>
            <a:pPr>
              <a:buNone/>
            </a:pPr>
            <a:r>
              <a:rPr lang="ru-RU" dirty="0" smtClean="0"/>
              <a:t>                        I     </a:t>
            </a:r>
            <a:r>
              <a:rPr lang="en-US" dirty="0" smtClean="0"/>
              <a:t>I</a:t>
            </a:r>
            <a:r>
              <a:rPr lang="ru-RU" dirty="0" smtClean="0"/>
              <a:t>     </a:t>
            </a:r>
            <a:r>
              <a:rPr lang="en-US" dirty="0" smtClean="0"/>
              <a:t>I</a:t>
            </a:r>
            <a:r>
              <a:rPr lang="ru-RU" dirty="0" smtClean="0"/>
              <a:t>  </a:t>
            </a:r>
          </a:p>
          <a:p>
            <a:pPr>
              <a:buNone/>
            </a:pPr>
            <a:r>
              <a:rPr lang="ru-RU" dirty="0" smtClean="0"/>
              <a:t>                       Н    Н   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2918"/>
          </a:xfrm>
        </p:spPr>
        <p:txBody>
          <a:bodyPr>
            <a:normAutofit/>
          </a:bodyPr>
          <a:lstStyle/>
          <a:p>
            <a:r>
              <a:rPr lang="ru-RU" dirty="0" smtClean="0"/>
              <a:t>Структурные формулы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8686800" cy="600076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4000" dirty="0" smtClean="0"/>
              <a:t>С </a:t>
            </a:r>
            <a:r>
              <a:rPr lang="ru-RU" sz="4000" baseline="-25000" dirty="0" smtClean="0"/>
              <a:t>4</a:t>
            </a:r>
            <a:r>
              <a:rPr lang="ru-RU" sz="4000" dirty="0" smtClean="0"/>
              <a:t>Н</a:t>
            </a:r>
            <a:r>
              <a:rPr lang="ru-RU" sz="4000" baseline="-25000" dirty="0" smtClean="0"/>
              <a:t>10        </a:t>
            </a:r>
            <a:r>
              <a:rPr lang="ru-RU" sz="4000" dirty="0" smtClean="0"/>
              <a:t>Бутан</a:t>
            </a:r>
            <a:r>
              <a:rPr lang="ru-RU" sz="4000" baseline="-25000" dirty="0" smtClean="0"/>
              <a:t>        </a:t>
            </a:r>
            <a:r>
              <a:rPr lang="ru-RU" sz="4000" dirty="0" smtClean="0"/>
              <a:t>СН</a:t>
            </a:r>
            <a:r>
              <a:rPr lang="ru-RU" sz="4000" baseline="-25000" dirty="0" smtClean="0"/>
              <a:t>3</a:t>
            </a:r>
            <a:r>
              <a:rPr lang="ru-RU" sz="4000" dirty="0" smtClean="0"/>
              <a:t>—СН</a:t>
            </a:r>
            <a:r>
              <a:rPr lang="ru-RU" sz="4000" baseline="-25000" dirty="0" smtClean="0"/>
              <a:t>2</a:t>
            </a:r>
            <a:r>
              <a:rPr lang="ru-RU" sz="4000" dirty="0" smtClean="0"/>
              <a:t>—СН</a:t>
            </a:r>
            <a:r>
              <a:rPr lang="ru-RU" sz="4000" baseline="-25000" dirty="0" smtClean="0"/>
              <a:t>2</a:t>
            </a:r>
            <a:r>
              <a:rPr lang="ru-RU" sz="4000" dirty="0" smtClean="0"/>
              <a:t>—СН</a:t>
            </a:r>
            <a:r>
              <a:rPr lang="ru-RU" sz="4000" baseline="-25000" dirty="0" smtClean="0"/>
              <a:t>3    </a:t>
            </a:r>
            <a:r>
              <a:rPr lang="ru-RU" sz="4000" dirty="0" smtClean="0"/>
              <a:t>          </a:t>
            </a:r>
          </a:p>
          <a:p>
            <a:pPr>
              <a:buNone/>
            </a:pPr>
            <a:r>
              <a:rPr lang="ru-RU" sz="4000" dirty="0" smtClean="0"/>
              <a:t>                                                                    СН</a:t>
            </a:r>
            <a:r>
              <a:rPr lang="ru-RU" sz="4000" baseline="-25000" dirty="0" smtClean="0"/>
              <a:t>3</a:t>
            </a:r>
            <a:r>
              <a:rPr lang="ru-RU" sz="4000" dirty="0" smtClean="0"/>
              <a:t>—СН—СН</a:t>
            </a:r>
            <a:r>
              <a:rPr lang="ru-RU" sz="4000" baseline="-25000" dirty="0" smtClean="0"/>
              <a:t>3</a:t>
            </a:r>
          </a:p>
          <a:p>
            <a:pPr>
              <a:buNone/>
            </a:pPr>
            <a:r>
              <a:rPr lang="ru-RU" sz="4000" baseline="-25000" dirty="0" smtClean="0"/>
              <a:t> </a:t>
            </a:r>
            <a:r>
              <a:rPr lang="ru-RU" sz="4000" dirty="0" smtClean="0"/>
              <a:t>                                                                              І</a:t>
            </a:r>
          </a:p>
          <a:p>
            <a:pPr>
              <a:buNone/>
            </a:pPr>
            <a:r>
              <a:rPr lang="ru-RU" sz="4000" dirty="0" smtClean="0"/>
              <a:t>                                                                              СН</a:t>
            </a:r>
            <a:r>
              <a:rPr lang="ru-RU" sz="4000" baseline="-25000" dirty="0" smtClean="0"/>
              <a:t>3</a:t>
            </a:r>
          </a:p>
          <a:p>
            <a:pPr>
              <a:buNone/>
            </a:pPr>
            <a:r>
              <a:rPr lang="ru-RU" sz="4000" dirty="0" smtClean="0"/>
              <a:t> </a:t>
            </a:r>
          </a:p>
          <a:p>
            <a:pPr>
              <a:buNone/>
            </a:pPr>
            <a:r>
              <a:rPr lang="ru-RU" sz="4000" dirty="0" smtClean="0"/>
              <a:t>С </a:t>
            </a:r>
            <a:r>
              <a:rPr lang="ru-RU" sz="4000" baseline="-25000" dirty="0" smtClean="0"/>
              <a:t>5</a:t>
            </a:r>
            <a:r>
              <a:rPr lang="ru-RU" sz="4000" dirty="0" smtClean="0"/>
              <a:t>Н</a:t>
            </a:r>
            <a:r>
              <a:rPr lang="ru-RU" sz="4000" baseline="-25000" dirty="0" smtClean="0"/>
              <a:t>12  </a:t>
            </a:r>
            <a:r>
              <a:rPr lang="ru-RU" sz="4000" dirty="0" smtClean="0"/>
              <a:t> пентан       СН</a:t>
            </a:r>
            <a:r>
              <a:rPr lang="ru-RU" sz="4000" baseline="-25000" dirty="0" smtClean="0"/>
              <a:t>3</a:t>
            </a:r>
            <a:r>
              <a:rPr lang="ru-RU" sz="4000" dirty="0" smtClean="0"/>
              <a:t>—СН</a:t>
            </a:r>
            <a:r>
              <a:rPr lang="ru-RU" sz="4000" baseline="-25000" dirty="0" smtClean="0"/>
              <a:t>2</a:t>
            </a:r>
            <a:r>
              <a:rPr lang="ru-RU" sz="4000" dirty="0" smtClean="0"/>
              <a:t>—СН</a:t>
            </a:r>
            <a:r>
              <a:rPr lang="ru-RU" sz="4000" baseline="-25000" dirty="0" smtClean="0"/>
              <a:t>2</a:t>
            </a:r>
            <a:r>
              <a:rPr lang="ru-RU" sz="4000" dirty="0" smtClean="0"/>
              <a:t>—СН</a:t>
            </a:r>
            <a:r>
              <a:rPr lang="ru-RU" sz="4000" baseline="-25000" dirty="0" smtClean="0"/>
              <a:t>2</a:t>
            </a:r>
            <a:r>
              <a:rPr lang="ru-RU" sz="4000" dirty="0" smtClean="0"/>
              <a:t>—СН</a:t>
            </a:r>
            <a:r>
              <a:rPr lang="ru-RU" sz="4000" baseline="-25000" dirty="0" smtClean="0"/>
              <a:t>3</a:t>
            </a:r>
          </a:p>
          <a:p>
            <a:pPr>
              <a:buNone/>
            </a:pPr>
            <a:r>
              <a:rPr lang="ru-RU" sz="4000" dirty="0" smtClean="0"/>
              <a:t> </a:t>
            </a:r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СН</a:t>
            </a:r>
            <a:r>
              <a:rPr lang="ru-RU" sz="4000" baseline="-25000" dirty="0" smtClean="0"/>
              <a:t>3</a:t>
            </a:r>
            <a:r>
              <a:rPr lang="ru-RU" sz="4000" dirty="0" smtClean="0"/>
              <a:t>—СН—СН</a:t>
            </a:r>
            <a:r>
              <a:rPr lang="ru-RU" sz="4000" baseline="-25000" dirty="0" smtClean="0"/>
              <a:t>2 </a:t>
            </a:r>
            <a:r>
              <a:rPr lang="ru-RU" sz="4000" dirty="0" smtClean="0"/>
              <a:t>—СН</a:t>
            </a:r>
            <a:r>
              <a:rPr lang="ru-RU" sz="4000" baseline="-25000" dirty="0" smtClean="0"/>
              <a:t>3                                                                  </a:t>
            </a:r>
            <a:r>
              <a:rPr lang="ru-RU" sz="4000" dirty="0" smtClean="0"/>
              <a:t>СН</a:t>
            </a:r>
            <a:r>
              <a:rPr lang="ru-RU" sz="4000" baseline="-25000" dirty="0" smtClean="0"/>
              <a:t>3</a:t>
            </a:r>
          </a:p>
          <a:p>
            <a:pPr>
              <a:buNone/>
            </a:pPr>
            <a:r>
              <a:rPr lang="ru-RU" sz="4000" dirty="0" smtClean="0"/>
              <a:t>           І                                                                     І</a:t>
            </a:r>
          </a:p>
          <a:p>
            <a:pPr>
              <a:buNone/>
            </a:pPr>
            <a:r>
              <a:rPr lang="ru-RU" sz="4000" dirty="0"/>
              <a:t> </a:t>
            </a:r>
            <a:r>
              <a:rPr lang="ru-RU" sz="4000" dirty="0" smtClean="0"/>
              <a:t>          СН</a:t>
            </a:r>
            <a:r>
              <a:rPr lang="ru-RU" sz="4000" baseline="-25000" dirty="0" smtClean="0"/>
              <a:t>3</a:t>
            </a:r>
            <a:r>
              <a:rPr lang="ru-RU" sz="4000" dirty="0" smtClean="0"/>
              <a:t>                                                    СН</a:t>
            </a:r>
            <a:r>
              <a:rPr lang="ru-RU" sz="4000" baseline="-25000" dirty="0" smtClean="0"/>
              <a:t>3</a:t>
            </a:r>
            <a:r>
              <a:rPr lang="ru-RU" sz="4000" dirty="0" smtClean="0"/>
              <a:t>—СН—СН</a:t>
            </a:r>
            <a:r>
              <a:rPr lang="ru-RU" sz="4000" baseline="-25000" dirty="0" smtClean="0"/>
              <a:t>3</a:t>
            </a:r>
          </a:p>
          <a:p>
            <a:pPr>
              <a:buNone/>
            </a:pPr>
            <a:r>
              <a:rPr lang="ru-RU" sz="4000" baseline="-25000" dirty="0" smtClean="0"/>
              <a:t> </a:t>
            </a:r>
            <a:r>
              <a:rPr lang="ru-RU" sz="4000" dirty="0" smtClean="0"/>
              <a:t>                                                                                І</a:t>
            </a:r>
          </a:p>
          <a:p>
            <a:pPr>
              <a:buNone/>
            </a:pPr>
            <a:r>
              <a:rPr lang="ru-RU" sz="4000" dirty="0" smtClean="0"/>
              <a:t>                                                                                СН</a:t>
            </a:r>
            <a:r>
              <a:rPr lang="ru-RU" sz="4000" baseline="-25000" dirty="0" smtClean="0"/>
              <a:t>3</a:t>
            </a:r>
            <a:endParaRPr lang="ru-RU" sz="4000" dirty="0" smtClean="0"/>
          </a:p>
          <a:p>
            <a:pPr>
              <a:buNone/>
            </a:pPr>
            <a:r>
              <a:rPr lang="ru-RU" sz="4000" baseline="-25000" dirty="0" smtClean="0"/>
              <a:t> </a:t>
            </a:r>
            <a:r>
              <a:rPr lang="ru-RU" sz="4000" dirty="0" smtClean="0"/>
              <a:t>           </a:t>
            </a:r>
          </a:p>
          <a:p>
            <a:pPr>
              <a:buNone/>
            </a:pPr>
            <a:r>
              <a:rPr lang="ru-RU" dirty="0" smtClean="0"/>
              <a:t>    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832830"/>
            <a:ext cx="5590753" cy="6025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С увеличением числа атомов углерода в составе молекул увеличиваются возможности для разветвления цепи, т.е. количество изомеров растет с ростом числа углеродных атомов.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192</TotalTime>
  <Words>496</Words>
  <Application>Microsoft Office PowerPoint</Application>
  <PresentationFormat>Экран (4:3)</PresentationFormat>
  <Paragraphs>112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Franklin Gothic Book</vt:lpstr>
      <vt:lpstr>Franklin Gothic Medium</vt:lpstr>
      <vt:lpstr>Times New Roman</vt:lpstr>
      <vt:lpstr>Wingdings 2</vt:lpstr>
      <vt:lpstr>Трек</vt:lpstr>
      <vt:lpstr>Тема урока:     Алканы. Общая формула алканов.  Структурная изомерия.                 Номенклатура. Физические свойства.    </vt:lpstr>
      <vt:lpstr>Беседа : </vt:lpstr>
      <vt:lpstr> Вещества, составляющие гомологический ряд, имеют сходное строение и свойства, их состав отличается на группу СН2  , которая называется гомологическая разность. </vt:lpstr>
      <vt:lpstr> Начиная с пропана (С3Н8), атомы углерода расположены не по прямой линии, а зигзагообразно. </vt:lpstr>
      <vt:lpstr>Общая формула алканов</vt:lpstr>
      <vt:lpstr> Вопрос: Если вещества имеют одинаковый состав, могут ли они иметь  разное строение, свойства?  </vt:lpstr>
      <vt:lpstr>Структурные формулы</vt:lpstr>
      <vt:lpstr>Структурные формулы</vt:lpstr>
      <vt:lpstr>Презентация PowerPoint</vt:lpstr>
      <vt:lpstr>Систематическая номенклатура алканов </vt:lpstr>
      <vt:lpstr>Презентация PowerPoint</vt:lpstr>
      <vt:lpstr>2,2,4-триметилпентан</vt:lpstr>
      <vt:lpstr>СОСТАВЛЕНИЕ СТРУКТУРНЫХ ФОРМУЛ ВЕЩЕСТВ ПО ИХ НАЗВАНИЯМ. </vt:lpstr>
      <vt:lpstr>Самостоятельная работа </vt:lpstr>
      <vt:lpstr>Домашнее задание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    Алканы. Общая формула алканов.  Структурная изомерия.                 Номенклатура. Физические свойства.    </dc:title>
  <dc:creator>Admin</dc:creator>
  <cp:lastModifiedBy>User</cp:lastModifiedBy>
  <cp:revision>38</cp:revision>
  <dcterms:created xsi:type="dcterms:W3CDTF">2011-11-14T16:06:26Z</dcterms:created>
  <dcterms:modified xsi:type="dcterms:W3CDTF">2018-01-16T15:01:42Z</dcterms:modified>
</cp:coreProperties>
</file>