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73" r:id="rId3"/>
    <p:sldId id="271" r:id="rId4"/>
    <p:sldId id="272" r:id="rId5"/>
    <p:sldId id="256" r:id="rId6"/>
    <p:sldId id="274" r:id="rId7"/>
    <p:sldId id="286" r:id="rId8"/>
    <p:sldId id="279" r:id="rId9"/>
    <p:sldId id="258" r:id="rId10"/>
    <p:sldId id="264" r:id="rId11"/>
    <p:sldId id="265" r:id="rId12"/>
    <p:sldId id="266" r:id="rId13"/>
    <p:sldId id="262" r:id="rId14"/>
    <p:sldId id="268" r:id="rId15"/>
    <p:sldId id="285" r:id="rId16"/>
    <p:sldId id="280" r:id="rId17"/>
    <p:sldId id="281" r:id="rId18"/>
    <p:sldId id="282" r:id="rId19"/>
    <p:sldId id="270" r:id="rId20"/>
    <p:sldId id="283" r:id="rId21"/>
    <p:sldId id="284" r:id="rId22"/>
    <p:sldId id="259" r:id="rId23"/>
    <p:sldId id="260" r:id="rId24"/>
    <p:sldId id="263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962" autoAdjust="0"/>
    <p:restoredTop sz="94660"/>
  </p:normalViewPr>
  <p:slideViewPr>
    <p:cSldViewPr>
      <p:cViewPr varScale="1">
        <p:scale>
          <a:sx n="68" d="100"/>
          <a:sy n="68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0;&#1076;&#1077;&#1086;/&#1050;&#1086;&#1082;&#1072;%20&#1082;&#1086;&#1083;&#1072;%20&#1084;&#1085;&#1086;&#1075;&#1086;&#1092;&#1091;&#1085;&#1082;&#1094;&#1080;&#1086;&#1085;&#1072;&#1083;&#1100;&#1085;&#1099;&#1081;%20&#1085;&#1072;&#1087;&#1080;&#1090;&#1086;&#1082;.mp4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0;&#1076;&#1077;&#1086;/&#1063;&#1110;&#1087;&#1089;&#1080;%20&#1090;&#1072;%20&#1089;&#1091;&#1093;&#1072;&#1088;&#1080;&#1082;&#1080;%20--%20&#1079;&#1073;&#1091;&#1076;&#1085;&#1080;&#1082;&#1080;%20&#1076;&#1080;&#1090;&#1103;&#1095;&#1080;&#1093;%20&#1093;&#1074;&#1086;&#1088;&#1086;&#1073;.mp4" TargetMode="External"/><Relationship Id="rId2" Type="http://schemas.openxmlformats.org/officeDocument/2006/relationships/hyperlink" Target="&#1042;&#1080;&#1076;&#1077;&#1086;/&#1093;&#1080;&#1090;%20&#1087;&#1072;&#1088;&#1072;&#1076;.mp4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0;&#1076;&#1077;&#1086;/&#1074;&#1088;&#1072;&#1095;&#1080;%20&#1073;&#1100;&#1102;&#1090;%20&#1090;&#1088;&#1077;&#1074;&#1075;&#1091;.mp4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0;&#1076;&#1077;&#1086;/&#1089;&#1082;&#1072;&#1095;&#1082;&#1086;.mp4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&#1042;&#1080;&#1076;&#1077;&#1086;/&#1063;&#1090;&#1086;%20&#1090;&#1072;&#1082;&#1086;&#1077;%20&#1095;&#1080;&#1087;&#1089;.mp4" TargetMode="External"/><Relationship Id="rId4" Type="http://schemas.openxmlformats.org/officeDocument/2006/relationships/hyperlink" Target="&#1042;&#1080;&#1076;&#1077;&#1086;/&#1043;&#1086;&#1088;&#1103;&#1097;&#1080;&#1077;%20&#1095;&#1080;&#1087;&#1089;&#1099;.mp4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&#1042;&#1080;&#1076;&#1077;&#1086;/&#1052;&#1086;&#1081;%20&#1092;&#1080;&#1083;&#1100;&#1084;2.mp4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hyperlink" Target="&#1042;&#1080;&#1076;&#1077;&#1086;/&#1063;&#1090;&#1086;%20&#1073;&#1091;&#1076;&#1077;&#1090;,%20&#1077;&#1089;&#1083;&#1080;%20&#1103;&#1081;&#1094;&#1086;%20&#1087;&#1086;&#1084;&#1077;&#1089;&#1090;&#1080;&#1090;&#1100;%20&#1074;%20&#1082;&#1086;&#1082;&#1072;-&#1082;&#1086;&#1083;&#1091;..mp4" TargetMode="External"/><Relationship Id="rId4" Type="http://schemas.openxmlformats.org/officeDocument/2006/relationships/hyperlink" Target="&#1042;&#1080;&#1076;&#1077;&#1086;/&#1084;&#1086;&#1090;&#1086;&#1088;%20mp4.mp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&#1042;&#1080;&#1076;&#1077;&#1086;/&#1052;&#1086;&#1081;%20&#1092;&#1080;&#1083;&#1100;&#1084;.mp4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&#1042;&#1080;&#1076;&#1077;&#1086;/&#1063;&#1077;&#1084;%20&#1086;&#1087;&#1072;&#1089;&#1077;&#1085;%20&#1075;&#1083;&#1091;&#1090;&#1072;&#1084;&#1072;&#1090;%20&#1085;&#1072;&#1090;&#1088;&#1080;&#1103;%20(&#1087;&#1080;&#1097;&#1077;&#1074;&#1072;&#1103;%20&#1076;&#1086;&#1073;&#1072;&#1074;&#1082;&#1072;-E621)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#1042;&#1080;&#1076;&#1077;&#1086;/111.MOV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42;&#1080;&#1076;&#1077;&#1086;/&#1086;&#1087;&#1088;&#1086;&#1089;.mp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0;&#1076;&#1077;&#1086;/&#1074;&#1088;&#1077;&#1076;&#1085;&#1072;&#1103;%20&#1077;&#1076;&#1072;.mp4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9" y="2675467"/>
            <a:ext cx="8501122" cy="3450696"/>
          </a:xfrm>
        </p:spPr>
        <p:txBody>
          <a:bodyPr>
            <a:normAutofit/>
          </a:bodyPr>
          <a:lstStyle/>
          <a:p>
            <a:r>
              <a:rPr lang="uk-UA" sz="4800" dirty="0" smtClean="0"/>
              <a:t>«Здоров'я маємо </a:t>
            </a:r>
            <a:r>
              <a:rPr lang="uk-UA" sz="4800" dirty="0" smtClean="0"/>
              <a:t>– не дбаємо</a:t>
            </a:r>
            <a:r>
              <a:rPr lang="uk-UA" sz="4800" dirty="0" smtClean="0"/>
              <a:t>, а втративши-плачемо»   </a:t>
            </a:r>
            <a:endParaRPr lang="uk-UA" sz="4800" dirty="0" smtClean="0"/>
          </a:p>
          <a:p>
            <a:pPr>
              <a:buNone/>
            </a:pPr>
            <a:r>
              <a:rPr lang="uk-UA" sz="4800" dirty="0" smtClean="0"/>
              <a:t> </a:t>
            </a:r>
            <a:r>
              <a:rPr lang="uk-UA" sz="4800" dirty="0" smtClean="0"/>
              <a:t>Народна мудрість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ВІДОМІ ВИСЛОВИ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72129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загруженное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554761"/>
            <a:ext cx="2884930" cy="1970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7" y="1844824"/>
            <a:ext cx="7524824" cy="4281339"/>
          </a:xfrm>
        </p:spPr>
        <p:txBody>
          <a:bodyPr/>
          <a:lstStyle/>
          <a:p>
            <a:r>
              <a:rPr lang="uk-UA" dirty="0" smtClean="0">
                <a:hlinkClick r:id="rId3" action="ppaction://hlinkfile"/>
              </a:rPr>
              <a:t>— </a:t>
            </a:r>
            <a:r>
              <a:rPr lang="uk-UA" dirty="0">
                <a:hlinkClick r:id="rId3" action="ppaction://hlinkfile"/>
              </a:rPr>
              <a:t>природні або синтезовані речовини, що цілеспрямовано вводяться в продукти харчування з метою надання їм необхідних властивостей (наприклад, органолептичних, технологічних), продовжити термін їх придатності. Вони не вживаються безпосередньо у вигляді самостійних компонентів їжі.</a:t>
            </a:r>
            <a:endParaRPr lang="ru-RU" dirty="0">
              <a:hlinkClick r:id="rId3" action="ppaction://hlinkfile"/>
            </a:endParaRPr>
          </a:p>
          <a:p>
            <a:endParaRPr lang="ru-RU" dirty="0">
              <a:hlinkClick r:id="rId3" action="ppaction://hlinkfile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Харчові добавки</a:t>
            </a:r>
            <a:r>
              <a:rPr lang="uk-UA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1854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Добавки </a:t>
            </a:r>
            <a:r>
              <a:rPr lang="uk-UA" dirty="0"/>
              <a:t>регулюють вологість продуктів, роздрібнюють і розпушують, емульгують і ущільнюють, вибілюють і глазурують, окислюють, охолоджують і консервують. Вони навіть можуть перетворити тверді продукти в піну.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У чому ж полягають функції добавок?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142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1</a:t>
            </a:r>
            <a:r>
              <a:rPr lang="uk-UA" dirty="0"/>
              <a:t>.	Речовини, що регулюють смак продукту (ароматизатори, смакові добавки, що підсолоджують речовини, регулювальники кислотності).</a:t>
            </a:r>
            <a:endParaRPr lang="ru-RU" dirty="0"/>
          </a:p>
          <a:p>
            <a:r>
              <a:rPr lang="uk-UA" dirty="0"/>
              <a:t>2.	Речовини, що поліпшують зовнішній вигляд продукту (барвники, стабілізатори кольору, </a:t>
            </a:r>
            <a:r>
              <a:rPr lang="uk-UA" dirty="0" err="1"/>
              <a:t>вибілювачі</a:t>
            </a:r>
            <a:r>
              <a:rPr lang="uk-UA" dirty="0"/>
              <a:t>).</a:t>
            </a:r>
            <a:endParaRPr lang="ru-RU" dirty="0"/>
          </a:p>
          <a:p>
            <a:r>
              <a:rPr lang="uk-UA" dirty="0"/>
              <a:t>3.	Речовини, що регулюють консистенцію та формують текстуру (загусники, </a:t>
            </a:r>
            <a:r>
              <a:rPr lang="uk-UA" dirty="0" err="1"/>
              <a:t>гелеутворювачі</a:t>
            </a:r>
            <a:r>
              <a:rPr lang="uk-UA" dirty="0"/>
              <a:t>, стабілізатори, емульгатори).</a:t>
            </a:r>
            <a:endParaRPr lang="ru-RU" dirty="0"/>
          </a:p>
          <a:p>
            <a:r>
              <a:rPr lang="uk-UA" dirty="0"/>
              <a:t>4.	Речовини, що підвищують збереження продуктів та збільшують терміни їх зберігання (консерванти, антиоксиданти) 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226576"/>
          </a:xfrm>
        </p:spPr>
        <p:txBody>
          <a:bodyPr>
            <a:normAutofit fontScale="90000"/>
          </a:bodyPr>
          <a:lstStyle/>
          <a:p>
            <a:r>
              <a:rPr lang="uk-UA" dirty="0"/>
              <a:t>Залежно від призначення виділяють чотири великі групи харчових добавок: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кругленный прямоугольник 4">
            <a:hlinkClick r:id="rId2" action="ppaction://hlinkfile"/>
          </p:cNvPr>
          <p:cNvSpPr/>
          <p:nvPr/>
        </p:nvSpPr>
        <p:spPr>
          <a:xfrm>
            <a:off x="7286644" y="6143644"/>
            <a:ext cx="71438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3" action="ppaction://hlinkfile"/>
          </p:cNvPr>
          <p:cNvSpPr/>
          <p:nvPr/>
        </p:nvSpPr>
        <p:spPr>
          <a:xfrm>
            <a:off x="6429388" y="6143644"/>
            <a:ext cx="71438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615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1484784"/>
            <a:ext cx="8568952" cy="5256584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uk-UA" b="1" dirty="0"/>
              <a:t>Е101</a:t>
            </a:r>
            <a:r>
              <a:rPr lang="uk-UA" dirty="0"/>
              <a:t> — рибофлавін (вітамін ).</a:t>
            </a:r>
            <a:endParaRPr lang="ru-RU" dirty="0"/>
          </a:p>
          <a:p>
            <a:pPr lvl="0"/>
            <a:r>
              <a:rPr lang="uk-UA" b="1" dirty="0"/>
              <a:t>E140</a:t>
            </a:r>
            <a:r>
              <a:rPr lang="uk-UA" dirty="0"/>
              <a:t> — хлорофіл (безпечна речовина, що надає рослинам зеленого кольору).</a:t>
            </a:r>
            <a:endParaRPr lang="ru-RU" dirty="0"/>
          </a:p>
          <a:p>
            <a:pPr lvl="0"/>
            <a:r>
              <a:rPr lang="uk-UA" b="1" dirty="0"/>
              <a:t>Е152</a:t>
            </a:r>
            <a:r>
              <a:rPr lang="uk-UA" dirty="0"/>
              <a:t> — вугілля (усім відома корисна копалина, абсолютно нешкідлива).</a:t>
            </a:r>
            <a:endParaRPr lang="ru-RU" dirty="0"/>
          </a:p>
          <a:p>
            <a:pPr lvl="0"/>
            <a:r>
              <a:rPr lang="uk-UA" b="1" dirty="0"/>
              <a:t>Е160a</a:t>
            </a:r>
            <a:r>
              <a:rPr lang="uk-UA" dirty="0"/>
              <a:t> — </a:t>
            </a:r>
            <a:r>
              <a:rPr lang="uk-UA" dirty="0" err="1"/>
              <a:t>каротини</a:t>
            </a:r>
            <a:r>
              <a:rPr lang="uk-UA" dirty="0"/>
              <a:t> (речовини, що близькі за властивостями до вітаміну А).</a:t>
            </a:r>
            <a:endParaRPr lang="ru-RU" dirty="0"/>
          </a:p>
          <a:p>
            <a:pPr lvl="0"/>
            <a:r>
              <a:rPr lang="uk-UA" b="1" dirty="0"/>
              <a:t>Е161b</a:t>
            </a:r>
            <a:r>
              <a:rPr lang="uk-UA" dirty="0"/>
              <a:t> — лютеїн (вітаміноподібна речовина, що сприяє поліпшенню зору, використовується в ліках).</a:t>
            </a:r>
            <a:endParaRPr lang="ru-RU" dirty="0"/>
          </a:p>
          <a:p>
            <a:pPr lvl="0"/>
            <a:r>
              <a:rPr lang="uk-UA" b="1" dirty="0"/>
              <a:t>E163</a:t>
            </a:r>
            <a:r>
              <a:rPr lang="uk-UA" dirty="0"/>
              <a:t> — антоціани (рослинні пігменти, що надають забарвлення листкам і пелюсткам квітів).</a:t>
            </a:r>
            <a:endParaRPr lang="ru-RU" dirty="0"/>
          </a:p>
          <a:p>
            <a:pPr lvl="0"/>
            <a:r>
              <a:rPr lang="uk-UA" b="1" dirty="0"/>
              <a:t>E181</a:t>
            </a:r>
            <a:r>
              <a:rPr lang="uk-UA" dirty="0"/>
              <a:t> — таніни (група речовин, аналогічних до компоненту чаю, що надають йому терпкого смаку).</a:t>
            </a:r>
            <a:endParaRPr lang="ru-RU" dirty="0"/>
          </a:p>
          <a:p>
            <a:pPr lvl="0"/>
            <a:r>
              <a:rPr lang="uk-UA" b="1" dirty="0"/>
              <a:t>E202</a:t>
            </a:r>
            <a:r>
              <a:rPr lang="uk-UA" dirty="0"/>
              <a:t> — калій </a:t>
            </a:r>
            <a:r>
              <a:rPr lang="uk-UA" dirty="0" err="1"/>
              <a:t>сорбат</a:t>
            </a:r>
            <a:r>
              <a:rPr lang="uk-UA" dirty="0"/>
              <a:t> (один із найбільш популярних консервантів, абсолютно нешкідливий).</a:t>
            </a:r>
            <a:endParaRPr lang="ru-RU" dirty="0"/>
          </a:p>
          <a:p>
            <a:pPr lvl="0"/>
            <a:r>
              <a:rPr lang="uk-UA" b="1" dirty="0"/>
              <a:t>Е260</a:t>
            </a:r>
            <a:r>
              <a:rPr lang="uk-UA" dirty="0"/>
              <a:t> — оцтова (</a:t>
            </a:r>
            <a:r>
              <a:rPr lang="uk-UA" dirty="0" err="1"/>
              <a:t>етанова</a:t>
            </a:r>
            <a:r>
              <a:rPr lang="uk-UA" dirty="0"/>
              <a:t>) кислота (нешкідливий компонент натурального походження).</a:t>
            </a:r>
            <a:endParaRPr lang="ru-RU" dirty="0"/>
          </a:p>
          <a:p>
            <a:pPr lvl="0"/>
            <a:r>
              <a:rPr lang="uk-UA" b="1" dirty="0"/>
              <a:t>E296</a:t>
            </a:r>
            <a:r>
              <a:rPr lang="uk-UA" dirty="0"/>
              <a:t> — яблучна кислота.</a:t>
            </a:r>
            <a:endParaRPr lang="ru-RU" dirty="0"/>
          </a:p>
          <a:p>
            <a:pPr lvl="0"/>
            <a:r>
              <a:rPr lang="uk-UA" b="1" dirty="0"/>
              <a:t>Е270</a:t>
            </a:r>
            <a:r>
              <a:rPr lang="uk-UA" dirty="0"/>
              <a:t> — молочна кислота (природна речовина, що утворюється при молочнокислому бродінні.</a:t>
            </a:r>
            <a:endParaRPr lang="ru-RU" dirty="0"/>
          </a:p>
          <a:p>
            <a:pPr lvl="0"/>
            <a:r>
              <a:rPr lang="uk-UA" b="1" dirty="0"/>
              <a:t>E290</a:t>
            </a:r>
            <a:r>
              <a:rPr lang="uk-UA" dirty="0"/>
              <a:t> — карбон(IV) оксид (вуглекислий газ, що перетворює напій у газування).</a:t>
            </a:r>
            <a:endParaRPr lang="ru-RU" dirty="0"/>
          </a:p>
          <a:p>
            <a:pPr lvl="0"/>
            <a:r>
              <a:rPr lang="uk-UA" b="1" dirty="0"/>
              <a:t>Е300</a:t>
            </a:r>
            <a:r>
              <a:rPr lang="uk-UA" dirty="0"/>
              <a:t> — аскорбінова кислота (вітамін C).</a:t>
            </a:r>
            <a:endParaRPr lang="ru-RU" dirty="0"/>
          </a:p>
          <a:p>
            <a:pPr lvl="0"/>
            <a:r>
              <a:rPr lang="uk-UA" b="1" dirty="0"/>
              <a:t>E306-E309</a:t>
            </a:r>
            <a:r>
              <a:rPr lang="uk-UA" dirty="0"/>
              <a:t> — токофероли (вітаміни Е різних форм).</a:t>
            </a:r>
            <a:endParaRPr lang="ru-RU" dirty="0"/>
          </a:p>
          <a:p>
            <a:pPr lvl="0"/>
            <a:r>
              <a:rPr lang="uk-UA" b="1" dirty="0"/>
              <a:t>Е406</a:t>
            </a:r>
            <a:r>
              <a:rPr lang="uk-UA" dirty="0"/>
              <a:t> — агар-агар (натуральний і нешкідливий).</a:t>
            </a:r>
            <a:endParaRPr lang="ru-RU" dirty="0"/>
          </a:p>
          <a:p>
            <a:pPr lvl="0"/>
            <a:r>
              <a:rPr lang="uk-UA" b="1" dirty="0"/>
              <a:t>Е440</a:t>
            </a:r>
            <a:r>
              <a:rPr lang="uk-UA" dirty="0"/>
              <a:t> — пектини містяться у всіх наземних рослинах (особливо багато в яблуках).</a:t>
            </a:r>
            <a:endParaRPr lang="ru-RU" dirty="0"/>
          </a:p>
          <a:p>
            <a:pPr lvl="0"/>
            <a:r>
              <a:rPr lang="uk-UA" b="1" dirty="0"/>
              <a:t>Е500</a:t>
            </a:r>
            <a:r>
              <a:rPr lang="uk-UA" dirty="0"/>
              <a:t> </a:t>
            </a:r>
            <a:r>
              <a:rPr lang="uk-UA" dirty="0" err="1"/>
              <a:t>—натрій</a:t>
            </a:r>
            <a:r>
              <a:rPr lang="uk-UA" dirty="0"/>
              <a:t> гідрокарбонат (харчова сода).</a:t>
            </a:r>
            <a:endParaRPr lang="ru-RU" dirty="0"/>
          </a:p>
          <a:p>
            <a:pPr lvl="0"/>
            <a:r>
              <a:rPr lang="uk-UA" b="1" dirty="0"/>
              <a:t>Е507</a:t>
            </a:r>
            <a:r>
              <a:rPr lang="uk-UA" dirty="0"/>
              <a:t> — </a:t>
            </a:r>
            <a:r>
              <a:rPr lang="uk-UA" dirty="0" err="1"/>
              <a:t>хлоридна</a:t>
            </a:r>
            <a:r>
              <a:rPr lang="uk-UA" dirty="0"/>
              <a:t> кислота (аналогічна речовина виробляється в шлунку).</a:t>
            </a:r>
            <a:endParaRPr lang="ru-RU" dirty="0"/>
          </a:p>
          <a:p>
            <a:pPr lvl="0"/>
            <a:r>
              <a:rPr lang="uk-UA" b="1" dirty="0"/>
              <a:t>Е641</a:t>
            </a:r>
            <a:r>
              <a:rPr lang="uk-UA" dirty="0"/>
              <a:t> — </a:t>
            </a:r>
            <a:r>
              <a:rPr lang="uk-UA" i="1" dirty="0"/>
              <a:t>L</a:t>
            </a:r>
            <a:r>
              <a:rPr lang="uk-UA" dirty="0"/>
              <a:t>-лейцин (одна з корисних амінокислот).</a:t>
            </a:r>
            <a:endParaRPr lang="ru-RU" dirty="0"/>
          </a:p>
          <a:p>
            <a:pPr lvl="0"/>
            <a:r>
              <a:rPr lang="uk-UA" b="1" dirty="0"/>
              <a:t>Е642</a:t>
            </a:r>
            <a:r>
              <a:rPr lang="uk-UA" dirty="0"/>
              <a:t> — лізин (корисна амінокислота).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Корисні та нейтральні добавки.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7230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670938"/>
            <a:ext cx="7804389" cy="5184576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sz="43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Харчові барвники!</a:t>
            </a:r>
            <a:endParaRPr lang="ru-RU" dirty="0"/>
          </a:p>
        </p:txBody>
      </p:sp>
      <p:pic>
        <p:nvPicPr>
          <p:cNvPr id="4" name="Рисунок 3" descr="harchovi_dobavk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1314450"/>
            <a:ext cx="6350000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973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1" cy="6929437"/>
        </p:xfrm>
        <a:graphic>
          <a:graphicData uri="http://schemas.openxmlformats.org/drawingml/2006/table">
            <a:tbl>
              <a:tblPr/>
              <a:tblGrid>
                <a:gridCol w="2024879"/>
                <a:gridCol w="2024879"/>
                <a:gridCol w="5094243"/>
              </a:tblGrid>
              <a:tr h="31055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Arial"/>
                          <a:ea typeface="Times New Roman"/>
                          <a:cs typeface="Times New Roman"/>
                        </a:rPr>
                        <a:t>Код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392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Arial"/>
                          <a:ea typeface="Times New Roman"/>
                          <a:cs typeface="Times New Roman"/>
                        </a:rPr>
                        <a:t>Назва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392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err="1">
                          <a:latin typeface="Arial"/>
                          <a:ea typeface="Times New Roman"/>
                          <a:cs typeface="Times New Roman"/>
                        </a:rPr>
                        <a:t>Примітки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392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082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Е-100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>
                      <a:noFill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Куркуміни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Lucida Sans Unicode"/>
                          <a:ea typeface="Times New Roman"/>
                          <a:cs typeface="Times New Roman"/>
                        </a:rPr>
                        <a:t>  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</a:tr>
              <a:tr h="499993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Е-102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>
                      <a:noFill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Тартразін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err="1">
                          <a:latin typeface="Lucida Sans Unicode"/>
                          <a:ea typeface="Times New Roman"/>
                          <a:cs typeface="Times New Roman"/>
                        </a:rPr>
                        <a:t>Викликає</a:t>
                      </a:r>
                      <a:r>
                        <a:rPr lang="ru-RU" sz="1600" b="1" dirty="0">
                          <a:latin typeface="Lucida Sans Unicode"/>
                          <a:ea typeface="Times New Roman"/>
                          <a:cs typeface="Times New Roman"/>
                        </a:rPr>
                        <a:t> напади </a:t>
                      </a:r>
                      <a:r>
                        <a:rPr lang="ru-RU" sz="1600" b="1" dirty="0" err="1">
                          <a:latin typeface="Lucida Sans Unicode"/>
                          <a:ea typeface="Times New Roman"/>
                          <a:cs typeface="Times New Roman"/>
                        </a:rPr>
                        <a:t>астми</a:t>
                      </a:r>
                      <a:r>
                        <a:rPr lang="ru-RU" sz="1600" b="1" dirty="0">
                          <a:latin typeface="Lucida Sans Unicode"/>
                          <a:ea typeface="Times New Roman"/>
                          <a:cs typeface="Times New Roman"/>
                        </a:rPr>
                        <a:t>. Заборонен в </a:t>
                      </a:r>
                      <a:r>
                        <a:rPr lang="ru-RU" sz="1600" b="1" dirty="0" err="1">
                          <a:latin typeface="Lucida Sans Unicode"/>
                          <a:ea typeface="Times New Roman"/>
                          <a:cs typeface="Times New Roman"/>
                        </a:rPr>
                        <a:t>рядікраїн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</a:tr>
              <a:tr h="308082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Е-103**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>
                      <a:noFill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Алканет, алканін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  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</a:tr>
              <a:tr h="499993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Е-104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>
                      <a:noFill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Жовтийхіноліновий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Викликаєдерматити. Заборонен в рядікраїн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</a:tr>
              <a:tr h="351307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Е-107**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>
                      <a:noFill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Жовтий 2 G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Приастмізастосовувати з обережністю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</a:tr>
              <a:tr h="1075728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Е-110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>
                      <a:noFill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Жовтий «сонячнийзахід» FCF, помаранчево-жовтий S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Можевикликатиалергічніреакції, нудоту. Заборонен в рядікраїн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</a:tr>
              <a:tr h="691905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Е-120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>
                      <a:noFill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Кошеніль; кармінова кислота; карміни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ДеякіМедичніорганізаціїрадятьуникатийого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</a:tr>
              <a:tr h="499993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!E-121*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>
                      <a:noFill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Цитрусовийчервоний 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Заборонен вРосії! Заборонен в рядікраїн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</a:tr>
              <a:tr h="499993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Е-122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>
                      <a:noFill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Азорубін, кармуазін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Заборонен в рядікраїн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</a:tr>
              <a:tr h="499993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Е-123*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>
                      <a:noFill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Амарант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Заборонен вРосії! Заборонен у рядікраїн. У т.ч. викликає пороки розвитку у плода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</a:tr>
              <a:tr h="883819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Е-124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>
                      <a:noFill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Понсо 4R (пунцовий 4R), кошениловийчервоний 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Заборонен у рядікраїн. Канцерогени. Провокує приступи астми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</a:tr>
              <a:tr h="499993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Lucida Sans Unicode"/>
                          <a:ea typeface="Times New Roman"/>
                          <a:cs typeface="Times New Roman"/>
                        </a:rPr>
                        <a:t>Е-125**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>
                      <a:noFill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err="1">
                          <a:latin typeface="Lucida Sans Unicode"/>
                          <a:ea typeface="Times New Roman"/>
                          <a:cs typeface="Times New Roman"/>
                        </a:rPr>
                        <a:t>Понсо</a:t>
                      </a:r>
                      <a:r>
                        <a:rPr lang="ru-RU" sz="1600" b="1" dirty="0">
                          <a:latin typeface="Lucida Sans Unicode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dirty="0" err="1">
                          <a:latin typeface="Lucida Sans Unicode"/>
                          <a:ea typeface="Times New Roman"/>
                          <a:cs typeface="Times New Roman"/>
                        </a:rPr>
                        <a:t>пунцовий</a:t>
                      </a:r>
                      <a:r>
                        <a:rPr lang="ru-RU" sz="1600" b="1" dirty="0">
                          <a:latin typeface="Lucida Sans Unicode"/>
                          <a:ea typeface="Times New Roman"/>
                          <a:cs typeface="Times New Roman"/>
                        </a:rPr>
                        <a:t> SX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Lucida Sans Unicode"/>
                          <a:ea typeface="Times New Roman"/>
                          <a:cs typeface="Times New Roman"/>
                        </a:rPr>
                        <a:t>  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58" marR="24558" marT="39293" marB="44204">
                    <a:lnL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B8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CE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0"/>
            <a:ext cx="6637176" cy="35307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вал 4">
            <a:hlinkClick r:id="rId3" action="ppaction://hlinkfile"/>
          </p:cNvPr>
          <p:cNvSpPr/>
          <p:nvPr/>
        </p:nvSpPr>
        <p:spPr>
          <a:xfrm>
            <a:off x="6929454" y="6000768"/>
            <a:ext cx="1000132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images (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3672904"/>
            <a:ext cx="4786346" cy="3185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іпівовоф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4836" y="1571612"/>
            <a:ext cx="6783312" cy="48577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ЧИПСИ</a:t>
            </a:r>
            <a:endParaRPr lang="ru-RU" dirty="0"/>
          </a:p>
        </p:txBody>
      </p:sp>
      <p:sp>
        <p:nvSpPr>
          <p:cNvPr id="5" name="Скругленный прямоугольник 4">
            <a:hlinkClick r:id="rId3" action="ppaction://hlinkfile"/>
          </p:cNvPr>
          <p:cNvSpPr/>
          <p:nvPr/>
        </p:nvSpPr>
        <p:spPr>
          <a:xfrm>
            <a:off x="7358082" y="6500810"/>
            <a:ext cx="71438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4" action="ppaction://hlinkfile"/>
          </p:cNvPr>
          <p:cNvSpPr/>
          <p:nvPr/>
        </p:nvSpPr>
        <p:spPr>
          <a:xfrm>
            <a:off x="8358214" y="6500834"/>
            <a:ext cx="785786" cy="3571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5" action="ppaction://hlinkfile"/>
          </p:cNvPr>
          <p:cNvSpPr/>
          <p:nvPr/>
        </p:nvSpPr>
        <p:spPr>
          <a:xfrm>
            <a:off x="6500826" y="6500834"/>
            <a:ext cx="571504" cy="3571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a1ce9d7d3d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1946661"/>
            <a:ext cx="5500694" cy="412552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СУХАРИКИ</a:t>
            </a:r>
            <a:endParaRPr lang="ru-RU" dirty="0"/>
          </a:p>
        </p:txBody>
      </p:sp>
      <p:pic>
        <p:nvPicPr>
          <p:cNvPr id="5" name="Рисунок 4" descr="i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517" y="571480"/>
            <a:ext cx="1748793" cy="1928816"/>
          </a:xfrm>
          <a:prstGeom prst="rect">
            <a:avLst/>
          </a:prstGeom>
        </p:spPr>
      </p:pic>
      <p:sp>
        <p:nvSpPr>
          <p:cNvPr id="7" name="Овал 6">
            <a:hlinkClick r:id="rId4" action="ppaction://hlinkfile"/>
          </p:cNvPr>
          <p:cNvSpPr/>
          <p:nvPr/>
        </p:nvSpPr>
        <p:spPr>
          <a:xfrm>
            <a:off x="7643834" y="6357958"/>
            <a:ext cx="857256" cy="5000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загруженно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5682" y="2928934"/>
            <a:ext cx="4658317" cy="340520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Admin\Desktop\Е-ПОВНА ВЕРСІЯ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500042"/>
            <a:ext cx="5184576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>
            <a:hlinkClick r:id="rId4" action="ppaction://hlinkfile"/>
          </p:cNvPr>
          <p:cNvSpPr/>
          <p:nvPr/>
        </p:nvSpPr>
        <p:spPr>
          <a:xfrm>
            <a:off x="6858016" y="6500812"/>
            <a:ext cx="1000100" cy="357188"/>
          </a:xfrm>
          <a:prstGeom prst="roundRect">
            <a:avLst>
              <a:gd name="adj" fmla="val 275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5" action="ppaction://hlinkfile"/>
          </p:cNvPr>
          <p:cNvSpPr/>
          <p:nvPr/>
        </p:nvSpPr>
        <p:spPr>
          <a:xfrm>
            <a:off x="8215338" y="6500834"/>
            <a:ext cx="928662" cy="357166"/>
          </a:xfrm>
          <a:prstGeom prst="roundRect">
            <a:avLst>
              <a:gd name="adj" fmla="val 245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24193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F:\ХІМІЯ\stock-photo-unhealthy-food-popped-wheat-seeds-with-lots-of-food-additive-chemicals-73333387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03648" y="908720"/>
            <a:ext cx="648072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3344943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bivaet-zheludo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3286124"/>
            <a:ext cx="5067309" cy="338138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465" y="428604"/>
            <a:ext cx="4822535" cy="2714620"/>
          </a:xfrm>
          <a:prstGeom prst="rect">
            <a:avLst/>
          </a:prstGeom>
        </p:spPr>
      </p:pic>
      <p:sp>
        <p:nvSpPr>
          <p:cNvPr id="6" name="Овал 5">
            <a:hlinkClick r:id="rId4" action="ppaction://hlinkfile"/>
          </p:cNvPr>
          <p:cNvSpPr/>
          <p:nvPr/>
        </p:nvSpPr>
        <p:spPr>
          <a:xfrm>
            <a:off x="7286644" y="5857892"/>
            <a:ext cx="1285884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>
            <a:hlinkClick r:id="rId2" action="ppaction://hlinkfile"/>
          </p:cNvPr>
          <p:cNvSpPr/>
          <p:nvPr/>
        </p:nvSpPr>
        <p:spPr>
          <a:xfrm>
            <a:off x="6500826" y="6286520"/>
            <a:ext cx="1071570" cy="5714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Admin\Desktop\Е-ПОВНА ВЕРСІЯ\zhit_chtoby_e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312" y="1428750"/>
            <a:ext cx="642937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hlinkClick r:id="rId4" action="ppaction://hlinkfile"/>
          </p:cNvPr>
          <p:cNvSpPr/>
          <p:nvPr/>
        </p:nvSpPr>
        <p:spPr>
          <a:xfrm>
            <a:off x="7858116" y="6357934"/>
            <a:ext cx="128588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Для мене сьогодні новим було…</a:t>
            </a:r>
          </a:p>
          <a:p>
            <a:r>
              <a:rPr lang="uk-UA" dirty="0" smtClean="0"/>
              <a:t>Я для себе зробив висновок…</a:t>
            </a:r>
          </a:p>
          <a:p>
            <a:r>
              <a:rPr lang="uk-UA" dirty="0" smtClean="0"/>
              <a:t>Ще б я хотів дізнатись про….</a:t>
            </a:r>
          </a:p>
          <a:p>
            <a:r>
              <a:rPr lang="uk-UA" dirty="0" smtClean="0"/>
              <a:t>Найбільше мене вразило…</a:t>
            </a:r>
          </a:p>
          <a:p>
            <a:r>
              <a:rPr lang="uk-UA" dirty="0" smtClean="0"/>
              <a:t>Я обмежу вживання в їжу….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РЕФЛЕКСІЯ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30442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C:\Users\Admin\Desktop\pirami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764704"/>
            <a:ext cx="6048672" cy="486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8064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88840"/>
            <a:ext cx="7920879" cy="4464495"/>
          </a:xfrm>
        </p:spPr>
        <p:txBody>
          <a:bodyPr>
            <a:noAutofit/>
          </a:bodyPr>
          <a:lstStyle/>
          <a:p>
            <a:r>
              <a:rPr lang="uk-UA" sz="2000" dirty="0" smtClean="0"/>
              <a:t>Уважно читати етикетки,знати роз шифровку кодів.</a:t>
            </a:r>
          </a:p>
          <a:p>
            <a:r>
              <a:rPr lang="uk-UA" sz="2000" dirty="0" smtClean="0"/>
              <a:t>Не купувати продукти з неприродно яскравим забарвленням.</a:t>
            </a:r>
          </a:p>
          <a:p>
            <a:r>
              <a:rPr lang="uk-UA" sz="2000" dirty="0"/>
              <a:t>Не купувати продукти </a:t>
            </a:r>
            <a:r>
              <a:rPr lang="uk-UA" sz="2000" dirty="0" smtClean="0"/>
              <a:t>з великим терміном зберігання.</a:t>
            </a:r>
          </a:p>
          <a:p>
            <a:r>
              <a:rPr lang="uk-UA" sz="2000" dirty="0" smtClean="0"/>
              <a:t>Чим менше є список інгредієнтів в готових продуктах, тим менше добавок.</a:t>
            </a:r>
          </a:p>
          <a:p>
            <a:r>
              <a:rPr lang="uk-UA" sz="2000" dirty="0" smtClean="0"/>
              <a:t>Замість готових соків робіть їх самі.</a:t>
            </a:r>
          </a:p>
          <a:p>
            <a:r>
              <a:rPr lang="uk-UA" sz="2000" dirty="0" smtClean="0"/>
              <a:t>Обмежене вживання чіпсів, сухариків, хотдогів, ковбас, сосисок.</a:t>
            </a:r>
          </a:p>
          <a:p>
            <a:pPr lvl="0"/>
            <a:r>
              <a:rPr lang="uk-UA" sz="2000" dirty="0" smtClean="0"/>
              <a:t>Відмовтеся від перероблених або законсервованих м'ясних продуктів, таких як ковбаса, сосиски, тушковане м'ясо в банках.</a:t>
            </a:r>
          </a:p>
          <a:p>
            <a:pPr lvl="0"/>
            <a:r>
              <a:rPr lang="uk-UA" sz="2000" dirty="0" smtClean="0"/>
              <a:t>Обирайте заморожені овочі замість консервованих</a:t>
            </a:r>
          </a:p>
          <a:p>
            <a:r>
              <a:rPr lang="uk-UA" sz="2000" dirty="0" smtClean="0"/>
              <a:t>І нарешті-готуйте самі, без жодних харчових добавок.</a:t>
            </a:r>
          </a:p>
          <a:p>
            <a:endParaRPr lang="uk-UA" sz="2000" dirty="0" smtClean="0"/>
          </a:p>
          <a:p>
            <a:pPr lvl="0"/>
            <a:endParaRPr lang="ru-RU" sz="2000" dirty="0" smtClean="0"/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Поради учням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44423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4683" y="2967335"/>
            <a:ext cx="8494633" cy="1200329"/>
          </a:xfrm>
          <a:prstGeom prst="rect">
            <a:avLst/>
          </a:prstGeom>
          <a:noFill/>
          <a:scene3d>
            <a:camera prst="orthographicFront"/>
            <a:lightRig rig="soft" dir="tl">
              <a:rot lat="0" lon="0" rev="0"/>
            </a:lightRig>
          </a:scene3d>
          <a:sp3d>
            <a:bevelT prst="angle"/>
          </a:sp3d>
        </p:spPr>
        <p:txBody>
          <a:bodyPr wrap="non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ДЯКУЄМО ЗА УВАГУ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928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Стан здоров'я дітей нашої гімназії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34513440"/>
              </p:ext>
            </p:extLst>
          </p:nvPr>
        </p:nvGraphicFramePr>
        <p:xfrm>
          <a:off x="500034" y="1500174"/>
          <a:ext cx="8120063" cy="5129212"/>
        </p:xfrm>
        <a:graphic>
          <a:graphicData uri="http://schemas.openxmlformats.org/presentationml/2006/ole">
            <p:oleObj spid="_x0000_s6153" name="Документ" r:id="rId3" imgW="5950524" imgH="3762495" progId="Word.Document.12">
              <p:embed/>
            </p:oleObj>
          </a:graphicData>
        </a:graphic>
      </p:graphicFrame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714488"/>
            <a:ext cx="7715304" cy="4522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44417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Всього дітей , що мають хронічні захворювання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49307337"/>
              </p:ext>
            </p:extLst>
          </p:nvPr>
        </p:nvGraphicFramePr>
        <p:xfrm>
          <a:off x="827584" y="1772816"/>
          <a:ext cx="7813284" cy="4646805"/>
        </p:xfrm>
        <a:graphic>
          <a:graphicData uri="http://schemas.openxmlformats.org/presentationml/2006/ole">
            <p:oleObj spid="_x0000_s7176" name="Документ" r:id="rId3" imgW="5969605" imgH="3549727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153052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122413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uk-UA" sz="4800" dirty="0">
                <a:solidFill>
                  <a:srgbClr val="7030A0"/>
                </a:solidFill>
              </a:rPr>
              <a:t>ШКІДЛИВА ЇЖА. «Е»- ОЗНАКА НЕБЕЗПЕКИ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7088" y="996404"/>
            <a:ext cx="15664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uk-UA" sz="4400" dirty="0">
                <a:solidFill>
                  <a:srgbClr val="7030A0"/>
                </a:solidFill>
                <a:ea typeface="+mj-ea"/>
                <a:cs typeface="+mj-cs"/>
              </a:rPr>
              <a:t>Тема</a:t>
            </a:r>
            <a:r>
              <a:rPr lang="en-US" sz="4400" dirty="0">
                <a:solidFill>
                  <a:srgbClr val="7030A0"/>
                </a:solidFill>
                <a:ea typeface="+mj-ea"/>
                <a:cs typeface="+mj-cs"/>
              </a:rPr>
              <a:t>:</a:t>
            </a:r>
            <a:endParaRPr lang="ru-RU" sz="4400" dirty="0">
              <a:solidFill>
                <a:srgbClr val="7030A0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11224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12776"/>
            <a:ext cx="7408333" cy="4713387"/>
          </a:xfrm>
        </p:spPr>
        <p:txBody>
          <a:bodyPr>
            <a:normAutofit lnSpcReduction="10000"/>
          </a:bodyPr>
          <a:lstStyle/>
          <a:p>
            <a:r>
              <a:rPr lang="uk-UA" sz="2800" dirty="0" smtClean="0"/>
              <a:t>розширити </a:t>
            </a:r>
            <a:r>
              <a:rPr lang="uk-UA" sz="2800" dirty="0"/>
              <a:t>уявлення про харчові добавки, </a:t>
            </a:r>
            <a:endParaRPr lang="uk-UA" sz="2800" dirty="0" smtClean="0"/>
          </a:p>
          <a:p>
            <a:r>
              <a:rPr lang="uk-UA" sz="2800" dirty="0" smtClean="0"/>
              <a:t>розкрити </a:t>
            </a:r>
            <a:r>
              <a:rPr lang="uk-UA" sz="2800" dirty="0"/>
              <a:t>вплив хімічних сполук на організм людини</a:t>
            </a:r>
            <a:r>
              <a:rPr lang="en-US" sz="2800" dirty="0" smtClean="0"/>
              <a:t>;</a:t>
            </a:r>
            <a:endParaRPr lang="uk-UA" sz="2800" dirty="0" smtClean="0"/>
          </a:p>
          <a:p>
            <a:r>
              <a:rPr lang="uk-UA" sz="2800" dirty="0" smtClean="0"/>
              <a:t>ознайомити </a:t>
            </a:r>
            <a:r>
              <a:rPr lang="uk-UA" sz="2800" dirty="0"/>
              <a:t>з наслідками вживання їжі з великим вмістом харчових добавок, емульгаторів,барвників, </a:t>
            </a:r>
            <a:endParaRPr lang="uk-UA" sz="2800" dirty="0" smtClean="0"/>
          </a:p>
          <a:p>
            <a:r>
              <a:rPr lang="uk-UA" sz="2800" dirty="0" smtClean="0"/>
              <a:t>формувати </a:t>
            </a:r>
            <a:r>
              <a:rPr lang="uk-UA" sz="2800" dirty="0"/>
              <a:t>навички правильного вибору продуктів харчування</a:t>
            </a:r>
            <a:r>
              <a:rPr lang="uk-UA" sz="2800" dirty="0" smtClean="0"/>
              <a:t>,</a:t>
            </a:r>
          </a:p>
          <a:p>
            <a:r>
              <a:rPr lang="uk-UA" sz="2800" dirty="0" smtClean="0"/>
              <a:t> </a:t>
            </a:r>
            <a:r>
              <a:rPr lang="uk-UA" sz="2800" dirty="0"/>
              <a:t>виховувати відповідальне ставлення до власного здоров'я, здорового способу  життя.</a:t>
            </a:r>
            <a:endParaRPr lang="ru-RU" sz="28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7030A0"/>
                </a:solidFill>
              </a:rPr>
              <a:t>Мета</a:t>
            </a:r>
            <a:r>
              <a:rPr lang="en-US" dirty="0">
                <a:solidFill>
                  <a:srgbClr val="7030A0"/>
                </a:solidFill>
              </a:rPr>
              <a:t>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Овал 4">
            <a:hlinkClick r:id="rId2" action="ppaction://hlinkfile"/>
          </p:cNvPr>
          <p:cNvSpPr/>
          <p:nvPr/>
        </p:nvSpPr>
        <p:spPr>
          <a:xfrm>
            <a:off x="7643834" y="6072206"/>
            <a:ext cx="85725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773178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714488"/>
            <a:ext cx="80010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•    </a:t>
            </a:r>
            <a:r>
              <a:rPr lang="ru-RU" sz="3600" dirty="0" err="1" smtClean="0"/>
              <a:t>Немає</a:t>
            </a:r>
            <a:r>
              <a:rPr lang="ru-RU" sz="3600" dirty="0" smtClean="0"/>
              <a:t> друга, </a:t>
            </a:r>
            <a:r>
              <a:rPr lang="ru-RU" sz="3600" dirty="0" err="1" smtClean="0"/>
              <a:t>подібного</a:t>
            </a:r>
            <a:r>
              <a:rPr lang="ru-RU" sz="3600" dirty="0" smtClean="0"/>
              <a:t> </a:t>
            </a:r>
            <a:r>
              <a:rPr lang="ru-RU" sz="3600" dirty="0" err="1" smtClean="0"/>
              <a:t>здоров’ю</a:t>
            </a:r>
            <a:r>
              <a:rPr lang="ru-RU" sz="3600" dirty="0" smtClean="0"/>
              <a:t>, </a:t>
            </a:r>
            <a:r>
              <a:rPr lang="ru-RU" sz="3600" dirty="0" err="1" smtClean="0"/>
              <a:t>немає</a:t>
            </a:r>
            <a:r>
              <a:rPr lang="ru-RU" sz="3600" dirty="0" smtClean="0"/>
              <a:t> ворога, </a:t>
            </a:r>
            <a:r>
              <a:rPr lang="ru-RU" sz="3600" dirty="0" err="1" smtClean="0"/>
              <a:t>подібного</a:t>
            </a:r>
            <a:r>
              <a:rPr lang="ru-RU" sz="3600" dirty="0" smtClean="0"/>
              <a:t> </a:t>
            </a:r>
            <a:r>
              <a:rPr lang="ru-RU" sz="3600" dirty="0" err="1" smtClean="0"/>
              <a:t>хворобі</a:t>
            </a:r>
            <a:r>
              <a:rPr lang="ru-RU" sz="3600" dirty="0" smtClean="0"/>
              <a:t>.    </a:t>
            </a:r>
            <a:r>
              <a:rPr lang="ru-RU" sz="3600" dirty="0" err="1" smtClean="0"/>
              <a:t>Староіндійське</a:t>
            </a:r>
            <a:r>
              <a:rPr lang="ru-RU" sz="3600" dirty="0" smtClean="0"/>
              <a:t> </a:t>
            </a:r>
            <a:r>
              <a:rPr lang="ru-RU" sz="3600" dirty="0" err="1" smtClean="0"/>
              <a:t>висловлювання</a:t>
            </a:r>
            <a:endParaRPr lang="ru-RU" sz="3600" dirty="0" smtClean="0"/>
          </a:p>
          <a:p>
            <a:r>
              <a:rPr lang="ru-RU" sz="3600" dirty="0" smtClean="0"/>
              <a:t>•    </a:t>
            </a:r>
            <a:r>
              <a:rPr lang="ru-RU" sz="3600" dirty="0" err="1" smtClean="0"/>
              <a:t>Нічого</a:t>
            </a:r>
            <a:r>
              <a:rPr lang="ru-RU" sz="3600" dirty="0" smtClean="0"/>
              <a:t> люди не </a:t>
            </a:r>
            <a:r>
              <a:rPr lang="ru-RU" sz="3600" dirty="0" err="1" smtClean="0"/>
              <a:t>бажають</a:t>
            </a:r>
            <a:r>
              <a:rPr lang="ru-RU" sz="3600" dirty="0" smtClean="0"/>
              <a:t> </a:t>
            </a:r>
            <a:r>
              <a:rPr lang="ru-RU" sz="3600" dirty="0" err="1" smtClean="0"/>
              <a:t>більше</a:t>
            </a:r>
            <a:r>
              <a:rPr lang="ru-RU" sz="3600" dirty="0" smtClean="0"/>
              <a:t> </a:t>
            </a:r>
            <a:r>
              <a:rPr lang="ru-RU" sz="3600" dirty="0" err="1" smtClean="0"/>
              <a:t>зберегти</a:t>
            </a:r>
            <a:r>
              <a:rPr lang="ru-RU" sz="3600" dirty="0" smtClean="0"/>
              <a:t> </a:t>
            </a:r>
            <a:r>
              <a:rPr lang="ru-RU" sz="3600" dirty="0" err="1" smtClean="0"/>
              <a:t>і</a:t>
            </a:r>
            <a:r>
              <a:rPr lang="ru-RU" sz="3600" dirty="0" smtClean="0"/>
              <a:t> </a:t>
            </a:r>
            <a:r>
              <a:rPr lang="ru-RU" sz="3600" dirty="0" err="1" smtClean="0"/>
              <a:t>нічого</a:t>
            </a:r>
            <a:r>
              <a:rPr lang="ru-RU" sz="3600" dirty="0" smtClean="0"/>
              <a:t>, </a:t>
            </a:r>
            <a:r>
              <a:rPr lang="ru-RU" sz="3600" dirty="0" err="1" smtClean="0"/>
              <a:t>між</a:t>
            </a:r>
            <a:r>
              <a:rPr lang="ru-RU" sz="3600" dirty="0" smtClean="0"/>
              <a:t> </a:t>
            </a:r>
            <a:r>
              <a:rPr lang="ru-RU" sz="3600" dirty="0" err="1" smtClean="0"/>
              <a:t>тим</a:t>
            </a:r>
            <a:r>
              <a:rPr lang="ru-RU" sz="3600" dirty="0" smtClean="0"/>
              <a:t>, </a:t>
            </a:r>
            <a:r>
              <a:rPr lang="ru-RU" sz="3600" dirty="0" err="1" smtClean="0"/>
              <a:t>менше</a:t>
            </a:r>
            <a:r>
              <a:rPr lang="ru-RU" sz="3600" dirty="0" smtClean="0"/>
              <a:t> </a:t>
            </a:r>
            <a:r>
              <a:rPr lang="ru-RU" sz="3600" dirty="0" err="1" smtClean="0"/>
              <a:t>не</a:t>
            </a:r>
            <a:r>
              <a:rPr lang="ru-RU" sz="3600" dirty="0" smtClean="0"/>
              <a:t> </a:t>
            </a:r>
            <a:r>
              <a:rPr lang="ru-RU" sz="3600" dirty="0" err="1" smtClean="0"/>
              <a:t>бережуть</a:t>
            </a:r>
            <a:r>
              <a:rPr lang="ru-RU" sz="3600" dirty="0" smtClean="0"/>
              <a:t>, </a:t>
            </a:r>
            <a:r>
              <a:rPr lang="ru-RU" sz="3600" dirty="0" err="1" smtClean="0"/>
              <a:t>ніж</a:t>
            </a:r>
            <a:r>
              <a:rPr lang="ru-RU" sz="3600" dirty="0" smtClean="0"/>
              <a:t> </a:t>
            </a:r>
            <a:r>
              <a:rPr lang="ru-RU" sz="3600" dirty="0" err="1" smtClean="0"/>
              <a:t>своє</a:t>
            </a:r>
            <a:r>
              <a:rPr lang="ru-RU" sz="3600" dirty="0" smtClean="0"/>
              <a:t> </a:t>
            </a:r>
            <a:r>
              <a:rPr lang="ru-RU" sz="3600" dirty="0" err="1" smtClean="0"/>
              <a:t>власне</a:t>
            </a:r>
            <a:r>
              <a:rPr lang="ru-RU" sz="3600" dirty="0" smtClean="0"/>
              <a:t> </a:t>
            </a:r>
            <a:r>
              <a:rPr lang="ru-RU" sz="3600" dirty="0" err="1" smtClean="0"/>
              <a:t>життя.Ж.Лабрюйєр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 (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571480"/>
            <a:ext cx="3514745" cy="3445828"/>
          </a:xfrm>
          <a:prstGeom prst="rect">
            <a:avLst/>
          </a:prstGeom>
        </p:spPr>
      </p:pic>
      <p:pic>
        <p:nvPicPr>
          <p:cNvPr id="5" name="Рисунок 4" descr="i (1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642918"/>
            <a:ext cx="2643198" cy="3303998"/>
          </a:xfrm>
          <a:prstGeom prst="rect">
            <a:avLst/>
          </a:prstGeom>
        </p:spPr>
      </p:pic>
      <p:pic>
        <p:nvPicPr>
          <p:cNvPr id="6" name="Рисунок 5" descr="i (6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2950" y="4071943"/>
            <a:ext cx="2874868" cy="2763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10165381_2bf8872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6928"/>
            <a:ext cx="8712968" cy="631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>
            <a:hlinkClick r:id="rId3" action="ppaction://hlinkfile"/>
          </p:cNvPr>
          <p:cNvSpPr/>
          <p:nvPr/>
        </p:nvSpPr>
        <p:spPr>
          <a:xfrm>
            <a:off x="8072462" y="6143644"/>
            <a:ext cx="857256" cy="5000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994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712</TotalTime>
  <Words>659</Words>
  <Application>Microsoft Office PowerPoint</Application>
  <PresentationFormat>Экран (4:3)</PresentationFormat>
  <Paragraphs>105</Paragraphs>
  <Slides>25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Волна</vt:lpstr>
      <vt:lpstr>Документ</vt:lpstr>
      <vt:lpstr>ВІДОМІ ВИСЛОВИ</vt:lpstr>
      <vt:lpstr>Слайд 2</vt:lpstr>
      <vt:lpstr>Стан здоров'я дітей нашої гімназії</vt:lpstr>
      <vt:lpstr>Всього дітей , що мають хронічні захворювання </vt:lpstr>
      <vt:lpstr>Слайд 5</vt:lpstr>
      <vt:lpstr>Мета:</vt:lpstr>
      <vt:lpstr>Слайд 7</vt:lpstr>
      <vt:lpstr>Слайд 8</vt:lpstr>
      <vt:lpstr>Слайд 9</vt:lpstr>
      <vt:lpstr>Харчові добавки </vt:lpstr>
      <vt:lpstr>У чому ж полягають функції добавок? </vt:lpstr>
      <vt:lpstr>Залежно від призначення виділяють чотири великі групи харчових добавок: </vt:lpstr>
      <vt:lpstr>Корисні та нейтральні добавки.</vt:lpstr>
      <vt:lpstr>Харчові барвники!</vt:lpstr>
      <vt:lpstr>Слайд 15</vt:lpstr>
      <vt:lpstr>Слайд 16</vt:lpstr>
      <vt:lpstr>ЧИПСИ</vt:lpstr>
      <vt:lpstr>СУХАРИКИ</vt:lpstr>
      <vt:lpstr>Слайд 19</vt:lpstr>
      <vt:lpstr>Слайд 20</vt:lpstr>
      <vt:lpstr>Слайд 21</vt:lpstr>
      <vt:lpstr>РЕФЛЕКСІЯ</vt:lpstr>
      <vt:lpstr>Слайд 23</vt:lpstr>
      <vt:lpstr>Поради учням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ШКІДЛИВА ЇЖА. «Е»- ОЗНАКА НЕБЕЗПЕКИ</dc:title>
  <dc:creator>Admin</dc:creator>
  <cp:lastModifiedBy>Asus R512</cp:lastModifiedBy>
  <cp:revision>42</cp:revision>
  <dcterms:created xsi:type="dcterms:W3CDTF">2015-02-01T07:46:47Z</dcterms:created>
  <dcterms:modified xsi:type="dcterms:W3CDTF">2015-02-11T12:19:58Z</dcterms:modified>
</cp:coreProperties>
</file>