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6" r:id="rId2"/>
    <p:sldId id="258" r:id="rId3"/>
    <p:sldId id="262" r:id="rId4"/>
    <p:sldId id="259" r:id="rId5"/>
    <p:sldId id="268" r:id="rId6"/>
    <p:sldId id="263" r:id="rId7"/>
    <p:sldId id="264" r:id="rId8"/>
    <p:sldId id="265" r:id="rId9"/>
    <p:sldId id="266" r:id="rId10"/>
    <p:sldId id="260" r:id="rId11"/>
    <p:sldId id="270" r:id="rId12"/>
    <p:sldId id="261" r:id="rId13"/>
    <p:sldId id="271" r:id="rId14"/>
    <p:sldId id="272" r:id="rId15"/>
    <p:sldId id="273" r:id="rId16"/>
    <p:sldId id="269" r:id="rId17"/>
    <p:sldId id="274" r:id="rId18"/>
    <p:sldId id="275" r:id="rId19"/>
    <p:sldId id="276" r:id="rId20"/>
    <p:sldId id="277" r:id="rId21"/>
    <p:sldId id="279" r:id="rId22"/>
    <p:sldId id="278" r:id="rId23"/>
    <p:sldId id="280" r:id="rId24"/>
    <p:sldId id="282" r:id="rId25"/>
    <p:sldId id="283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74EC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BF2E5-B5E9-4269-81F8-B557CE3350BE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E11DD-AABD-4BF2-8184-5C1F39DC2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E11DD-AABD-4BF2-8184-5C1F39DC23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24453-3C22-4E21-AC93-EB8D7D9F70B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98DA6-A6BB-4710-B3D3-99817E2D9923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1C482-55C3-423D-AAB6-A37F14CEDD17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84ED-1049-439E-B80C-0C73F9AF50B1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CB549-D890-4A26-9F68-46604D613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95370-8702-4A3C-9F7E-A32148273156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6782-0E64-4220-BC97-735724C1085E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5D2D9-D540-4464-8AD1-2940252C18FB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1C96C-3BBE-4438-BE49-6CF9E4C405D1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F6266-B291-43D7-AD53-9422E14E0486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6EA1-F164-4AB2-AFAF-92924DEAD281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56F53-E038-4018-952D-57705EDEE85F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2CEB-FFB8-46DB-916D-7CF057048B86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BF998-8A53-411B-A27C-FA5D46720700}" type="datetime1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F42B-9514-4208-A324-721DE698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7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file:///D:\&#1047;&#1053;&#1042;&#1056;\&#1071;%20&#1083;&#1102;&#1073;&#1083;&#1102;%20&#1084;&#1072;&#1090;&#1077;&#1084;&#1072;&#1090;&#1080;&#1082;&#1091;\33_korovy%20&#1087;&#1088;&#1080;&#1087;&#1077;&#1074;.mp3" TargetMode="External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audio" Target="file:///D:\&#1047;&#1053;&#1042;&#1056;\&#1071;%20&#1083;&#1102;&#1073;&#1083;&#1102;%20&#1084;&#1072;&#1090;&#1077;&#1084;&#1072;&#1090;&#1080;&#1082;&#1091;\Million_alyh_roz.mp3" TargetMode="External"/><Relationship Id="rId1" Type="http://schemas.openxmlformats.org/officeDocument/2006/relationships/audio" Target="file:///D:\&#1047;&#1053;&#1042;&#1056;\&#1071;%20&#1083;&#1102;&#1073;&#1083;&#1102;%20&#1084;&#1072;&#1090;&#1077;&#1084;&#1072;&#1090;&#1080;&#1082;&#1091;\33_korovy.mp3" TargetMode="Externa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5.png"/><Relationship Id="rId4" Type="http://schemas.openxmlformats.org/officeDocument/2006/relationships/audio" Target="file:///D:\&#1047;&#1053;&#1042;&#1056;\&#1071;%20&#1083;&#1102;&#1073;&#1083;&#1102;%20&#1084;&#1072;&#1090;&#1077;&#1084;&#1072;&#1090;&#1080;&#1082;&#1091;\Million_alyh_roz%20&#1087;&#1088;&#1080;&#1087;&#1077;&#1074;.mp3" TargetMode="External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audio" Target="../media/audio1.wav"/><Relationship Id="rId7" Type="http://schemas.openxmlformats.org/officeDocument/2006/relationships/slide" Target="slide2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22.xml"/><Relationship Id="rId9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3.bin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4.bin"/><Relationship Id="rId4" Type="http://schemas.openxmlformats.org/officeDocument/2006/relationships/slide" Target="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7.bin"/><Relationship Id="rId4" Type="http://schemas.openxmlformats.org/officeDocument/2006/relationships/slide" Target="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47;&#1053;&#1042;&#1056;\&#1071;%20&#1083;&#1102;&#1073;&#1083;&#1102;%20&#1084;&#1072;&#1090;&#1077;&#1084;&#1072;&#1090;&#1080;&#1082;&#1091;\6.mp3" TargetMode="Externa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7;&#1053;&#1042;&#1056;\&#1071;%20&#1083;&#1102;&#1073;&#1083;&#1102;%20&#1084;&#1072;&#1090;&#1077;&#1084;&#1072;&#1090;&#1080;&#1082;&#1091;\YouTube%20-%20&#1056;&#1101;&#1087;%20&#1087;&#1088;&#1086;%20&#1055;&#1080;&#1092;&#1072;&#1075;&#1086;&#1088;&#1072;%20&#1080;&#1079;%20&#1045;&#1088;&#1072;&#1083;&#1072;&#1096;&#1072;%20%5b&#1089;&#1089;&#1099;&#1083;&#1082;&#1072;%5d.mp4" TargetMode="Externa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Muzyka_-_na_final__iPlayer.fm_.wav" TargetMode="External"/><Relationship Id="rId6" Type="http://schemas.openxmlformats.org/officeDocument/2006/relationships/image" Target="../media/image43.png"/><Relationship Id="rId5" Type="http://schemas.openxmlformats.org/officeDocument/2006/relationships/image" Target="../media/image42.gif"/><Relationship Id="rId4" Type="http://schemas.openxmlformats.org/officeDocument/2006/relationships/image" Target="../media/image4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Sergej_CHekalin_-_Dolgij_put.wav" TargetMode="Externa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Natal_ya_Maj_-_Mamina)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5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5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5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1047;&#1053;&#1042;&#1056;\&#1071;%20&#1083;&#1102;&#1073;&#1083;&#1102;%20&#1084;&#1072;&#1090;&#1077;&#1084;&#1072;&#1090;&#1080;&#1082;&#1091;\5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5643578"/>
            <a:ext cx="45005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latin typeface="Arial Narrow" pitchFamily="34" charset="0"/>
              </a:rPr>
              <a:t> Кізіченко Л.І., вчитель математики</a:t>
            </a:r>
          </a:p>
          <a:p>
            <a:r>
              <a:rPr lang="uk-UA" sz="1600" b="1" dirty="0" smtClean="0">
                <a:latin typeface="Arial Narrow" pitchFamily="34" charset="0"/>
              </a:rPr>
              <a:t> </a:t>
            </a:r>
            <a:r>
              <a:rPr lang="uk-UA" sz="1600" b="1" dirty="0" smtClean="0">
                <a:latin typeface="Arial Narrow" pitchFamily="34" charset="0"/>
              </a:rPr>
              <a:t>Красноградського багатопрофільного ліцею</a:t>
            </a:r>
            <a:endParaRPr lang="uk-UA" sz="1600" b="1" dirty="0" smtClean="0">
              <a:latin typeface="Arial Narrow" pitchFamily="34" charset="0"/>
            </a:endParaRPr>
          </a:p>
          <a:p>
            <a:r>
              <a:rPr lang="uk-UA" sz="1600" b="1" dirty="0" smtClean="0">
                <a:latin typeface="Arial Narrow" pitchFamily="34" charset="0"/>
              </a:rPr>
              <a:t> Красноградської районної державної адміністрації   </a:t>
            </a:r>
          </a:p>
          <a:p>
            <a:r>
              <a:rPr lang="uk-UA" sz="1600" b="1" dirty="0" smtClean="0">
                <a:latin typeface="Arial Narrow" pitchFamily="34" charset="0"/>
              </a:rPr>
              <a:t> Харківської області </a:t>
            </a:r>
            <a:endParaRPr lang="ru-RU" sz="1600" b="1" dirty="0">
              <a:latin typeface="Arial Narrow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500306"/>
            <a:ext cx="3352800" cy="2543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3q\Desktop\i (1).jpg"/>
          <p:cNvPicPr/>
          <p:nvPr/>
        </p:nvPicPr>
        <p:blipFill>
          <a:blip r:embed="rId3"/>
          <a:srcRect l="13570" t="10714" r="15526"/>
          <a:stretch>
            <a:fillRect/>
          </a:stretch>
        </p:blipFill>
        <p:spPr bwMode="auto">
          <a:xfrm>
            <a:off x="2838445" y="4714884"/>
            <a:ext cx="3467109" cy="4953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571472" y="1071546"/>
            <a:ext cx="8001056" cy="1200329"/>
          </a:xfrm>
          <a:prstGeom prst="rect">
            <a:avLst/>
          </a:prstGeom>
        </p:spPr>
        <p:txBody>
          <a:bodyPr wrap="square">
            <a:prstTxWarp prst="textWave2">
              <a:avLst/>
            </a:prstTxWarp>
            <a:spAutoFit/>
          </a:bodyPr>
          <a:lstStyle/>
          <a:p>
            <a:pPr algn="ctr">
              <a:buNone/>
            </a:pPr>
            <a:r>
              <a:rPr lang="uk-UA" sz="4400" b="1" dirty="0" smtClean="0"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Arial Black" pitchFamily="34" charset="0"/>
              </a:rPr>
              <a:t>Я люблю математику</a:t>
            </a:r>
          </a:p>
          <a:p>
            <a:pPr algn="ctr">
              <a:buNone/>
            </a:pPr>
            <a:r>
              <a:rPr lang="uk-UA" sz="2800" b="1" dirty="0" smtClean="0"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Arial Black" pitchFamily="34" charset="0"/>
              </a:rPr>
              <a:t>гра для учнів 9-х класів </a:t>
            </a:r>
            <a:endParaRPr lang="ru-RU" sz="2800" b="1" dirty="0"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 РАУНД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“ПРОДОВЖІТЬ РЕЧЕННЯ”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285728"/>
            <a:ext cx="928694" cy="11084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7191" y="2500306"/>
            <a:ext cx="7929618" cy="7858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2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. </a:t>
            </a:r>
            <a:r>
              <a:rPr lang="ru-RU" sz="2800" b="1" dirty="0" err="1" smtClean="0">
                <a:solidFill>
                  <a:schemeClr val="tx1"/>
                </a:solidFill>
              </a:rPr>
              <a:t>Кількість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коренів</a:t>
            </a:r>
            <a:r>
              <a:rPr lang="ru-RU" sz="2800" b="1" dirty="0" smtClean="0">
                <a:solidFill>
                  <a:schemeClr val="tx1"/>
                </a:solidFill>
              </a:rPr>
              <a:t> квадратного </a:t>
            </a:r>
            <a:r>
              <a:rPr lang="ru-RU" sz="2800" b="1" dirty="0" err="1" smtClean="0">
                <a:solidFill>
                  <a:schemeClr val="tx1"/>
                </a:solidFill>
              </a:rPr>
              <a:t>рівняння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залежить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від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7191" y="1500174"/>
            <a:ext cx="7929618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1. </a:t>
            </a:r>
            <a:r>
              <a:rPr lang="ru-RU" sz="2800" b="1" dirty="0" err="1" smtClean="0">
                <a:solidFill>
                  <a:schemeClr val="tx1"/>
                </a:solidFill>
              </a:rPr>
              <a:t>Графіком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функції</a:t>
            </a: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en-US" sz="2800" b="1" i="1" dirty="0" smtClean="0">
                <a:solidFill>
                  <a:schemeClr val="tx1"/>
                </a:solidFill>
              </a:rPr>
              <a:t>y=</a:t>
            </a:r>
            <a:r>
              <a:rPr lang="en-US" sz="2800" b="1" i="1" dirty="0" err="1" smtClean="0">
                <a:solidFill>
                  <a:schemeClr val="tx1"/>
                </a:solidFill>
              </a:rPr>
              <a:t>kx+b</a:t>
            </a: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є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7191" y="3429000"/>
            <a:ext cx="7929618" cy="7858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3. </a:t>
            </a:r>
            <a:r>
              <a:rPr lang="ru-RU" sz="2800" b="1" dirty="0" err="1" smtClean="0">
                <a:solidFill>
                  <a:schemeClr val="tx1"/>
                </a:solidFill>
              </a:rPr>
              <a:t>Якщо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пропорція</a:t>
            </a:r>
            <a:r>
              <a:rPr lang="ru-RU" sz="2800" b="1" dirty="0" smtClean="0">
                <a:solidFill>
                  <a:schemeClr val="tx1"/>
                </a:solidFill>
              </a:rPr>
              <a:t> правильна, то </a:t>
            </a:r>
            <a:r>
              <a:rPr lang="ru-RU" sz="2800" b="1" dirty="0" err="1" smtClean="0">
                <a:solidFill>
                  <a:schemeClr val="tx1"/>
                </a:solidFill>
              </a:rPr>
              <a:t>добуток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крайніх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членів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дорівнює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191" y="4500570"/>
            <a:ext cx="7929618" cy="121444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4. </a:t>
            </a:r>
            <a:r>
              <a:rPr lang="ru-RU" sz="2800" b="1" dirty="0" err="1" smtClean="0">
                <a:solidFill>
                  <a:schemeClr val="tx1"/>
                </a:solidFill>
              </a:rPr>
              <a:t>Якщо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кожний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наступний</a:t>
            </a:r>
            <a:r>
              <a:rPr lang="ru-RU" sz="2800" b="1" dirty="0" smtClean="0">
                <a:solidFill>
                  <a:schemeClr val="tx1"/>
                </a:solidFill>
              </a:rPr>
              <a:t> член </a:t>
            </a:r>
            <a:r>
              <a:rPr lang="ru-RU" sz="2800" b="1" dirty="0" err="1" smtClean="0">
                <a:solidFill>
                  <a:schemeClr val="tx1"/>
                </a:solidFill>
              </a:rPr>
              <a:t>послідовності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більший</a:t>
            </a:r>
            <a:r>
              <a:rPr lang="ru-RU" sz="2800" b="1" dirty="0" smtClean="0">
                <a:solidFill>
                  <a:schemeClr val="tx1"/>
                </a:solidFill>
              </a:rPr>
              <a:t> за </a:t>
            </a:r>
            <a:r>
              <a:rPr lang="ru-RU" sz="2800" b="1" dirty="0" err="1" smtClean="0">
                <a:solidFill>
                  <a:schemeClr val="tx1"/>
                </a:solidFill>
              </a:rPr>
              <a:t>попередній</a:t>
            </a:r>
            <a:r>
              <a:rPr lang="ru-RU" sz="2800" b="1" dirty="0" smtClean="0">
                <a:solidFill>
                  <a:schemeClr val="tx1"/>
                </a:solidFill>
              </a:rPr>
              <a:t> на </a:t>
            </a:r>
            <a:r>
              <a:rPr lang="ru-RU" sz="2800" b="1" dirty="0" err="1" smtClean="0">
                <a:solidFill>
                  <a:schemeClr val="tx1"/>
                </a:solidFill>
              </a:rPr>
              <a:t>одне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й</a:t>
            </a:r>
            <a:r>
              <a:rPr lang="ru-RU" sz="2800" b="1" dirty="0" smtClean="0">
                <a:solidFill>
                  <a:schemeClr val="tx1"/>
                </a:solidFill>
              </a:rPr>
              <a:t> те </a:t>
            </a:r>
            <a:r>
              <a:rPr lang="ru-RU" sz="2800" b="1" dirty="0" err="1" smtClean="0">
                <a:solidFill>
                  <a:schemeClr val="tx1"/>
                </a:solidFill>
              </a:rPr>
              <a:t>саме</a:t>
            </a:r>
            <a:r>
              <a:rPr lang="ru-RU" sz="2800" b="1" dirty="0" smtClean="0">
                <a:solidFill>
                  <a:schemeClr val="tx1"/>
                </a:solidFill>
              </a:rPr>
              <a:t> число, то </a:t>
            </a:r>
            <a:r>
              <a:rPr lang="ru-RU" sz="2800" b="1" dirty="0" err="1" smtClean="0">
                <a:solidFill>
                  <a:schemeClr val="tx1"/>
                </a:solidFill>
              </a:rPr>
              <a:t>ця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послідовність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є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7191" y="5857892"/>
            <a:ext cx="7929618" cy="7858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5. </a:t>
            </a:r>
            <a:r>
              <a:rPr lang="ru-RU" sz="2800" b="1" dirty="0" err="1" smtClean="0">
                <a:solidFill>
                  <a:schemeClr val="tx1"/>
                </a:solidFill>
              </a:rPr>
              <a:t>Графіком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функції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smtClean="0">
                <a:solidFill>
                  <a:schemeClr val="tx1"/>
                </a:solidFill>
              </a:rPr>
              <a:t>y=ax</a:t>
            </a:r>
            <a:r>
              <a:rPr lang="en-US" sz="2800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sz="2800" b="1" i="1" dirty="0" smtClean="0">
                <a:solidFill>
                  <a:schemeClr val="tx1"/>
                </a:solidFill>
              </a:rPr>
              <a:t>+bx+c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</a:rPr>
              <a:t>де </a:t>
            </a:r>
            <a:r>
              <a:rPr lang="en-US" sz="2800" b="1" dirty="0" smtClean="0">
                <a:solidFill>
                  <a:schemeClr val="tx1"/>
                </a:solidFill>
              </a:rPr>
              <a:t>a&lt;0, </a:t>
            </a:r>
            <a:r>
              <a:rPr lang="ru-RU" sz="2800" b="1" dirty="0" err="1" smtClean="0">
                <a:solidFill>
                  <a:schemeClr val="tx1"/>
                </a:solidFill>
              </a:rPr>
              <a:t>є</a:t>
            </a:r>
            <a:r>
              <a:rPr lang="ru-RU" sz="2800" b="1" dirty="0" smtClean="0">
                <a:solidFill>
                  <a:schemeClr val="tx1"/>
                </a:solidFill>
              </a:rPr>
              <a:t> парабола, </a:t>
            </a:r>
            <a:r>
              <a:rPr lang="ru-RU" sz="2800" b="1" dirty="0" err="1" smtClean="0">
                <a:solidFill>
                  <a:schemeClr val="tx1"/>
                </a:solidFill>
              </a:rPr>
              <a:t>вітки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якої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напрямлені</a:t>
            </a:r>
            <a:r>
              <a:rPr lang="en-US" sz="2800" b="1" dirty="0" smtClean="0">
                <a:solidFill>
                  <a:schemeClr val="tx1"/>
                </a:solidFill>
              </a:rPr>
              <a:t>….</a:t>
            </a:r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7191" y="1571612"/>
            <a:ext cx="7929618" cy="8572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7. За теоремою </a:t>
            </a:r>
            <a:r>
              <a:rPr lang="ru-RU" sz="2800" b="1" dirty="0" err="1" smtClean="0">
                <a:solidFill>
                  <a:schemeClr val="tx1"/>
                </a:solidFill>
              </a:rPr>
              <a:t>Вієта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добуток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коренів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зведеного</a:t>
            </a:r>
            <a:r>
              <a:rPr lang="ru-RU" sz="2800" b="1" dirty="0" smtClean="0">
                <a:solidFill>
                  <a:schemeClr val="tx1"/>
                </a:solidFill>
              </a:rPr>
              <a:t> квадратного </a:t>
            </a:r>
            <a:r>
              <a:rPr lang="ru-RU" sz="2800" b="1" dirty="0" err="1" smtClean="0">
                <a:solidFill>
                  <a:schemeClr val="tx1"/>
                </a:solidFill>
              </a:rPr>
              <a:t>рівняння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дорівнює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7191" y="2714620"/>
            <a:ext cx="7929618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8. </a:t>
            </a:r>
            <a:r>
              <a:rPr lang="ru-RU" sz="2800" b="1" dirty="0" err="1" smtClean="0">
                <a:solidFill>
                  <a:schemeClr val="tx1"/>
                </a:solidFill>
              </a:rPr>
              <a:t>Розв’язати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рівняння</a:t>
            </a:r>
            <a:r>
              <a:rPr lang="ru-RU" sz="2800" b="1" dirty="0" smtClean="0">
                <a:solidFill>
                  <a:schemeClr val="tx1"/>
                </a:solidFill>
              </a:rPr>
              <a:t> — </a:t>
            </a:r>
            <a:r>
              <a:rPr lang="ru-RU" sz="2800" b="1" dirty="0" err="1" smtClean="0">
                <a:solidFill>
                  <a:schemeClr val="tx1"/>
                </a:solidFill>
              </a:rPr>
              <a:t>це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означає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знайти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всі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його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розв’язки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або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7191" y="4000504"/>
            <a:ext cx="7929618" cy="100013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9. </a:t>
            </a:r>
            <a:r>
              <a:rPr lang="ru-RU" sz="2800" b="1" dirty="0" err="1" smtClean="0">
                <a:solidFill>
                  <a:schemeClr val="tx1"/>
                </a:solidFill>
              </a:rPr>
              <a:t>Якщо</a:t>
            </a:r>
            <a:r>
              <a:rPr lang="ru-RU" sz="2800" b="1" dirty="0" smtClean="0">
                <a:solidFill>
                  <a:schemeClr val="tx1"/>
                </a:solidFill>
              </a:rPr>
              <a:t> одна </a:t>
            </a:r>
            <a:r>
              <a:rPr lang="ru-RU" sz="2800" b="1" dirty="0" err="1" smtClean="0">
                <a:solidFill>
                  <a:schemeClr val="tx1"/>
                </a:solidFill>
              </a:rPr>
              <a:t>з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нерівностей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має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ті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самі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розв’язки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</a:rPr>
              <a:t>що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й</a:t>
            </a:r>
            <a:r>
              <a:rPr lang="ru-RU" sz="2800" b="1" dirty="0" smtClean="0">
                <a:solidFill>
                  <a:schemeClr val="tx1"/>
                </a:solidFill>
              </a:rPr>
              <a:t> друга, то </a:t>
            </a:r>
            <a:r>
              <a:rPr lang="ru-RU" sz="2800" b="1" dirty="0" err="1" smtClean="0">
                <a:solidFill>
                  <a:schemeClr val="tx1"/>
                </a:solidFill>
              </a:rPr>
              <a:t>такі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нерівності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називають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7191" y="5214950"/>
            <a:ext cx="7929618" cy="8572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10. </a:t>
            </a:r>
            <a:r>
              <a:rPr lang="ru-RU" sz="2800" b="1" dirty="0" err="1" smtClean="0">
                <a:solidFill>
                  <a:schemeClr val="tx1"/>
                </a:solidFill>
              </a:rPr>
              <a:t>Різниця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квадратів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двох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виразів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дорівнює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07191" y="285728"/>
            <a:ext cx="7929618" cy="928694"/>
            <a:chOff x="607191" y="500042"/>
            <a:chExt cx="7929618" cy="92869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191" y="500042"/>
              <a:ext cx="7929618" cy="9286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None/>
              </a:pPr>
              <a:r>
                <a:rPr lang="ru-RU" sz="2800" b="1" dirty="0" smtClean="0"/>
                <a:t> </a:t>
              </a:r>
              <a:r>
                <a:rPr lang="ru-RU" sz="2800" b="1" dirty="0" smtClean="0">
                  <a:solidFill>
                    <a:schemeClr val="tx1"/>
                  </a:solidFill>
                </a:rPr>
                <a:t>6. </a:t>
              </a:r>
              <a:r>
                <a:rPr lang="ru-RU" sz="2800" b="1" dirty="0" err="1" smtClean="0">
                  <a:solidFill>
                    <a:schemeClr val="tx1"/>
                  </a:solidFill>
                </a:rPr>
                <a:t>Області</a:t>
              </a:r>
              <a:r>
                <a:rPr lang="ru-RU" sz="2800" b="1" dirty="0" smtClean="0">
                  <a:solidFill>
                    <a:schemeClr val="tx1"/>
                  </a:solidFill>
                </a:rPr>
                <a:t> </a:t>
              </a:r>
              <a:r>
                <a:rPr lang="ru-RU" sz="2800" b="1" dirty="0" err="1" smtClean="0">
                  <a:solidFill>
                    <a:schemeClr val="tx1"/>
                  </a:solidFill>
                </a:rPr>
                <a:t>визначення</a:t>
              </a:r>
              <a:r>
                <a:rPr lang="ru-RU" sz="2800" b="1" dirty="0" smtClean="0">
                  <a:solidFill>
                    <a:schemeClr val="tx1"/>
                  </a:solidFill>
                </a:rPr>
                <a:t> </a:t>
              </a:r>
              <a:r>
                <a:rPr lang="ru-RU" sz="2800" b="1" dirty="0" err="1" smtClean="0">
                  <a:solidFill>
                    <a:schemeClr val="tx1"/>
                  </a:solidFill>
                </a:rPr>
                <a:t>функції</a:t>
              </a:r>
              <a:r>
                <a:rPr lang="ru-RU" sz="2800" b="1" dirty="0" smtClean="0">
                  <a:solidFill>
                    <a:schemeClr val="tx1"/>
                  </a:solidFill>
                </a:rPr>
                <a:t> </a:t>
              </a:r>
              <a:r>
                <a:rPr lang="en-US" sz="2800" b="1" dirty="0" smtClean="0">
                  <a:solidFill>
                    <a:schemeClr val="tx1"/>
                  </a:solidFill>
                </a:rPr>
                <a:t>            </a:t>
              </a:r>
              <a:r>
                <a:rPr lang="ru-RU" sz="2800" b="1" dirty="0" smtClean="0">
                  <a:solidFill>
                    <a:schemeClr val="tx1"/>
                  </a:solidFill>
                </a:rPr>
                <a:t>належать…</a:t>
              </a:r>
            </a:p>
          </p:txBody>
        </p:sp>
        <p:pic>
          <p:nvPicPr>
            <p:cNvPr id="532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29256" y="571480"/>
              <a:ext cx="857256" cy="663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І РАУНД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</a:rPr>
              <a:t>“Хто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 Я?”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1778"/>
          <a:stretch>
            <a:fillRect/>
          </a:stretch>
        </p:blipFill>
        <p:spPr bwMode="auto">
          <a:xfrm>
            <a:off x="7429520" y="0"/>
            <a:ext cx="1484509" cy="15326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Кізіченко Л.І.</a:t>
            </a:r>
            <a:endParaRPr lang="ru-RU" dirty="0"/>
          </a:p>
        </p:txBody>
      </p:sp>
      <p:pic>
        <p:nvPicPr>
          <p:cNvPr id="12289" name="Picture 1" descr="C:\Users\3q\Desktop\chel_as_vopros.jpg"/>
          <p:cNvPicPr>
            <a:picLocks noChangeAspect="1" noChangeArrowheads="1"/>
          </p:cNvPicPr>
          <p:nvPr/>
        </p:nvPicPr>
        <p:blipFill>
          <a:blip r:embed="rId3"/>
          <a:srcRect l="9322" t="6780" r="20763"/>
          <a:stretch>
            <a:fillRect/>
          </a:stretch>
        </p:blipFill>
        <p:spPr bwMode="auto">
          <a:xfrm>
            <a:off x="3178959" y="1428736"/>
            <a:ext cx="2786082" cy="2786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 l="21163" t="17857" r="22458" b="24342"/>
          <a:stretch>
            <a:fillRect/>
          </a:stretch>
        </p:blipFill>
        <p:spPr bwMode="auto">
          <a:xfrm>
            <a:off x="571472" y="3929066"/>
            <a:ext cx="257176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5" name="Picture 7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 l="-1" t="524" r="510"/>
          <a:stretch>
            <a:fillRect/>
          </a:stretch>
        </p:blipFill>
        <p:spPr bwMode="auto">
          <a:xfrm>
            <a:off x="6215074" y="4000504"/>
            <a:ext cx="2571768" cy="2329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 l="9199" r="18831"/>
          <a:stretch>
            <a:fillRect/>
          </a:stretch>
        </p:blipFill>
        <p:spPr bwMode="auto">
          <a:xfrm>
            <a:off x="0" y="0"/>
            <a:ext cx="91831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572496" y="6357934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/>
              <a:t>ДЕКАРТ</a:t>
            </a:r>
            <a:endParaRPr lang="ru-RU" sz="6000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 l="2425" t="3703" r="2425" b="3703"/>
          <a:stretch>
            <a:fillRect/>
          </a:stretch>
        </p:blipFill>
        <p:spPr bwMode="auto">
          <a:xfrm>
            <a:off x="1928794" y="1500174"/>
            <a:ext cx="5786478" cy="5105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ІІ РАУНД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“МУЗИЧНИЙ”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6" name="Рисунок 5" descr="http://record-music.ru/img/2015/062918/34094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0911" y="0"/>
            <a:ext cx="3113089" cy="1619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571612"/>
            <a:ext cx="3848100" cy="2809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714752"/>
            <a:ext cx="3962400" cy="2828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33_korov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2000232" y="2928934"/>
            <a:ext cx="304800" cy="304800"/>
          </a:xfrm>
          <a:prstGeom prst="rect">
            <a:avLst/>
          </a:prstGeom>
        </p:spPr>
      </p:pic>
      <p:pic>
        <p:nvPicPr>
          <p:cNvPr id="11" name="Million_alyh_roz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500826" y="5143512"/>
            <a:ext cx="304800" cy="304800"/>
          </a:xfrm>
          <a:prstGeom prst="rect">
            <a:avLst/>
          </a:prstGeom>
        </p:spPr>
      </p:pic>
      <p:pic>
        <p:nvPicPr>
          <p:cNvPr id="9" name="33_korovy припев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1071538" y="2928934"/>
            <a:ext cx="304800" cy="304800"/>
          </a:xfrm>
          <a:prstGeom prst="rect">
            <a:avLst/>
          </a:prstGeom>
        </p:spPr>
      </p:pic>
      <p:pic>
        <p:nvPicPr>
          <p:cNvPr id="12" name="Million_alyh_roz припев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/>
          <a:stretch>
            <a:fillRect/>
          </a:stretch>
        </p:blipFill>
        <p:spPr>
          <a:xfrm>
            <a:off x="7500958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ІІІ РАУНД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“КОЛЕСО ФОРТУНИ”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11266" name="Picture 2" descr="C:\Users\3q\Desktop\angel de la abundanc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285860"/>
            <a:ext cx="3857652" cy="5400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14298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14298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>
            <a:hlinkClick r:id="rId4" action="ppaction://hlinksldjump"/>
          </p:cNvPr>
          <p:cNvSpPr/>
          <p:nvPr/>
        </p:nvSpPr>
        <p:spPr>
          <a:xfrm>
            <a:off x="2357422" y="1357298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7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5" name="Овал 44">
            <a:hlinkClick r:id="rId5" action="ppaction://hlinksldjump"/>
          </p:cNvPr>
          <p:cNvSpPr/>
          <p:nvPr/>
        </p:nvSpPr>
        <p:spPr>
          <a:xfrm>
            <a:off x="1928794" y="2714620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10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6" name="Овал 45">
            <a:hlinkClick r:id="" action="ppaction://noaction"/>
          </p:cNvPr>
          <p:cNvSpPr/>
          <p:nvPr/>
        </p:nvSpPr>
        <p:spPr>
          <a:xfrm>
            <a:off x="2357422" y="4071942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4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7" name="Овал 46">
            <a:hlinkClick r:id="rId6" action="ppaction://hlinksldjump"/>
          </p:cNvPr>
          <p:cNvSpPr/>
          <p:nvPr/>
        </p:nvSpPr>
        <p:spPr>
          <a:xfrm>
            <a:off x="3428992" y="4786322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2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8" name="Овал 47">
            <a:hlinkClick r:id="rId7" action="ppaction://hlinksldjump"/>
          </p:cNvPr>
          <p:cNvSpPr/>
          <p:nvPr/>
        </p:nvSpPr>
        <p:spPr>
          <a:xfrm>
            <a:off x="4929190" y="4786322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20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9" name="Овал 48">
            <a:hlinkClick r:id="" action="ppaction://noaction"/>
          </p:cNvPr>
          <p:cNvSpPr/>
          <p:nvPr/>
        </p:nvSpPr>
        <p:spPr>
          <a:xfrm>
            <a:off x="5929322" y="4143380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1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0" name="Овал 49">
            <a:hlinkClick r:id="rId8" action="ppaction://hlinksldjump"/>
          </p:cNvPr>
          <p:cNvSpPr/>
          <p:nvPr/>
        </p:nvSpPr>
        <p:spPr>
          <a:xfrm>
            <a:off x="6500826" y="2571744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8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1" name="Овал 50">
            <a:hlinkClick r:id="" action="ppaction://noaction"/>
          </p:cNvPr>
          <p:cNvSpPr/>
          <p:nvPr/>
        </p:nvSpPr>
        <p:spPr>
          <a:xfrm>
            <a:off x="6072198" y="1357298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5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2" name="Овал 51">
            <a:hlinkClick r:id="rId9" action="ppaction://hlinksldjump"/>
          </p:cNvPr>
          <p:cNvSpPr/>
          <p:nvPr/>
        </p:nvSpPr>
        <p:spPr>
          <a:xfrm>
            <a:off x="4929190" y="500042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3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3" name="Овал 52">
            <a:hlinkClick r:id="" action="ppaction://noaction"/>
          </p:cNvPr>
          <p:cNvSpPr/>
          <p:nvPr/>
        </p:nvSpPr>
        <p:spPr>
          <a:xfrm>
            <a:off x="3500430" y="500042"/>
            <a:ext cx="714380" cy="7143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9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pSp>
        <p:nvGrpSpPr>
          <p:cNvPr id="2" name="Группа 58"/>
          <p:cNvGrpSpPr/>
          <p:nvPr/>
        </p:nvGrpSpPr>
        <p:grpSpPr>
          <a:xfrm>
            <a:off x="2712028" y="1142984"/>
            <a:ext cx="3719944" cy="3738252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2" name="Выноска с четырьмя стрелками 61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Равнобедренный треугольник 62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1" name="Овал 60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9" name="Равнобедренный треугольник 108"/>
          <p:cNvSpPr/>
          <p:nvPr/>
        </p:nvSpPr>
        <p:spPr>
          <a:xfrm rot="10800000">
            <a:off x="4393405" y="642918"/>
            <a:ext cx="357190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114"/>
          <p:cNvGrpSpPr/>
          <p:nvPr/>
        </p:nvGrpSpPr>
        <p:grpSpPr>
          <a:xfrm>
            <a:off x="2712028" y="1142984"/>
            <a:ext cx="3719944" cy="3738252"/>
            <a:chOff x="2786050" y="1500174"/>
            <a:chExt cx="3672000" cy="3672000"/>
          </a:xfrm>
        </p:grpSpPr>
        <p:grpSp>
          <p:nvGrpSpPr>
            <p:cNvPr id="7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18" name="Выноска с четырьмя стрелками 117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Равнобедренный треугольник 118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7" name="Овал 116"/>
            <p:cNvSpPr/>
            <p:nvPr/>
          </p:nvSpPr>
          <p:spPr>
            <a:xfrm rot="16200000">
              <a:off x="4429999" y="3142368"/>
              <a:ext cx="355441" cy="358948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" name="Группа 119"/>
          <p:cNvGrpSpPr/>
          <p:nvPr/>
        </p:nvGrpSpPr>
        <p:grpSpPr>
          <a:xfrm>
            <a:off x="2712028" y="1142984"/>
            <a:ext cx="3719944" cy="3738252"/>
            <a:chOff x="2786050" y="1500174"/>
            <a:chExt cx="3672000" cy="3672000"/>
          </a:xfrm>
        </p:grpSpPr>
        <p:grpSp>
          <p:nvGrpSpPr>
            <p:cNvPr id="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23" name="Выноска с четырьмя стрелками 122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Равнобедренный треугольник 123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2" name="Овал 121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" name="Группа 124"/>
          <p:cNvGrpSpPr/>
          <p:nvPr/>
        </p:nvGrpSpPr>
        <p:grpSpPr>
          <a:xfrm>
            <a:off x="2712028" y="1142984"/>
            <a:ext cx="3719944" cy="3738252"/>
            <a:chOff x="2498855" y="1546790"/>
            <a:chExt cx="3672000" cy="3672000"/>
          </a:xfrm>
        </p:grpSpPr>
        <p:grpSp>
          <p:nvGrpSpPr>
            <p:cNvPr id="11" name="Группа 7"/>
            <p:cNvGrpSpPr/>
            <p:nvPr/>
          </p:nvGrpSpPr>
          <p:grpSpPr>
            <a:xfrm>
              <a:off x="2498855" y="1546790"/>
              <a:ext cx="3672000" cy="3672000"/>
              <a:chOff x="2498855" y="1546790"/>
              <a:chExt cx="3672000" cy="3672000"/>
            </a:xfrm>
            <a:solidFill>
              <a:srgbClr val="FF0000"/>
            </a:solidFill>
          </p:grpSpPr>
          <p:sp>
            <p:nvSpPr>
              <p:cNvPr id="128" name="Выноска с четырьмя стрелками 127"/>
              <p:cNvSpPr/>
              <p:nvPr/>
            </p:nvSpPr>
            <p:spPr>
              <a:xfrm>
                <a:off x="2498855" y="1546790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Равнобедренный треугольник 128"/>
              <p:cNvSpPr/>
              <p:nvPr/>
            </p:nvSpPr>
            <p:spPr>
              <a:xfrm>
                <a:off x="3914303" y="1546790"/>
                <a:ext cx="846207" cy="842063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7" name="Овал 126"/>
            <p:cNvSpPr/>
            <p:nvPr/>
          </p:nvSpPr>
          <p:spPr>
            <a:xfrm rot="5242183">
              <a:off x="4157135" y="3167000"/>
              <a:ext cx="355441" cy="358948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2" name="Группа 134"/>
          <p:cNvGrpSpPr/>
          <p:nvPr/>
        </p:nvGrpSpPr>
        <p:grpSpPr>
          <a:xfrm>
            <a:off x="2712028" y="1142984"/>
            <a:ext cx="3719944" cy="3738252"/>
            <a:chOff x="2938403" y="1500174"/>
            <a:chExt cx="3672000" cy="3672000"/>
          </a:xfrm>
        </p:grpSpPr>
        <p:grpSp>
          <p:nvGrpSpPr>
            <p:cNvPr id="13" name="Группа 7"/>
            <p:cNvGrpSpPr/>
            <p:nvPr/>
          </p:nvGrpSpPr>
          <p:grpSpPr>
            <a:xfrm>
              <a:off x="2938403" y="1500174"/>
              <a:ext cx="3672000" cy="3672000"/>
              <a:chOff x="2938403" y="1500174"/>
              <a:chExt cx="3672000" cy="3672000"/>
            </a:xfrm>
            <a:solidFill>
              <a:srgbClr val="FF0000"/>
            </a:solidFill>
          </p:grpSpPr>
          <p:sp>
            <p:nvSpPr>
              <p:cNvPr id="138" name="Выноска с четырьмя стрелками 137"/>
              <p:cNvSpPr/>
              <p:nvPr/>
            </p:nvSpPr>
            <p:spPr>
              <a:xfrm>
                <a:off x="2938403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Равнобедренный треугольник 138"/>
              <p:cNvSpPr/>
              <p:nvPr/>
            </p:nvSpPr>
            <p:spPr>
              <a:xfrm>
                <a:off x="4421817" y="1500174"/>
                <a:ext cx="694586" cy="842063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7" name="Овал 136"/>
            <p:cNvSpPr/>
            <p:nvPr/>
          </p:nvSpPr>
          <p:spPr>
            <a:xfrm>
              <a:off x="4595808" y="311412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9"/>
          <p:cNvGrpSpPr/>
          <p:nvPr/>
        </p:nvGrpSpPr>
        <p:grpSpPr>
          <a:xfrm>
            <a:off x="2712028" y="1142984"/>
            <a:ext cx="3719944" cy="3738252"/>
            <a:chOff x="2786050" y="1500174"/>
            <a:chExt cx="3672000" cy="3672000"/>
          </a:xfrm>
        </p:grpSpPr>
        <p:grpSp>
          <p:nvGrpSpPr>
            <p:cNvPr id="15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43" name="Выноска с четырьмя стрелками 142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44" name="Равнобедренный треугольник 143"/>
              <p:cNvSpPr/>
              <p:nvPr/>
            </p:nvSpPr>
            <p:spPr>
              <a:xfrm>
                <a:off x="4269464" y="1500175"/>
                <a:ext cx="700785" cy="771891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2" name="Овал 141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48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4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7800000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600000">
                                      <p:cBhvr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9780000">
                                      <p:cBhvr>
                                        <p:cTn id="10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1200000">
                                      <p:cBhvr>
                                        <p:cTn id="1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 animBg="1"/>
      <p:bldP spid="48" grpId="0" animBg="1"/>
      <p:bldP spid="50" grpId="0" animBg="1"/>
      <p:bldP spid="5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8 б.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28802"/>
            <a:ext cx="8229600" cy="1334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b="1" dirty="0" smtClean="0"/>
              <a:t>Скоротіть дріб </a:t>
            </a:r>
            <a:endParaRPr lang="ru-RU" sz="3600" b="1" dirty="0"/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7286644" y="357166"/>
            <a:ext cx="14287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На головне меню</a:t>
            </a:r>
            <a:endParaRPr lang="ru-RU" b="1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4357686" y="1643050"/>
          <a:ext cx="2302547" cy="1785950"/>
        </p:xfrm>
        <a:graphic>
          <a:graphicData uri="http://schemas.openxmlformats.org/presentationml/2006/ole">
            <p:oleObj spid="_x0000_s9217" name="Формула" r:id="rId5" imgW="596900" imgH="469900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286116" y="3786190"/>
          <a:ext cx="857256" cy="1295135"/>
        </p:xfrm>
        <a:graphic>
          <a:graphicData uri="http://schemas.openxmlformats.org/presentationml/2006/ole">
            <p:oleObj spid="_x0000_s9219" name="Формула" r:id="rId6" imgW="291973" imgH="444307" progId="Equation.3">
              <p:embed/>
            </p:oleObj>
          </a:graphicData>
        </a:graphic>
      </p:graphicFrame>
      <p:pic>
        <p:nvPicPr>
          <p:cNvPr id="11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3 б.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/>
              <a:t>Знайдіть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різницю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арифметичної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err="1" smtClean="0"/>
              <a:t>прогресії</a:t>
            </a:r>
            <a:r>
              <a:rPr lang="ru-RU" sz="3600" b="1" dirty="0" smtClean="0"/>
              <a:t>:  </a:t>
            </a:r>
          </a:p>
          <a:p>
            <a:pPr algn="ctr">
              <a:buNone/>
            </a:pPr>
            <a:r>
              <a:rPr lang="ru-RU" sz="4400" b="1" dirty="0" smtClean="0"/>
              <a:t>8; 6; 4; 2; 0; … </a:t>
            </a:r>
            <a:endParaRPr lang="ru-RU" sz="3600" b="1" dirty="0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7215206" y="357166"/>
            <a:ext cx="14287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На головне меню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3322638" y="4175125"/>
          <a:ext cx="782637" cy="517525"/>
        </p:xfrm>
        <a:graphic>
          <a:graphicData uri="http://schemas.openxmlformats.org/presentationml/2006/ole">
            <p:oleObj spid="_x0000_s8193" name="Формула" r:id="rId5" imgW="266400" imgH="177480" progId="Equation.3">
              <p:embed/>
            </p:oleObj>
          </a:graphicData>
        </a:graphic>
      </p:graphicFrame>
      <p:pic>
        <p:nvPicPr>
          <p:cNvPr id="7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І РАУНД</a:t>
            </a:r>
            <a:b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ГРА “ ТАК ЧИ НІ ”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Кізіченко Л.І.</a:t>
            </a:r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7587" y="214290"/>
            <a:ext cx="1186413" cy="12839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21571" y="1643050"/>
            <a:ext cx="6500858" cy="4875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10б.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err="1" smtClean="0"/>
              <a:t>Чому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дорівнює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довжина</a:t>
            </a:r>
            <a:r>
              <a:rPr lang="ru-RU" sz="4000" b="1" dirty="0" smtClean="0"/>
              <a:t> кола, яке</a:t>
            </a:r>
          </a:p>
          <a:p>
            <a:pPr>
              <a:buNone/>
            </a:pPr>
            <a:r>
              <a:rPr lang="ru-RU" sz="4000" b="1" dirty="0" err="1" smtClean="0"/>
              <a:t>обмежує</a:t>
            </a:r>
            <a:r>
              <a:rPr lang="ru-RU" sz="4000" b="1" dirty="0" smtClean="0"/>
              <a:t> круг </a:t>
            </a:r>
            <a:r>
              <a:rPr lang="ru-RU" sz="4000" b="1" dirty="0" err="1" smtClean="0"/>
              <a:t>площею</a:t>
            </a:r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chemeClr val="bg1"/>
                </a:solidFill>
              </a:rPr>
              <a:t>25π см</a:t>
            </a:r>
            <a:r>
              <a:rPr lang="ru-RU" sz="4000" b="1" baseline="30000" dirty="0" smtClean="0">
                <a:solidFill>
                  <a:schemeClr val="bg1"/>
                </a:solidFill>
              </a:rPr>
              <a:t>2</a:t>
            </a:r>
            <a:r>
              <a:rPr lang="ru-RU" sz="4000" b="1" dirty="0" smtClean="0"/>
              <a:t>? </a:t>
            </a:r>
            <a:endParaRPr lang="ru-RU" sz="4000" b="1" dirty="0"/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7429520" y="285728"/>
            <a:ext cx="14287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На головне меню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3428992" y="4214818"/>
          <a:ext cx="1416050" cy="554037"/>
        </p:xfrm>
        <a:graphic>
          <a:graphicData uri="http://schemas.openxmlformats.org/presentationml/2006/ole">
            <p:oleObj spid="_x0000_s7169" name="Формула" r:id="rId5" imgW="482400" imgH="190440" progId="Equation.3">
              <p:embed/>
            </p:oleObj>
          </a:graphicData>
        </a:graphic>
      </p:graphicFrame>
      <p:pic>
        <p:nvPicPr>
          <p:cNvPr id="7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2б.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3600" b="1" dirty="0" smtClean="0"/>
              <a:t>Скоротіть дріб </a:t>
            </a:r>
            <a:endParaRPr lang="ru-RU" sz="3600" b="1" dirty="0"/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7429520" y="285728"/>
            <a:ext cx="14287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На головне меню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3929058" y="1428736"/>
          <a:ext cx="2309820" cy="1811468"/>
        </p:xfrm>
        <a:graphic>
          <a:graphicData uri="http://schemas.openxmlformats.org/presentationml/2006/ole">
            <p:oleObj spid="_x0000_s5121" name="Формула" r:id="rId5" imgW="558720" imgH="444240" progId="Equation.3">
              <p:embed/>
            </p:oleObj>
          </a:graphicData>
        </a:graphic>
      </p:graphicFrame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3370263" y="3786105"/>
          <a:ext cx="1344613" cy="1447883"/>
        </p:xfrm>
        <a:graphic>
          <a:graphicData uri="http://schemas.openxmlformats.org/presentationml/2006/ole">
            <p:oleObj spid="_x0000_s5122" name="Формула" r:id="rId6" imgW="406080" imgH="444240" progId="Equation.3">
              <p:embed/>
            </p:oleObj>
          </a:graphicData>
        </a:graphic>
      </p:graphicFrame>
      <p:pic>
        <p:nvPicPr>
          <p:cNvPr id="8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7б.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err="1" smtClean="0"/>
              <a:t>Знайдіть</a:t>
            </a:r>
            <a:r>
              <a:rPr lang="ru-RU" b="1" dirty="0" smtClean="0"/>
              <a:t> </a:t>
            </a:r>
            <a:r>
              <a:rPr lang="ru-RU" b="1" dirty="0" err="1" smtClean="0"/>
              <a:t>знаменник</a:t>
            </a:r>
            <a:r>
              <a:rPr lang="ru-RU" b="1" dirty="0" smtClean="0"/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геометричної</a:t>
            </a:r>
            <a:r>
              <a:rPr lang="ru-RU" b="1" dirty="0" smtClean="0"/>
              <a:t> </a:t>
            </a:r>
            <a:r>
              <a:rPr lang="ru-RU" b="1" dirty="0" err="1" smtClean="0"/>
              <a:t>прогресії</a:t>
            </a:r>
            <a:r>
              <a:rPr lang="ru-RU" b="1" dirty="0" smtClean="0"/>
              <a:t>: </a:t>
            </a:r>
            <a:r>
              <a:rPr lang="ru-RU" sz="5400" b="1" dirty="0" smtClean="0"/>
              <a:t>8; 4; 2; 1; … </a:t>
            </a:r>
            <a:endParaRPr lang="ru-RU" b="1" dirty="0"/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7358082" y="357166"/>
            <a:ext cx="14287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На головне меню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3428992" y="3643314"/>
          <a:ext cx="591257" cy="1577978"/>
        </p:xfrm>
        <a:graphic>
          <a:graphicData uri="http://schemas.openxmlformats.org/presentationml/2006/ole">
            <p:oleObj spid="_x0000_s6145" name="Формула" r:id="rId5" imgW="164880" imgH="444240" progId="Equation.3">
              <p:embed/>
            </p:oleObj>
          </a:graphicData>
        </a:graphic>
      </p:graphicFrame>
      <p:pic>
        <p:nvPicPr>
          <p:cNvPr id="7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20б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Яку </a:t>
            </a:r>
            <a:r>
              <a:rPr lang="ru-RU" b="1" dirty="0" err="1" smtClean="0"/>
              <a:t>відстань</a:t>
            </a:r>
            <a:r>
              <a:rPr lang="ru-RU" b="1" dirty="0" smtClean="0"/>
              <a:t> </a:t>
            </a:r>
            <a:r>
              <a:rPr lang="ru-RU" b="1" dirty="0" err="1" smtClean="0"/>
              <a:t>подолає</a:t>
            </a:r>
            <a:r>
              <a:rPr lang="ru-RU" b="1" dirty="0" smtClean="0"/>
              <a:t> велосипедист за </a:t>
            </a:r>
            <a:r>
              <a:rPr lang="ru-RU" sz="3600" b="1" dirty="0" smtClean="0">
                <a:solidFill>
                  <a:schemeClr val="bg1"/>
                </a:solidFill>
              </a:rPr>
              <a:t>15 </a:t>
            </a:r>
            <a:r>
              <a:rPr lang="ru-RU" sz="3600" b="1" dirty="0" err="1" smtClean="0">
                <a:solidFill>
                  <a:schemeClr val="bg1"/>
                </a:solidFill>
              </a:rPr>
              <a:t>хв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b="1" dirty="0" err="1" smtClean="0"/>
              <a:t>якщо</a:t>
            </a:r>
            <a:r>
              <a:rPr lang="ru-RU" b="1" dirty="0" smtClean="0"/>
              <a:t> </a:t>
            </a:r>
            <a:r>
              <a:rPr lang="ru-RU" b="1" dirty="0" err="1" smtClean="0"/>
              <a:t>рухатиметься</a:t>
            </a:r>
            <a:r>
              <a:rPr lang="ru-RU" b="1" dirty="0" smtClean="0"/>
              <a:t> </a:t>
            </a:r>
            <a:r>
              <a:rPr lang="ru-RU" b="1" dirty="0" err="1" smtClean="0"/>
              <a:t>зі</a:t>
            </a:r>
            <a:r>
              <a:rPr lang="ru-RU" b="1" dirty="0" smtClean="0"/>
              <a:t> </a:t>
            </a:r>
            <a:r>
              <a:rPr lang="ru-RU" b="1" dirty="0" err="1" smtClean="0"/>
              <a:t>швидкістю</a:t>
            </a:r>
            <a:r>
              <a:rPr lang="ru-RU" b="1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16 км/год</a:t>
            </a:r>
            <a:r>
              <a:rPr lang="ru-RU" b="1" dirty="0" smtClean="0">
                <a:solidFill>
                  <a:schemeClr val="bg1"/>
                </a:solidFill>
              </a:rPr>
              <a:t>?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фильм 4">
            <a:hlinkClick r:id="" action="ppaction://hlinkshowjump?jump=nextslide" highlightClick="1"/>
          </p:cNvPr>
          <p:cNvSpPr/>
          <p:nvPr/>
        </p:nvSpPr>
        <p:spPr>
          <a:xfrm>
            <a:off x="7500958" y="357166"/>
            <a:ext cx="1428760" cy="785818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14818"/>
            <a:ext cx="192882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Відповідь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3097213" y="4040188"/>
          <a:ext cx="1487487" cy="822325"/>
        </p:xfrm>
        <a:graphic>
          <a:graphicData uri="http://schemas.openxmlformats.org/presentationml/2006/ole">
            <p:oleObj spid="_x0000_s4097" name="Формула" r:id="rId4" imgW="342720" imgH="190440" progId="Equation.3">
              <p:embed/>
            </p:oleObj>
          </a:graphicData>
        </a:graphic>
      </p:graphicFrame>
      <p:pic>
        <p:nvPicPr>
          <p:cNvPr id="7" name="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Теорема Піфагора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7" name="Picture 2" descr="C:\Users\3q\Desktop\Pifag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85860"/>
            <a:ext cx="5257862" cy="5017922"/>
          </a:xfrm>
          <a:prstGeom prst="rect">
            <a:avLst/>
          </a:prstGeom>
          <a:noFill/>
        </p:spPr>
      </p:pic>
      <p:pic>
        <p:nvPicPr>
          <p:cNvPr id="14" name="YouTube - Рэп про Пифагора из Ералаша [ссылка]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929454" y="5072074"/>
            <a:ext cx="1912268" cy="153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20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 fullScrn="1"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 anchorCtr="1">
            <a:normAutofit/>
          </a:bodyPr>
          <a:lstStyle/>
          <a:p>
            <a:r>
              <a:rPr lang="uk-UA" dirty="0" smtClean="0">
                <a:ln w="19050" cmpd="sng">
                  <a:solidFill>
                    <a:srgbClr val="7030A0"/>
                  </a:solidFill>
                  <a:bevel/>
                </a:ln>
              </a:rPr>
              <a:t>ПІДВЕДЕННЯ ПІДСУМКІВ</a:t>
            </a:r>
            <a:endParaRPr lang="ru-RU" dirty="0">
              <a:ln w="19050" cmpd="sng">
                <a:solidFill>
                  <a:srgbClr val="7030A0"/>
                </a:solidFill>
                <a:bevel/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911213"/>
          </a:xfrm>
        </p:spPr>
        <p:txBody>
          <a:bodyPr anchor="b" anchorCtr="1">
            <a:normAutofit fontScale="92500" lnSpcReduction="10000"/>
          </a:bodyPr>
          <a:lstStyle/>
          <a:p>
            <a:pPr>
              <a:buNone/>
            </a:pPr>
            <a:r>
              <a:rPr lang="uk-UA" sz="6000" dirty="0" smtClean="0">
                <a:ln w="19050" cmpd="sng"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Вітання переможцям!!!</a:t>
            </a:r>
            <a:endParaRPr lang="ru-RU" sz="6000" dirty="0">
              <a:ln w="19050" cmpd="sng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1028" name="Picture 4" descr="C:\Users\3q\Desktop\3315356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1928826" cy="1928826"/>
          </a:xfrm>
          <a:prstGeom prst="rect">
            <a:avLst/>
          </a:prstGeom>
          <a:noFill/>
        </p:spPr>
      </p:pic>
      <p:pic>
        <p:nvPicPr>
          <p:cNvPr id="11" name="Picture 4" descr="C:\Users\3q\Desktop\3315356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429000"/>
            <a:ext cx="1928826" cy="1928826"/>
          </a:xfrm>
          <a:prstGeom prst="rect">
            <a:avLst/>
          </a:prstGeom>
          <a:noFill/>
        </p:spPr>
      </p:pic>
      <p:pic>
        <p:nvPicPr>
          <p:cNvPr id="12" name="Picture 4" descr="C:\Users\3q\Desktop\3315356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429000"/>
            <a:ext cx="1928826" cy="1928826"/>
          </a:xfrm>
          <a:prstGeom prst="rect">
            <a:avLst/>
          </a:prstGeom>
          <a:noFill/>
        </p:spPr>
      </p:pic>
      <p:pic>
        <p:nvPicPr>
          <p:cNvPr id="13" name="Picture 4" descr="C:\Users\3q\Desktop\3315356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000108"/>
            <a:ext cx="1928826" cy="1928826"/>
          </a:xfrm>
          <a:prstGeom prst="rect">
            <a:avLst/>
          </a:prstGeom>
          <a:noFill/>
        </p:spPr>
      </p:pic>
      <p:pic>
        <p:nvPicPr>
          <p:cNvPr id="1030" name="Picture 6" descr="C:\Users\3q\Desktop\0_b62bb_be913c5f_ori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250" y="1214422"/>
            <a:ext cx="6667500" cy="5334000"/>
          </a:xfrm>
          <a:prstGeom prst="rect">
            <a:avLst/>
          </a:prstGeom>
          <a:noFill/>
        </p:spPr>
      </p:pic>
      <p:pic>
        <p:nvPicPr>
          <p:cNvPr id="1031" name="Picture 7" descr="C:\Users\3q\Desktop\0_b62bd_21889b64_S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000504"/>
            <a:ext cx="1428750" cy="1143000"/>
          </a:xfrm>
          <a:prstGeom prst="rect">
            <a:avLst/>
          </a:prstGeom>
          <a:noFill/>
        </p:spPr>
      </p:pic>
      <p:pic>
        <p:nvPicPr>
          <p:cNvPr id="16" name="Picture 7" descr="C:\Users\3q\Desktop\0_b62bd_21889b64_S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3857628"/>
            <a:ext cx="1428750" cy="1143000"/>
          </a:xfrm>
          <a:prstGeom prst="rect">
            <a:avLst/>
          </a:prstGeom>
          <a:noFill/>
        </p:spPr>
      </p:pic>
      <p:pic>
        <p:nvPicPr>
          <p:cNvPr id="18" name="Muzyka_-_na_final__iPlayer.fm_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9" name="4-конечная звезда 18">
            <a:hlinkClick r:id="" action="ppaction://hlinkshowjump?jump=nextslide"/>
          </p:cNvPr>
          <p:cNvSpPr/>
          <p:nvPr/>
        </p:nvSpPr>
        <p:spPr>
          <a:xfrm>
            <a:off x="8143900" y="5572140"/>
            <a:ext cx="714380" cy="928694"/>
          </a:xfrm>
          <a:prstGeom prst="star4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9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3074" name="Picture 2" descr="C:\Users\3q\Desktop\86_flower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52400" h="50800" prst="softRound"/>
          </a:sp3d>
        </p:spPr>
      </p:pic>
      <p:sp>
        <p:nvSpPr>
          <p:cNvPr id="6" name="Овал 5"/>
          <p:cNvSpPr/>
          <p:nvPr/>
        </p:nvSpPr>
        <p:spPr>
          <a:xfrm>
            <a:off x="285720" y="3214686"/>
            <a:ext cx="4786346" cy="1643074"/>
          </a:xfrm>
          <a:prstGeom prst="ellipse">
            <a:avLst/>
          </a:prstGeom>
          <a:ln>
            <a:noFill/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63500"/>
          </a:effectLst>
          <a:scene3d>
            <a:camera prst="perspective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3d extrusionH="114300" prstMaterial="softEdge">
              <a:extrusionClr>
                <a:schemeClr val="accent1">
                  <a:lumMod val="60000"/>
                  <a:lumOff val="40000"/>
                </a:schemeClr>
              </a:extrusionClr>
            </a:sp3d>
          </a:bodyPr>
          <a:lstStyle/>
          <a:p>
            <a:pPr algn="ctr"/>
            <a:r>
              <a:rPr lang="uk-UA" sz="4000" b="1" i="1" dirty="0" smtClean="0">
                <a:latin typeface="Monotype Corsiva" pitchFamily="66" charset="0"/>
              </a:rPr>
              <a:t>Дякую за увагу!</a:t>
            </a:r>
          </a:p>
        </p:txBody>
      </p:sp>
      <p:pic>
        <p:nvPicPr>
          <p:cNvPr id="7" name="Sergej_CHekalin_-_Dolgij_pu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8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ІІ РАУНД</a:t>
            </a:r>
            <a:b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“ ПАЗЛИ”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306425" cy="1314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C:\Users\3q\Desktop\104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71612"/>
            <a:ext cx="5674901" cy="4851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ІІІ РАУНД</a:t>
            </a:r>
            <a:b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</a:rPr>
              <a:t>“ РІДНА МОВА МОЯ УКРАЇНСЬКА”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b="15686"/>
          <a:stretch>
            <a:fillRect/>
          </a:stretch>
        </p:blipFill>
        <p:spPr bwMode="auto">
          <a:xfrm>
            <a:off x="7358082" y="214290"/>
            <a:ext cx="1581156" cy="14888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Кізіченко Л.І.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109575" y="2143116"/>
            <a:ext cx="4924850" cy="4452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Natal_ya_Maj_-_Mamina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15404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І</a:t>
            </a:r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</a:rPr>
              <a:t>V</a:t>
            </a: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 РАУНД</a:t>
            </a:r>
            <a:b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</a:rPr>
              <a:t>“ </a:t>
            </a:r>
            <a:r>
              <a:rPr lang="uk-UA" sz="5400" b="1" dirty="0" err="1" smtClean="0">
                <a:solidFill>
                  <a:schemeClr val="accent2">
                    <a:lumMod val="50000"/>
                  </a:schemeClr>
                </a:solidFill>
              </a:rPr>
              <a:t>Підказка”</a:t>
            </a:r>
            <a:endParaRPr lang="ru-RU" sz="5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Кізіченко Л.І.</a:t>
            </a:r>
            <a:endParaRPr lang="ru-RU"/>
          </a:p>
        </p:txBody>
      </p:sp>
      <p:pic>
        <p:nvPicPr>
          <p:cNvPr id="3074" name="Picture 2" descr="C:\Users\3q\Desktop\1635650846334669338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87531" y="1643050"/>
            <a:ext cx="3768938" cy="5025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142852"/>
            <a:ext cx="1186413" cy="12839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714348" y="142852"/>
            <a:ext cx="81708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3200" b="1" dirty="0"/>
              <a:t>1)Історія цього винаходу нараховує</a:t>
            </a:r>
          </a:p>
          <a:p>
            <a:r>
              <a:rPr lang="uk-UA" sz="3200" b="1" dirty="0"/>
              <a:t>тисячі років. Один із різновидів </a:t>
            </a:r>
          </a:p>
          <a:p>
            <a:r>
              <a:rPr lang="uk-UA" sz="3200" b="1" dirty="0"/>
              <a:t>називається клепсидрою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4б.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42910" y="1643050"/>
            <a:ext cx="6157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2)У математиці без цього предмета важко обійтись, особливо в задачах на рух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3б.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00034" y="3214686"/>
            <a:ext cx="72358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3)Цій речі властиві епітети: сонячний, водяний, механічний, </a:t>
            </a:r>
          </a:p>
          <a:p>
            <a:r>
              <a:rPr lang="uk-UA" sz="3200" b="1" dirty="0"/>
              <a:t>електронний, </a:t>
            </a:r>
            <a:r>
              <a:rPr lang="uk-UA" sz="3200" b="1" dirty="0" smtClean="0"/>
              <a:t>протиударний.</a:t>
            </a:r>
            <a:r>
              <a:rPr lang="uk-UA" sz="3200" b="1" dirty="0" smtClean="0">
                <a:solidFill>
                  <a:srgbClr val="FFFF00"/>
                </a:solidFill>
              </a:rPr>
              <a:t>2б.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14282" y="4857760"/>
            <a:ext cx="72358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smtClean="0"/>
              <a:t>4)Цьому предмету присвячена загадка: маю диво на стіні, каже “так”, не каже “ні”. </a:t>
            </a:r>
            <a:r>
              <a:rPr lang="uk-UA" sz="3200" b="1" smtClean="0">
                <a:solidFill>
                  <a:srgbClr val="FFFF00"/>
                </a:solidFill>
              </a:rPr>
              <a:t>1б</a:t>
            </a:r>
            <a:r>
              <a:rPr lang="uk-UA" sz="3200" b="1" smtClean="0"/>
              <a:t>.</a:t>
            </a:r>
            <a:endParaRPr lang="ru-RU" sz="3200" b="1" dirty="0"/>
          </a:p>
        </p:txBody>
      </p:sp>
      <p:pic>
        <p:nvPicPr>
          <p:cNvPr id="17419" name="Picture 12" descr="clock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492919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143768" y="6143644"/>
            <a:ext cx="1611313" cy="533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808080">
                <a:alpha val="58000"/>
              </a:srgbClr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uk-UA" sz="2400"/>
              <a:t>Відповідь</a:t>
            </a:r>
            <a:endParaRPr lang="ru-RU"/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643042" y="5286388"/>
            <a:ext cx="6553200" cy="936625"/>
          </a:xfrm>
          <a:prstGeom prst="rect">
            <a:avLst/>
          </a:prstGeom>
          <a:effectLst>
            <a:outerShdw blurRad="50800" dist="50800" dir="5400000" algn="ctr" rotWithShape="0">
              <a:srgbClr val="007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B2B2B2"/>
              </a:extrusionClr>
            </a:sp3d>
          </a:bodyPr>
          <a:lstStyle/>
          <a:p>
            <a:r>
              <a:rPr lang="ru-RU" sz="3600" kern="10" dirty="0" err="1" smtClean="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Це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ru-RU" sz="3600" kern="10" dirty="0" err="1" smtClean="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годинник</a:t>
            </a:r>
            <a:endParaRPr lang="ru-RU" sz="3600" kern="10" dirty="0">
              <a:ln w="9525"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17423" name="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6308725"/>
            <a:ext cx="304800" cy="304800"/>
          </a:xfrm>
          <a:prstGeom prst="rect">
            <a:avLst/>
          </a:prstGeom>
          <a:noFill/>
        </p:spPr>
      </p:pic>
      <p:sp>
        <p:nvSpPr>
          <p:cNvPr id="11" name="Управляющая кнопка: в начало 10">
            <a:hlinkClick r:id="" action="ppaction://hlinkshowjump?jump=nextslide" highlightClick="1"/>
          </p:cNvPr>
          <p:cNvSpPr/>
          <p:nvPr/>
        </p:nvSpPr>
        <p:spPr>
          <a:xfrm>
            <a:off x="7715272" y="285728"/>
            <a:ext cx="1214446" cy="10001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5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3"/>
                </p:tgtEl>
              </p:cMediaNode>
            </p:audio>
          </p:childTnLst>
        </p:cTn>
      </p:par>
    </p:tnLst>
    <p:bldLst>
      <p:bldP spid="15369" grpId="0"/>
      <p:bldP spid="15370" grpId="0"/>
      <p:bldP spid="15371" grpId="0"/>
      <p:bldP spid="112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8"/>
          <p:cNvSpPr>
            <a:spLocks noChangeArrowheads="1"/>
          </p:cNvSpPr>
          <p:nvPr/>
        </p:nvSpPr>
        <p:spPr bwMode="auto">
          <a:xfrm>
            <a:off x="428596" y="285728"/>
            <a:ext cx="8085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3200" b="1" dirty="0"/>
              <a:t>1)Винахідник придумав гончарне </a:t>
            </a:r>
            <a:endParaRPr lang="uk-UA" sz="3200" b="1" dirty="0" smtClean="0"/>
          </a:p>
          <a:p>
            <a:r>
              <a:rPr lang="uk-UA" sz="3200" b="1" dirty="0" smtClean="0"/>
              <a:t>коло</a:t>
            </a:r>
            <a:r>
              <a:rPr lang="uk-UA" sz="3200" b="1" dirty="0"/>
              <a:t>, першу в світі пилку і цей предмет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4б.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714348" y="1500174"/>
            <a:ext cx="61579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2)Цей предмет незамінний в архітектурі і будівництві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3б.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285720" y="2571744"/>
            <a:ext cx="72358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3)Необхідний для перенесення розмірів з одного креслення на інший, для побудови рівних кутів та інших фігур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2б.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57158" y="4500570"/>
            <a:ext cx="72358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4)Цьому предмету присвячена загадка: </a:t>
            </a:r>
            <a:r>
              <a:rPr lang="uk-UA" sz="3200" b="1" dirty="0" err="1"/>
              <a:t>“Зговорились</a:t>
            </a:r>
            <a:r>
              <a:rPr lang="uk-UA" sz="3200" b="1" dirty="0"/>
              <a:t> дві ноги робити дуги і </a:t>
            </a:r>
            <a:r>
              <a:rPr lang="uk-UA" sz="3200" b="1" dirty="0" err="1"/>
              <a:t>круги</a:t>
            </a:r>
            <a:r>
              <a:rPr lang="uk-UA" sz="3200" b="1" dirty="0" err="1" smtClean="0"/>
              <a:t>”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1б.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8443" name="Picture 12" descr="clock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76" y="521495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7286644" y="6215082"/>
            <a:ext cx="1611313" cy="533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808080">
                <a:alpha val="58000"/>
              </a:srgbClr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uk-UA" sz="2400"/>
              <a:t>Відповідь</a:t>
            </a:r>
            <a:endParaRPr lang="ru-RU"/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65532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B2B2B2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Це циркуль</a:t>
            </a:r>
          </a:p>
        </p:txBody>
      </p:sp>
      <p:pic>
        <p:nvPicPr>
          <p:cNvPr id="18447" name="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6308725"/>
            <a:ext cx="304800" cy="304800"/>
          </a:xfrm>
          <a:prstGeom prst="rect">
            <a:avLst/>
          </a:prstGeom>
          <a:noFill/>
        </p:spPr>
      </p:pic>
      <p:sp>
        <p:nvSpPr>
          <p:cNvPr id="11" name="Управляющая кнопка: в начало 10">
            <a:hlinkClick r:id="" action="ppaction://hlinkshowjump?jump=nextslide" highlightClick="1"/>
          </p:cNvPr>
          <p:cNvSpPr/>
          <p:nvPr/>
        </p:nvSpPr>
        <p:spPr>
          <a:xfrm>
            <a:off x="8215338" y="142852"/>
            <a:ext cx="785818" cy="71438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7"/>
                </p:tgtEl>
              </p:cMediaNode>
            </p:audio>
          </p:childTnLst>
        </p:cTn>
      </p:par>
    </p:tnLst>
    <p:bldLst>
      <p:bldP spid="17417" grpId="0"/>
      <p:bldP spid="17418" grpId="0"/>
      <p:bldP spid="17419" grpId="0"/>
      <p:bldP spid="112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629444" y="0"/>
            <a:ext cx="78851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1)Математики його називають двовимірним </a:t>
            </a:r>
            <a:r>
              <a:rPr lang="uk-UA" sz="3200" b="1" dirty="0" err="1"/>
              <a:t>семплексом</a:t>
            </a:r>
            <a:r>
              <a:rPr lang="uk-UA" sz="3200" b="1" dirty="0"/>
              <a:t> (найпростішим</a:t>
            </a:r>
            <a:r>
              <a:rPr lang="uk-UA" sz="3200" b="1" dirty="0" smtClean="0"/>
              <a:t>).</a:t>
            </a:r>
            <a:r>
              <a:rPr lang="uk-UA" sz="3200" b="1" dirty="0" smtClean="0">
                <a:solidFill>
                  <a:srgbClr val="FFFF00"/>
                </a:solidFill>
              </a:rPr>
              <a:t>4б.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500034" y="1571612"/>
            <a:ext cx="74898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 smtClean="0"/>
              <a:t>2)Вивченню його властивостей присвятили свої дослідження Ейлер, Наполеон і ще багато відомих особистостей.</a:t>
            </a:r>
            <a:r>
              <a:rPr lang="uk-UA" sz="3200" b="1" dirty="0" smtClean="0">
                <a:solidFill>
                  <a:srgbClr val="FFFF00"/>
                </a:solidFill>
              </a:rPr>
              <a:t>3б.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357158" y="3429000"/>
            <a:ext cx="7235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 smtClean="0"/>
              <a:t>3)Інженери люблять його за жорсткість його форми.</a:t>
            </a:r>
            <a:r>
              <a:rPr lang="uk-UA" sz="3200" b="1" dirty="0" smtClean="0">
                <a:solidFill>
                  <a:srgbClr val="FFFF00"/>
                </a:solidFill>
              </a:rPr>
              <a:t>2б.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214282" y="4500570"/>
            <a:ext cx="7235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4)Він буває любовним, бермудським, прямокутним, </a:t>
            </a:r>
            <a:r>
              <a:rPr lang="uk-UA" sz="3200" b="1" dirty="0" smtClean="0"/>
              <a:t>рівнобедреним.</a:t>
            </a:r>
            <a:r>
              <a:rPr lang="uk-UA" sz="3200" b="1" dirty="0" smtClean="0">
                <a:solidFill>
                  <a:srgbClr val="FFFF00"/>
                </a:solidFill>
              </a:rPr>
              <a:t>1б.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9467" name="Picture 12" descr="clock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38" y="528638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358082" y="6324600"/>
            <a:ext cx="1611313" cy="533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808080">
                <a:alpha val="58000"/>
              </a:srgbClr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uk-UA" sz="2400" dirty="0"/>
              <a:t>Відповідь</a:t>
            </a:r>
            <a:endParaRPr lang="ru-RU" dirty="0"/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65532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B2B2B2"/>
              </a:extrusionClr>
            </a:sp3d>
          </a:bodyPr>
          <a:lstStyle/>
          <a:p>
            <a:r>
              <a:rPr lang="ru-RU" sz="3600" kern="10" dirty="0" err="1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Це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</a:t>
            </a:r>
            <a:r>
              <a:rPr lang="ru-RU" sz="3600" kern="10" dirty="0" err="1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трикуник</a:t>
            </a:r>
            <a:endParaRPr lang="ru-RU" sz="3600" kern="10" dirty="0">
              <a:ln w="9525"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latin typeface="Arial"/>
              <a:cs typeface="Arial"/>
            </a:endParaRPr>
          </a:p>
        </p:txBody>
      </p:sp>
      <p:pic>
        <p:nvPicPr>
          <p:cNvPr id="19471" name="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6308725"/>
            <a:ext cx="304800" cy="304800"/>
          </a:xfrm>
          <a:prstGeom prst="rect">
            <a:avLst/>
          </a:prstGeom>
          <a:noFill/>
        </p:spPr>
      </p:pic>
      <p:sp>
        <p:nvSpPr>
          <p:cNvPr id="11" name="Управляющая кнопка: в начало 10">
            <a:hlinkClick r:id="" action="ppaction://hlinkshowjump?jump=nextslide" highlightClick="1"/>
          </p:cNvPr>
          <p:cNvSpPr/>
          <p:nvPr/>
        </p:nvSpPr>
        <p:spPr>
          <a:xfrm>
            <a:off x="7715272" y="285728"/>
            <a:ext cx="1214446" cy="10001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5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71"/>
                </p:tgtEl>
              </p:cMediaNode>
            </p:audio>
          </p:childTnLst>
        </p:cTn>
      </p:par>
    </p:tnLst>
    <p:bldLst>
      <p:bldP spid="28681" grpId="0"/>
      <p:bldP spid="28682" grpId="0"/>
      <p:bldP spid="28683" grpId="0"/>
      <p:bldP spid="1127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629444" y="214290"/>
            <a:ext cx="78851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1)Ця фігура дала назву відомому </a:t>
            </a:r>
            <a:endParaRPr lang="uk-UA" sz="3200" b="1" dirty="0" smtClean="0"/>
          </a:p>
          <a:p>
            <a:r>
              <a:rPr lang="uk-UA" sz="3200" b="1" dirty="0" smtClean="0"/>
              <a:t>танцю кадриль.</a:t>
            </a:r>
            <a:r>
              <a:rPr lang="uk-UA" sz="3200" b="1" dirty="0" smtClean="0">
                <a:solidFill>
                  <a:srgbClr val="FFFF00"/>
                </a:solidFill>
              </a:rPr>
              <a:t>4б.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571472" y="1285860"/>
            <a:ext cx="80724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3200" b="1" dirty="0"/>
              <a:t>2)У 2003 році в наслідок оптичної ілюзії мешканці острова Хоккайдо побачили сонце у формі цієї геометричної фігури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3б.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571472" y="2890391"/>
            <a:ext cx="7235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200" b="1" dirty="0"/>
              <a:t>3)Він має стільки кутів, сторін і вершин, скільки учасників у квартеті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2б.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285720" y="4000504"/>
            <a:ext cx="79296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3200" b="1" dirty="0"/>
              <a:t>4)Він є одночасно чотирикутником, прямокутником, паралелограмом і ромбом</a:t>
            </a:r>
            <a:r>
              <a:rPr lang="uk-UA" sz="3200" b="1" dirty="0" smtClean="0"/>
              <a:t>. </a:t>
            </a:r>
            <a:r>
              <a:rPr lang="uk-UA" sz="3200" b="1" dirty="0" smtClean="0">
                <a:solidFill>
                  <a:srgbClr val="FFFF00"/>
                </a:solidFill>
              </a:rPr>
              <a:t>1б.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20491" name="Picture 12" descr="clock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0" y="5072074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286644" y="6143644"/>
            <a:ext cx="1611313" cy="533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808080">
                <a:alpha val="58000"/>
              </a:srgbClr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uk-UA" sz="2400" dirty="0"/>
              <a:t>Відповідь</a:t>
            </a:r>
            <a:endParaRPr lang="ru-RU" dirty="0"/>
          </a:p>
        </p:txBody>
      </p:sp>
      <p:sp>
        <p:nvSpPr>
          <p:cNvPr id="11274" name="WordArt 10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65532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B2B2B2"/>
              </a:extrusionClr>
            </a:sp3d>
          </a:bodyPr>
          <a:lstStyle/>
          <a:p>
            <a:r>
              <a:rPr lang="ru-RU" sz="3600" kern="10" dirty="0" err="1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Це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latin typeface="Arial"/>
                <a:cs typeface="Arial"/>
              </a:rPr>
              <a:t> квадрат</a:t>
            </a:r>
          </a:p>
        </p:txBody>
      </p:sp>
      <p:pic>
        <p:nvPicPr>
          <p:cNvPr id="20495" name="5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23850" y="6308725"/>
            <a:ext cx="304800" cy="304800"/>
          </a:xfrm>
          <a:prstGeom prst="rect">
            <a:avLst/>
          </a:prstGeom>
          <a:noFill/>
        </p:spPr>
      </p:pic>
      <p:sp>
        <p:nvSpPr>
          <p:cNvPr id="11" name="Управляющая кнопка: в начало 10">
            <a:hlinkClick r:id="" action="ppaction://hlinkshowjump?jump=nextslide" highlightClick="1"/>
          </p:cNvPr>
          <p:cNvSpPr/>
          <p:nvPr/>
        </p:nvSpPr>
        <p:spPr>
          <a:xfrm>
            <a:off x="7715272" y="285728"/>
            <a:ext cx="1214446" cy="100013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4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5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5"/>
                </p:tgtEl>
              </p:cMediaNode>
            </p:audio>
          </p:childTnLst>
        </p:cTn>
      </p:par>
    </p:tnLst>
    <p:bldLst>
      <p:bldP spid="32777" grpId="0"/>
      <p:bldP spid="32778" grpId="0"/>
      <p:bldP spid="32779" grpId="0"/>
      <p:bldP spid="1127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575</Words>
  <Application>Microsoft Office PowerPoint</Application>
  <PresentationFormat>Экран (4:3)</PresentationFormat>
  <Paragraphs>110</Paragraphs>
  <Slides>26</Slides>
  <Notes>2</Notes>
  <HiddenSlides>4</HiddenSlides>
  <MMClips>18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Формула</vt:lpstr>
      <vt:lpstr>Слайд 1</vt:lpstr>
      <vt:lpstr>І РАУНД ГРА “ ТАК ЧИ НІ ”</vt:lpstr>
      <vt:lpstr>ІІ РАУНД “ ПАЗЛИ”</vt:lpstr>
      <vt:lpstr>ІІІ РАУНД “ РІДНА МОВА МОЯ УКРАЇНСЬКА”</vt:lpstr>
      <vt:lpstr>ІV РАУНД “ Підказка”</vt:lpstr>
      <vt:lpstr>Слайд 6</vt:lpstr>
      <vt:lpstr>Слайд 7</vt:lpstr>
      <vt:lpstr>Слайд 8</vt:lpstr>
      <vt:lpstr>Слайд 9</vt:lpstr>
      <vt:lpstr>V РАУНД “ПРОДОВЖІТЬ РЕЧЕННЯ”</vt:lpstr>
      <vt:lpstr>Слайд 11</vt:lpstr>
      <vt:lpstr>VІ РАУНД “Хто Я?”</vt:lpstr>
      <vt:lpstr>Слайд 13</vt:lpstr>
      <vt:lpstr>ДЕКАРТ</vt:lpstr>
      <vt:lpstr>VІІ РАУНД “МУЗИЧНИЙ”</vt:lpstr>
      <vt:lpstr>VІІІ РАУНД “КОЛЕСО ФОРТУНИ”</vt:lpstr>
      <vt:lpstr>Слайд 17</vt:lpstr>
      <vt:lpstr>8 б.</vt:lpstr>
      <vt:lpstr>3 б.</vt:lpstr>
      <vt:lpstr>10б.</vt:lpstr>
      <vt:lpstr>2б.</vt:lpstr>
      <vt:lpstr>7б.</vt:lpstr>
      <vt:lpstr>20б.</vt:lpstr>
      <vt:lpstr>Теорема Піфагора</vt:lpstr>
      <vt:lpstr>ПІДВЕДЕННЯ ПІДСУМКІВ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3q</dc:creator>
  <cp:lastModifiedBy>3q</cp:lastModifiedBy>
  <cp:revision>105</cp:revision>
  <dcterms:created xsi:type="dcterms:W3CDTF">2017-03-29T14:42:09Z</dcterms:created>
  <dcterms:modified xsi:type="dcterms:W3CDTF">2018-01-03T16:05:33Z</dcterms:modified>
</cp:coreProperties>
</file>