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sldIdLst>
    <p:sldId id="256" r:id="rId2"/>
    <p:sldId id="341" r:id="rId3"/>
    <p:sldId id="352" r:id="rId4"/>
    <p:sldId id="351" r:id="rId5"/>
    <p:sldId id="353" r:id="rId6"/>
    <p:sldId id="358" r:id="rId7"/>
    <p:sldId id="359" r:id="rId8"/>
    <p:sldId id="354" r:id="rId9"/>
    <p:sldId id="356" r:id="rId10"/>
    <p:sldId id="357" r:id="rId11"/>
    <p:sldId id="25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44B"/>
    <a:srgbClr val="FBB353"/>
    <a:srgbClr val="FAA11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36150D-BE82-4D02-9F26-03252CD4BC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05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7D70-F286-402C-BFC6-371EF4678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A8E8-B343-4250-9535-5DEA91996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7628-F52E-4BD7-8BA0-36EFD5319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9B7E-EA48-4414-B580-A89679C08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72FD6-55BE-4874-8E83-C4EDCD7A9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14EA-5830-4A3D-B18D-838745EF38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2B9C-AB1F-41F7-A63F-3B2E147F7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506B-FB7E-4029-A28E-A7FA2D4E4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BB10-E983-4236-9045-F1A697D8E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E0CCF-5746-4572-93AD-B9D274D96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F02B-4641-460F-9517-9E0E6B618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8FD39B0-35F7-41C8-A61C-3577269A6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896" y="3429000"/>
            <a:ext cx="56388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</a:rPr>
              <a:t>ВИМОГИ ДО учасників ДИСТАНЦІЙНОГО НАВЧАННЯ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7"/>
          <p:cNvSpPr>
            <a:spLocks noGrp="1"/>
          </p:cNvSpPr>
          <p:nvPr>
            <p:ph type="subTitle" idx="1"/>
          </p:nvPr>
        </p:nvSpPr>
        <p:spPr>
          <a:xfrm>
            <a:off x="4613068" y="5805264"/>
            <a:ext cx="4135396" cy="1751825"/>
          </a:xfrm>
        </p:spPr>
        <p:txBody>
          <a:bodyPr/>
          <a:lstStyle/>
          <a:p>
            <a:pPr eaLnBrk="1" hangingPunct="1">
              <a:lnSpc>
                <a:spcPts val="1300"/>
              </a:lnSpc>
            </a:pPr>
            <a:r>
              <a:rPr lang="uk-UA" b="1" dirty="0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Вчитель </a:t>
            </a:r>
            <a:r>
              <a:rPr lang="uk-UA" b="1" dirty="0" err="1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Орільської</a:t>
            </a:r>
            <a:r>
              <a:rPr lang="uk-UA" b="1" dirty="0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зош</a:t>
            </a:r>
            <a:r>
              <a:rPr lang="uk-UA" b="1" dirty="0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і-ііі</a:t>
            </a:r>
            <a:r>
              <a:rPr lang="uk-UA" b="1" dirty="0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ступенів </a:t>
            </a:r>
          </a:p>
          <a:p>
            <a:pPr eaLnBrk="1" hangingPunct="1">
              <a:lnSpc>
                <a:spcPts val="1300"/>
              </a:lnSpc>
            </a:pPr>
            <a:r>
              <a:rPr lang="uk-UA" b="1" dirty="0" err="1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Божко</a:t>
            </a:r>
            <a:r>
              <a:rPr lang="uk-UA" b="1" dirty="0" smtClean="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Т.В.      </a:t>
            </a:r>
          </a:p>
          <a:p>
            <a:pPr eaLnBrk="1" hangingPunct="1">
              <a:lnSpc>
                <a:spcPts val="1300"/>
              </a:lnSpc>
            </a:pPr>
            <a:endParaRPr lang="uk-UA" sz="2000" b="1" dirty="0" smtClean="0">
              <a:solidFill>
                <a:srgbClr val="210F1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ts val="1300"/>
              </a:lnSpc>
            </a:pPr>
            <a:endParaRPr lang="uk-UA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812360" y="6237312"/>
            <a:ext cx="936104" cy="369332"/>
          </a:xfrm>
          <a:prstGeom prst="rect">
            <a:avLst/>
          </a:prstGeom>
          <a:solidFill>
            <a:srgbClr val="FBB44B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7" name="Picture 13" descr="kolok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1988"/>
            <a:ext cx="2448272" cy="187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Вимоги до самопідготовки: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      обов'язковість щоденної самопідготовки (окрім вихідних);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      економний розподіл часу, відведеного на заняття;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      забезпечення порядку на робочому місті;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      наявність всіх необхідних для занять підручників і приладдя;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      обов'язкове дотримання кожним учнем правил дозволу та заборони.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7452320" y="0"/>
            <a:ext cx="1691680" cy="1052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4" name="Содержимое 5" descr="наблюдение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848597" y="4149080"/>
            <a:ext cx="6036516" cy="252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137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092280" y="6237312"/>
            <a:ext cx="2051720" cy="369332"/>
          </a:xfrm>
          <a:prstGeom prst="rect">
            <a:avLst/>
          </a:prstGeom>
          <a:solidFill>
            <a:srgbClr val="FBB44B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26" y="193283"/>
            <a:ext cx="4780810" cy="215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000" b="1" i="1" dirty="0" smtClean="0">
                <a:solidFill>
                  <a:srgbClr val="C00000"/>
                </a:solidFill>
              </a:rPr>
              <a:t>Дякую за увагу</a:t>
            </a:r>
            <a:r>
              <a:rPr lang="en-US" sz="6000" b="1" i="1" dirty="0" smtClean="0">
                <a:solidFill>
                  <a:srgbClr val="C00000"/>
                </a:solidFill>
              </a:rPr>
              <a:t>!</a:t>
            </a:r>
            <a:endParaRPr lang="en-US" sz="6000" b="1" i="1" dirty="0">
              <a:solidFill>
                <a:srgbClr val="C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707904" y="5420521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58665"/>
            <a:ext cx="6336704" cy="548640"/>
          </a:xfrm>
        </p:spPr>
        <p:txBody>
          <a:bodyPr/>
          <a:lstStyle/>
          <a:p>
            <a:r>
              <a:rPr lang="uk-UA" dirty="0" smtClean="0"/>
              <a:t>Вимоги до вчителя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948364" cy="3195693"/>
          </a:xfrm>
        </p:spPr>
        <p:txBody>
          <a:bodyPr/>
          <a:lstStyle/>
          <a:p>
            <a:pPr marL="0" indent="0"/>
            <a:r>
              <a:rPr lang="ru-RU" sz="2800" i="1" dirty="0" smtClean="0">
                <a:solidFill>
                  <a:srgbClr val="C00000"/>
                </a:solidFill>
              </a:rPr>
              <a:t>- знати </a:t>
            </a:r>
            <a:r>
              <a:rPr lang="ru-RU" sz="2800" i="1" dirty="0" err="1">
                <a:solidFill>
                  <a:srgbClr val="C00000"/>
                </a:solidFill>
              </a:rPr>
              <a:t>основні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принципи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функціонування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теле-</a:t>
            </a:r>
            <a:r>
              <a:rPr lang="ru-RU" sz="2800" i="1" dirty="0" err="1" smtClean="0">
                <a:solidFill>
                  <a:srgbClr val="C00000"/>
                </a:solidFill>
              </a:rPr>
              <a:t>комунікаційних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ru-RU" sz="2800" i="1" dirty="0">
                <a:solidFill>
                  <a:srgbClr val="C00000"/>
                </a:solidFill>
              </a:rPr>
              <a:t>систем; </a:t>
            </a:r>
          </a:p>
          <a:p>
            <a:pPr marL="0" indent="0">
              <a:buNone/>
            </a:pPr>
            <a:r>
              <a:rPr lang="ru-RU" sz="2800" i="1" dirty="0">
                <a:solidFill>
                  <a:srgbClr val="C00000"/>
                </a:solidFill>
              </a:rPr>
              <a:t>- знати </a:t>
            </a:r>
            <a:r>
              <a:rPr lang="ru-RU" sz="2800" i="1" dirty="0" err="1">
                <a:solidFill>
                  <a:srgbClr val="C00000"/>
                </a:solidFill>
              </a:rPr>
              <a:t>особливості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проведення</a:t>
            </a:r>
            <a:r>
              <a:rPr lang="ru-RU" sz="2800" i="1" dirty="0">
                <a:solidFill>
                  <a:srgbClr val="C00000"/>
                </a:solidFill>
              </a:rPr>
              <a:t> теле і </a:t>
            </a:r>
            <a:r>
              <a:rPr lang="ru-RU" sz="2800" i="1" dirty="0" err="1">
                <a:solidFill>
                  <a:srgbClr val="C00000"/>
                </a:solidFill>
              </a:rPr>
              <a:t>відео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конференцій</a:t>
            </a:r>
            <a:r>
              <a:rPr lang="ru-RU" sz="2800" i="1" dirty="0">
                <a:solidFill>
                  <a:srgbClr val="C00000"/>
                </a:solidFill>
              </a:rPr>
              <a:t>, </a:t>
            </a:r>
            <a:r>
              <a:rPr lang="ru-RU" sz="2800" i="1" dirty="0" err="1">
                <a:solidFill>
                  <a:srgbClr val="C00000"/>
                </a:solidFill>
              </a:rPr>
              <a:t>форумів</a:t>
            </a:r>
            <a:r>
              <a:rPr lang="ru-RU" sz="2800" i="1" dirty="0">
                <a:solidFill>
                  <a:srgbClr val="C00000"/>
                </a:solidFill>
              </a:rPr>
              <a:t>; </a:t>
            </a:r>
          </a:p>
          <a:p>
            <a:pPr marL="0" indent="0">
              <a:buNone/>
            </a:pPr>
            <a:r>
              <a:rPr lang="ru-RU" sz="2800" i="1" dirty="0">
                <a:solidFill>
                  <a:srgbClr val="C00000"/>
                </a:solidFill>
              </a:rPr>
              <a:t>- знати </a:t>
            </a:r>
            <a:r>
              <a:rPr lang="ru-RU" sz="2800" i="1" dirty="0" err="1">
                <a:solidFill>
                  <a:srgbClr val="C00000"/>
                </a:solidFill>
              </a:rPr>
              <a:t>основи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телекомунікаційного</a:t>
            </a:r>
            <a:r>
              <a:rPr lang="ru-RU" sz="2800" i="1" dirty="0">
                <a:solidFill>
                  <a:srgbClr val="C00000"/>
                </a:solidFill>
              </a:rPr>
              <a:t> </a:t>
            </a:r>
            <a:r>
              <a:rPr lang="ru-RU" sz="2800" i="1" dirty="0" err="1">
                <a:solidFill>
                  <a:srgbClr val="C00000"/>
                </a:solidFill>
              </a:rPr>
              <a:t>етикету</a:t>
            </a:r>
            <a:r>
              <a:rPr lang="ru-RU" sz="2800" i="1" dirty="0">
                <a:solidFill>
                  <a:srgbClr val="C00000"/>
                </a:solidFill>
              </a:rPr>
              <a:t>; </a:t>
            </a:r>
          </a:p>
          <a:p>
            <a:pPr marL="0" indent="0">
              <a:buNone/>
            </a:pPr>
            <a:r>
              <a:rPr lang="uk-UA" sz="2800" i="1" dirty="0">
                <a:solidFill>
                  <a:srgbClr val="C00000"/>
                </a:solidFill>
              </a:rPr>
              <a:t>- володіти навичками інформаційної “</a:t>
            </a:r>
            <a:r>
              <a:rPr lang="uk-UA" sz="2800" i="1" dirty="0" smtClean="0">
                <a:solidFill>
                  <a:srgbClr val="C00000"/>
                </a:solidFill>
              </a:rPr>
              <a:t>навігації</a:t>
            </a:r>
            <a:r>
              <a:rPr lang="uk-UA" sz="2800" i="1" dirty="0">
                <a:solidFill>
                  <a:srgbClr val="C00000"/>
                </a:solidFill>
              </a:rPr>
              <a:t>”; 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332656"/>
            <a:ext cx="3851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7030A0"/>
                </a:solidFill>
              </a:rPr>
              <a:t>«</a:t>
            </a:r>
            <a:r>
              <a:rPr lang="ru-RU" sz="1600" dirty="0" err="1">
                <a:solidFill>
                  <a:srgbClr val="7030A0"/>
                </a:solidFill>
              </a:rPr>
              <a:t>Зібратись</a:t>
            </a:r>
            <a:r>
              <a:rPr lang="ru-RU" sz="1600" dirty="0">
                <a:solidFill>
                  <a:srgbClr val="7030A0"/>
                </a:solidFill>
              </a:rPr>
              <a:t> разом-</a:t>
            </a:r>
            <a:r>
              <a:rPr lang="ru-RU" sz="1600" dirty="0" err="1">
                <a:solidFill>
                  <a:srgbClr val="7030A0"/>
                </a:solidFill>
              </a:rPr>
              <a:t>це</a:t>
            </a:r>
            <a:r>
              <a:rPr lang="ru-RU" sz="1600" dirty="0">
                <a:solidFill>
                  <a:srgbClr val="7030A0"/>
                </a:solidFill>
              </a:rPr>
              <a:t> початок.</a:t>
            </a:r>
          </a:p>
          <a:p>
            <a:r>
              <a:rPr lang="ru-RU" sz="1600" dirty="0" err="1">
                <a:solidFill>
                  <a:srgbClr val="7030A0"/>
                </a:solidFill>
              </a:rPr>
              <a:t>Триматись</a:t>
            </a:r>
            <a:r>
              <a:rPr lang="ru-RU" sz="1600" dirty="0">
                <a:solidFill>
                  <a:srgbClr val="7030A0"/>
                </a:solidFill>
              </a:rPr>
              <a:t> разом-</a:t>
            </a:r>
            <a:r>
              <a:rPr lang="ru-RU" sz="1600" dirty="0" err="1">
                <a:solidFill>
                  <a:srgbClr val="7030A0"/>
                </a:solidFill>
              </a:rPr>
              <a:t>це</a:t>
            </a:r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err="1">
                <a:solidFill>
                  <a:srgbClr val="7030A0"/>
                </a:solidFill>
              </a:rPr>
              <a:t>прогрес</a:t>
            </a:r>
            <a:r>
              <a:rPr lang="ru-RU" sz="1600" dirty="0">
                <a:solidFill>
                  <a:srgbClr val="7030A0"/>
                </a:solidFill>
              </a:rPr>
              <a:t>.</a:t>
            </a:r>
          </a:p>
          <a:p>
            <a:r>
              <a:rPr lang="ru-RU" sz="1600" dirty="0" err="1">
                <a:solidFill>
                  <a:srgbClr val="7030A0"/>
                </a:solidFill>
              </a:rPr>
              <a:t>Працювати</a:t>
            </a:r>
            <a:r>
              <a:rPr lang="ru-RU" sz="1600" dirty="0">
                <a:solidFill>
                  <a:srgbClr val="7030A0"/>
                </a:solidFill>
              </a:rPr>
              <a:t> разом-</a:t>
            </a:r>
            <a:r>
              <a:rPr lang="ru-RU" sz="1600" dirty="0" err="1">
                <a:solidFill>
                  <a:srgbClr val="7030A0"/>
                </a:solidFill>
              </a:rPr>
              <a:t>це</a:t>
            </a:r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err="1">
                <a:solidFill>
                  <a:srgbClr val="7030A0"/>
                </a:solidFill>
              </a:rPr>
              <a:t>успіх</a:t>
            </a:r>
            <a:r>
              <a:rPr lang="ru-RU" sz="1600" dirty="0">
                <a:solidFill>
                  <a:srgbClr val="7030A0"/>
                </a:solidFill>
              </a:rPr>
              <a:t>»</a:t>
            </a:r>
          </a:p>
          <a:p>
            <a:pPr algn="r"/>
            <a:r>
              <a:rPr lang="ru-RU" sz="1600" dirty="0" err="1">
                <a:solidFill>
                  <a:srgbClr val="7030A0"/>
                </a:solidFill>
              </a:rPr>
              <a:t>Генрі</a:t>
            </a:r>
            <a:r>
              <a:rPr lang="ru-RU" sz="1600" dirty="0">
                <a:solidFill>
                  <a:srgbClr val="7030A0"/>
                </a:solidFill>
              </a:rPr>
              <a:t> Форд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635896" y="5062537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447914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554" y="260648"/>
            <a:ext cx="839790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працювати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з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інформаційними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ресурсами (базами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даних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інформаційними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службами);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створювати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веб-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сторінки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володіти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конкретним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інформаційно-освітнім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середовищем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користуватися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комплексом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послуг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які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надаються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середовищем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вміти подати навчальний матеріал так, щоб забезпечити ефективну, індивідуальну, не залежно від місця і часу, </a:t>
            </a:r>
            <a:r>
              <a:rPr lang="uk-UA" sz="2800" b="1" i="1">
                <a:solidFill>
                  <a:srgbClr val="C00000"/>
                </a:solidFill>
                <a:latin typeface="+mn-lt"/>
              </a:rPr>
              <a:t>роботу </a:t>
            </a:r>
            <a:r>
              <a:rPr lang="uk-UA" sz="2800" b="1" i="1" smtClean="0">
                <a:solidFill>
                  <a:srgbClr val="C00000"/>
                </a:solidFill>
                <a:latin typeface="+mn-lt"/>
              </a:rPr>
              <a:t>учнів;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203848" y="5062537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042910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1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знати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факти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які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стимулюють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активізацію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діяльності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учнів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мережі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ними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користуватися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процесі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дистанційного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знати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індивідуальні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стилі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навчально-пізнавальної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діяльності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учнів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знати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особливості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самостійної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діяльності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учнів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мережі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процесі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дистанційного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проводити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психолого-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педагогічне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тестування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поточну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діяльність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учнів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попереджувати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розв’язувати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конфліктні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ситуації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347864" y="5157192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013040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979" y="116632"/>
            <a:ext cx="8844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знати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активні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методи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(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співробітництві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метод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проектів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різнорівневе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дослідницькі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пошукові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методи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.);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проводити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рольові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мережеві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ігри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інтегрувати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очні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дистанційні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форми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володіти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методикою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формування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критичного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мислення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рефлексії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учнів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 </a:t>
            </a:r>
          </a:p>
          <a:p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організувати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провести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телекомунікаційний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проект; </a:t>
            </a:r>
          </a:p>
        </p:txBody>
      </p:sp>
      <p:pic>
        <p:nvPicPr>
          <p:cNvPr id="3" name="Picture 8" descr="OW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717032"/>
            <a:ext cx="475252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95536" y="5157192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1477960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568" y="21892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  <a:latin typeface="+mj-lt"/>
              </a:rPr>
              <a:t>-</a:t>
            </a:r>
            <a:r>
              <a:rPr lang="ru-RU" sz="28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активно 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використовувати комунікативні можливості комп’ютерних мереж для </a:t>
            </a:r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організації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плідного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спілкування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між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учасниками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навчального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процесу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що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є головною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перевагою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використання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освітніх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можливостей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глобальної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мережі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Інтернет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в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навчальному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процесі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. </a:t>
            </a:r>
          </a:p>
          <a:p>
            <a:endParaRPr lang="ru-RU" sz="28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Прийнятним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є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також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вміння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викладача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якщо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не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створювати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курси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то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хоча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б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коригувати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вже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наявні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згідно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з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новими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вимогами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до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навчального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матеріалу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. </a:t>
            </a:r>
          </a:p>
          <a:p>
            <a:endParaRPr lang="ru-RU" sz="2800" b="1" i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" name="Picture 2" descr="http://webiring.com/wp-content/uploads/2012/06/image0011-630x4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940" y="4725144"/>
            <a:ext cx="4104208" cy="2023690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7164288" y="5138501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53282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32" y="188640"/>
            <a:ext cx="88774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+mj-lt"/>
              </a:rPr>
              <a:t>Вимоги до учнів</a:t>
            </a:r>
            <a:endParaRPr lang="ru-RU" sz="2800" b="1" i="1" dirty="0" smtClean="0">
              <a:latin typeface="+mj-lt"/>
            </a:endParaRPr>
          </a:p>
          <a:p>
            <a:pPr lvl="0"/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володіння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персональним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комп'ютером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на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рівні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початківця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користувача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(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включення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/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виключення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комп'ютера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підключення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до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мережі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Інтернет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створення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/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збереження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файлів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робота в текстовому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редакторі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);</a:t>
            </a:r>
          </a:p>
          <a:p>
            <a:pPr lvl="0"/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володіння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базовими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навиками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використовування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MS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Internet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Explorer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електронної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пошти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сервісу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WWW, форуму, чату;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уміння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створювати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архивальні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копії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файлів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, папок;</a:t>
            </a:r>
          </a:p>
          <a:p>
            <a:pPr lvl="0"/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608185" y="5062537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822930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35292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володіння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інформаційною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культурою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;</a:t>
            </a:r>
            <a:endParaRPr lang="ru-RU" sz="2800" b="1" i="1" dirty="0" smtClean="0">
              <a:solidFill>
                <a:srgbClr val="C00000"/>
              </a:solidFill>
              <a:latin typeface="+mn-lt"/>
            </a:endParaRPr>
          </a:p>
          <a:p>
            <a:pPr lvl="0"/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- відсутність технофобії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;</a:t>
            </a:r>
            <a:endParaRPr lang="uk-UA" sz="2800" b="1" i="1" dirty="0" smtClean="0">
              <a:solidFill>
                <a:srgbClr val="C00000"/>
              </a:solidFill>
              <a:latin typeface="+mn-lt"/>
            </a:endParaRPr>
          </a:p>
          <a:p>
            <a:pPr lvl="0"/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- орієнтованість 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на вирішення технічних й інших </a:t>
            </a:r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проблем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;</a:t>
            </a:r>
            <a:endParaRPr lang="uk-UA" sz="28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 smtClean="0">
                <a:solidFill>
                  <a:srgbClr val="C00000"/>
                </a:solidFill>
                <a:latin typeface="+mn-lt"/>
              </a:rPr>
              <a:t>- уміння 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створювати навчальну продукцію у письмовій і графічній формах, розвинута здатність виражати себе в </a:t>
            </a:r>
            <a:r>
              <a:rPr lang="uk-UA" sz="2800" b="1" i="1" dirty="0" err="1" smtClean="0">
                <a:solidFill>
                  <a:srgbClr val="C00000"/>
                </a:solidFill>
                <a:latin typeface="+mn-lt"/>
              </a:rPr>
              <a:t>телекомунікаці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;</a:t>
            </a:r>
            <a:endParaRPr lang="uk-UA" sz="2800" b="1" i="1" dirty="0" smtClean="0">
              <a:solidFill>
                <a:srgbClr val="C00000"/>
              </a:solidFill>
              <a:latin typeface="+mn-lt"/>
            </a:endParaRPr>
          </a:p>
          <a:p>
            <a:pPr lvl="0"/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початковий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рівень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знань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по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темі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вибраного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для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проходження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+mn-lt"/>
              </a:rPr>
              <a:t>курсу</a:t>
            </a:r>
            <a:r>
              <a:rPr lang="uk-UA" sz="2800" b="1" i="1" dirty="0">
                <a:solidFill>
                  <a:srgbClr val="C00000"/>
                </a:solidFill>
                <a:latin typeface="+mn-lt"/>
              </a:rPr>
              <a:t>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pPr lvl="0"/>
            <a:r>
              <a:rPr lang="ru-RU" sz="2800" b="1" i="1" dirty="0">
                <a:solidFill>
                  <a:srgbClr val="C00000"/>
                </a:solidFill>
                <a:latin typeface="+mn-lt"/>
              </a:rPr>
              <a:t>-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бажання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і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навики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+mn-lt"/>
              </a:rPr>
              <a:t>самостійного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+mn-lt"/>
              </a:rPr>
              <a:t>навчання</a:t>
            </a:r>
            <a:r>
              <a:rPr lang="ru-RU" sz="2800" b="1" i="1" dirty="0">
                <a:solidFill>
                  <a:srgbClr val="C00000"/>
                </a:solidFill>
                <a:latin typeface="+mn-lt"/>
              </a:rPr>
              <a:t>.</a:t>
            </a:r>
          </a:p>
          <a:p>
            <a:pPr marL="457200" indent="-457200">
              <a:buFontTx/>
              <a:buChar char="-"/>
            </a:pPr>
            <a:endParaRPr lang="ru-RU" sz="2800" b="1" i="1" dirty="0">
              <a:solidFill>
                <a:srgbClr val="C00000"/>
              </a:solidFill>
              <a:latin typeface="+mj-lt"/>
            </a:endParaRPr>
          </a:p>
          <a:p>
            <a:pPr marL="457200" lvl="0" indent="-457200">
              <a:buFontTx/>
              <a:buChar char="-"/>
            </a:pPr>
            <a:endParaRPr lang="uk-UA" sz="2800" b="1" i="1" dirty="0">
              <a:solidFill>
                <a:srgbClr val="C00000"/>
              </a:solidFill>
              <a:latin typeface="+mj-lt"/>
            </a:endParaRPr>
          </a:p>
          <a:p>
            <a:pPr marL="457200" lvl="0" indent="-457200">
              <a:buFontTx/>
              <a:buChar char="-"/>
            </a:pPr>
            <a:endParaRPr lang="ru-RU" sz="3200" b="1" i="1" dirty="0" smtClean="0">
              <a:solidFill>
                <a:srgbClr val="FF0000"/>
              </a:solidFill>
              <a:latin typeface="+mj-lt"/>
            </a:endParaRPr>
          </a:p>
          <a:p>
            <a:endParaRPr lang="ru-RU" sz="3200" b="1" i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851920" y="5032446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883342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Самопідготовка учнів :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 організаційний момент, створення санітарно-гігієнічних умов для навчання;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використання різних форм та методів виховання та розвитку самостійності та самоконтролю (пам'ятки про виконання письмових та усних завдань, таблиці, схеми, ігрові моменти тощо);</a:t>
            </a:r>
          </a:p>
          <a:p>
            <a:r>
              <a:rPr lang="uk-UA" sz="2800" b="1" i="1" dirty="0">
                <a:solidFill>
                  <a:srgbClr val="C00000"/>
                </a:solidFill>
                <a:latin typeface="+mn-lt"/>
              </a:rPr>
              <a:t>- формування навичок раціонального використання часу;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614" b="14310"/>
          <a:stretch/>
        </p:blipFill>
        <p:spPr bwMode="auto">
          <a:xfrm>
            <a:off x="3203848" y="5085184"/>
            <a:ext cx="1835150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0677432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1036</TotalTime>
  <Words>502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ВИМОГИ ДО учасників ДИСТАНЦІЙНОГО НАВЧАННЯ</vt:lpstr>
      <vt:lpstr>Вимоги до вчителя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RUSSIA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PowerTemplate</dc:title>
  <dc:creator>XP GAME 2009</dc:creator>
  <cp:lastModifiedBy>admin</cp:lastModifiedBy>
  <cp:revision>105</cp:revision>
  <dcterms:created xsi:type="dcterms:W3CDTF">2011-10-25T10:32:34Z</dcterms:created>
  <dcterms:modified xsi:type="dcterms:W3CDTF">2016-01-15T08:05:01Z</dcterms:modified>
</cp:coreProperties>
</file>