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8" r:id="rId3"/>
    <p:sldId id="269" r:id="rId4"/>
    <p:sldId id="266" r:id="rId5"/>
    <p:sldId id="257" r:id="rId6"/>
    <p:sldId id="258" r:id="rId7"/>
    <p:sldId id="259" r:id="rId8"/>
    <p:sldId id="260" r:id="rId9"/>
    <p:sldId id="262" r:id="rId10"/>
    <p:sldId id="263" r:id="rId11"/>
    <p:sldId id="264" r:id="rId12"/>
    <p:sldId id="265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92" autoAdjust="0"/>
  </p:normalViewPr>
  <p:slideViewPr>
    <p:cSldViewPr>
      <p:cViewPr varScale="1">
        <p:scale>
          <a:sx n="105" d="100"/>
          <a:sy n="105" d="100"/>
        </p:scale>
        <p:origin x="-15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BD2398-9334-4D21-AF1F-D392D4E5DB2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5A979F8-DD7A-466D-9D70-F7F5A2E7F680}">
      <dgm:prSet/>
      <dgm:spPr/>
      <dgm:t>
        <a:bodyPr/>
        <a:lstStyle/>
        <a:p>
          <a:pPr algn="ctr" rtl="0"/>
          <a:r>
            <a:rPr lang="uk-UA" b="1" i="1" dirty="0" smtClean="0"/>
            <a:t>Почуття радості, захоплення може збудити кожен урок, якщо на ньому творчо використовувати педагогічне надбання класиків, елементи передового педагогічного досвіду</a:t>
          </a:r>
          <a:endParaRPr lang="ru-RU" dirty="0"/>
        </a:p>
      </dgm:t>
    </dgm:pt>
    <dgm:pt modelId="{B7A2EC77-F8F1-4921-B3EA-2348A6459E3C}" type="parTrans" cxnId="{19EA14FD-8E51-4865-9892-79A5DF1C9F0C}">
      <dgm:prSet/>
      <dgm:spPr/>
      <dgm:t>
        <a:bodyPr/>
        <a:lstStyle/>
        <a:p>
          <a:endParaRPr lang="ru-RU"/>
        </a:p>
      </dgm:t>
    </dgm:pt>
    <dgm:pt modelId="{74B0527C-9C6B-44F5-9227-8E10999DF2A7}" type="sibTrans" cxnId="{19EA14FD-8E51-4865-9892-79A5DF1C9F0C}">
      <dgm:prSet/>
      <dgm:spPr/>
      <dgm:t>
        <a:bodyPr/>
        <a:lstStyle/>
        <a:p>
          <a:endParaRPr lang="ru-RU"/>
        </a:p>
      </dgm:t>
    </dgm:pt>
    <dgm:pt modelId="{5CCDD320-4EC4-45F9-B238-125A5089C14A}" type="pres">
      <dgm:prSet presAssocID="{8EBD2398-9334-4D21-AF1F-D392D4E5DB2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EB47EE-CDF6-4B5D-842E-CBC6184EBAB8}" type="pres">
      <dgm:prSet presAssocID="{35A979F8-DD7A-466D-9D70-F7F5A2E7F68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EA14FD-8E51-4865-9892-79A5DF1C9F0C}" srcId="{8EBD2398-9334-4D21-AF1F-D392D4E5DB2A}" destId="{35A979F8-DD7A-466D-9D70-F7F5A2E7F680}" srcOrd="0" destOrd="0" parTransId="{B7A2EC77-F8F1-4921-B3EA-2348A6459E3C}" sibTransId="{74B0527C-9C6B-44F5-9227-8E10999DF2A7}"/>
    <dgm:cxn modelId="{F795A648-49D0-4576-9045-F2C27ABE8655}" type="presOf" srcId="{8EBD2398-9334-4D21-AF1F-D392D4E5DB2A}" destId="{5CCDD320-4EC4-45F9-B238-125A5089C14A}" srcOrd="0" destOrd="0" presId="urn:microsoft.com/office/officeart/2005/8/layout/vList2"/>
    <dgm:cxn modelId="{404A3343-DB6F-44C1-8255-831E792C3176}" type="presOf" srcId="{35A979F8-DD7A-466D-9D70-F7F5A2E7F680}" destId="{F3EB47EE-CDF6-4B5D-842E-CBC6184EBAB8}" srcOrd="0" destOrd="0" presId="urn:microsoft.com/office/officeart/2005/8/layout/vList2"/>
    <dgm:cxn modelId="{0BC2D48F-B053-4F2C-B14F-78DEA92942F3}" type="presParOf" srcId="{5CCDD320-4EC4-45F9-B238-125A5089C14A}" destId="{F3EB47EE-CDF6-4B5D-842E-CBC6184EBAB8}" srcOrd="0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1DF87A-4044-4F86-9C5C-CD54D6E9F466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895003-A996-4BB4-AA58-39F7E307B791}">
      <dgm:prSet/>
      <dgm:spPr/>
      <dgm:t>
        <a:bodyPr/>
        <a:lstStyle/>
        <a:p>
          <a:pPr rtl="0"/>
          <a:r>
            <a:rPr lang="uk-UA" dirty="0" smtClean="0"/>
            <a:t>На кожному уроці творчість.</a:t>
          </a:r>
          <a:endParaRPr lang="ru-RU" dirty="0"/>
        </a:p>
      </dgm:t>
    </dgm:pt>
    <dgm:pt modelId="{3F8659AC-38B7-4203-A977-7E7E21A2B77A}" type="parTrans" cxnId="{6E799425-CA2B-4BE9-AEDA-36DD1A53BBF2}">
      <dgm:prSet/>
      <dgm:spPr/>
      <dgm:t>
        <a:bodyPr/>
        <a:lstStyle/>
        <a:p>
          <a:endParaRPr lang="ru-RU"/>
        </a:p>
      </dgm:t>
    </dgm:pt>
    <dgm:pt modelId="{8A0A7D82-4816-4643-9DFA-29AA3D890A47}" type="sibTrans" cxnId="{6E799425-CA2B-4BE9-AEDA-36DD1A53BBF2}">
      <dgm:prSet/>
      <dgm:spPr/>
      <dgm:t>
        <a:bodyPr/>
        <a:lstStyle/>
        <a:p>
          <a:endParaRPr lang="ru-RU"/>
        </a:p>
      </dgm:t>
    </dgm:pt>
    <dgm:pt modelId="{E3FCC875-7302-4CE2-B435-2C8DFD09C85E}">
      <dgm:prSet/>
      <dgm:spPr/>
      <dgm:t>
        <a:bodyPr/>
        <a:lstStyle/>
        <a:p>
          <a:pPr rtl="0"/>
          <a:r>
            <a:rPr lang="uk-UA" dirty="0" smtClean="0"/>
            <a:t>Метод проектів.</a:t>
          </a:r>
          <a:endParaRPr lang="ru-RU" dirty="0"/>
        </a:p>
      </dgm:t>
    </dgm:pt>
    <dgm:pt modelId="{28108E27-28CE-4030-9903-D96C87B0CB73}" type="parTrans" cxnId="{71E7F8D0-FBF9-48B1-9232-2DD337E4CA3C}">
      <dgm:prSet/>
      <dgm:spPr/>
      <dgm:t>
        <a:bodyPr/>
        <a:lstStyle/>
        <a:p>
          <a:endParaRPr lang="ru-RU"/>
        </a:p>
      </dgm:t>
    </dgm:pt>
    <dgm:pt modelId="{7F3C3880-9EE8-4097-9D39-AE5A17FFA983}" type="sibTrans" cxnId="{71E7F8D0-FBF9-48B1-9232-2DD337E4CA3C}">
      <dgm:prSet/>
      <dgm:spPr/>
      <dgm:t>
        <a:bodyPr/>
        <a:lstStyle/>
        <a:p>
          <a:endParaRPr lang="ru-RU"/>
        </a:p>
      </dgm:t>
    </dgm:pt>
    <dgm:pt modelId="{CD582C9E-BE96-4426-8AF3-2AD37FA5008F}">
      <dgm:prSet/>
      <dgm:spPr/>
      <dgm:t>
        <a:bodyPr/>
        <a:lstStyle/>
        <a:p>
          <a:pPr rtl="0"/>
          <a:r>
            <a:rPr lang="uk-UA" dirty="0" smtClean="0"/>
            <a:t>Проблемне навчання.</a:t>
          </a:r>
          <a:endParaRPr lang="ru-RU" dirty="0"/>
        </a:p>
      </dgm:t>
    </dgm:pt>
    <dgm:pt modelId="{EAF87D25-B5E9-4489-BA71-D8772F7E2A29}" type="parTrans" cxnId="{5DB31C98-1A12-47AE-B336-87011F2FA02A}">
      <dgm:prSet/>
      <dgm:spPr/>
      <dgm:t>
        <a:bodyPr/>
        <a:lstStyle/>
        <a:p>
          <a:endParaRPr lang="ru-RU"/>
        </a:p>
      </dgm:t>
    </dgm:pt>
    <dgm:pt modelId="{1A85F052-277B-487A-80AE-CF9BBC668232}" type="sibTrans" cxnId="{5DB31C98-1A12-47AE-B336-87011F2FA02A}">
      <dgm:prSet/>
      <dgm:spPr/>
      <dgm:t>
        <a:bodyPr/>
        <a:lstStyle/>
        <a:p>
          <a:endParaRPr lang="ru-RU"/>
        </a:p>
      </dgm:t>
    </dgm:pt>
    <dgm:pt modelId="{93F4EC5D-0F56-4F3F-9EFF-3725F50AEA55}">
      <dgm:prSet/>
      <dgm:spPr/>
      <dgm:t>
        <a:bodyPr/>
        <a:lstStyle/>
        <a:p>
          <a:pPr rtl="0"/>
          <a:r>
            <a:rPr lang="uk-UA" dirty="0" smtClean="0"/>
            <a:t>Використання народної педагогіки.</a:t>
          </a:r>
          <a:endParaRPr lang="ru-RU" dirty="0"/>
        </a:p>
      </dgm:t>
    </dgm:pt>
    <dgm:pt modelId="{D2F2F9FD-583D-42AB-BB89-EB119511DE19}" type="parTrans" cxnId="{4D5EB2BC-7679-446A-B4C5-D5A6D7FC4C57}">
      <dgm:prSet/>
      <dgm:spPr/>
      <dgm:t>
        <a:bodyPr/>
        <a:lstStyle/>
        <a:p>
          <a:endParaRPr lang="ru-RU"/>
        </a:p>
      </dgm:t>
    </dgm:pt>
    <dgm:pt modelId="{3E77DDAD-297B-4E3C-B579-1EC5CE6AA820}" type="sibTrans" cxnId="{4D5EB2BC-7679-446A-B4C5-D5A6D7FC4C57}">
      <dgm:prSet/>
      <dgm:spPr/>
      <dgm:t>
        <a:bodyPr/>
        <a:lstStyle/>
        <a:p>
          <a:endParaRPr lang="ru-RU"/>
        </a:p>
      </dgm:t>
    </dgm:pt>
    <dgm:pt modelId="{31F4FB9E-C0D5-4EE0-8338-BEBAFD843408}">
      <dgm:prSet/>
      <dgm:spPr/>
      <dgm:t>
        <a:bodyPr/>
        <a:lstStyle/>
        <a:p>
          <a:pPr rtl="0"/>
          <a:endParaRPr lang="ru-RU" dirty="0"/>
        </a:p>
      </dgm:t>
    </dgm:pt>
    <dgm:pt modelId="{2BBF7B54-FFA4-4749-A6BB-602E3E3E1220}" type="parTrans" cxnId="{AA2E49B5-C1C5-4BEB-AB43-869C5BA9668F}">
      <dgm:prSet/>
      <dgm:spPr/>
      <dgm:t>
        <a:bodyPr/>
        <a:lstStyle/>
        <a:p>
          <a:endParaRPr lang="ru-RU"/>
        </a:p>
      </dgm:t>
    </dgm:pt>
    <dgm:pt modelId="{457A5D21-D8A8-435F-B1CC-3982D1AAC956}" type="sibTrans" cxnId="{AA2E49B5-C1C5-4BEB-AB43-869C5BA9668F}">
      <dgm:prSet/>
      <dgm:spPr/>
      <dgm:t>
        <a:bodyPr/>
        <a:lstStyle/>
        <a:p>
          <a:endParaRPr lang="ru-RU"/>
        </a:p>
      </dgm:t>
    </dgm:pt>
    <dgm:pt modelId="{70D7B179-D14F-49FF-AD0B-EFCABB695752}" type="pres">
      <dgm:prSet presAssocID="{4F1DF87A-4044-4F86-9C5C-CD54D6E9F466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7EEDCD-8A46-4DC1-B469-B2C00F13AB6D}" type="pres">
      <dgm:prSet presAssocID="{4F1DF87A-4044-4F86-9C5C-CD54D6E9F466}" presName="axisShape" presStyleLbl="bgShp" presStyleIdx="0" presStyleCnt="1"/>
      <dgm:spPr/>
    </dgm:pt>
    <dgm:pt modelId="{0A4AB8CF-A7BE-42A2-AA88-BFC0DD7634A4}" type="pres">
      <dgm:prSet presAssocID="{4F1DF87A-4044-4F86-9C5C-CD54D6E9F466}" presName="rect1" presStyleLbl="node1" presStyleIdx="0" presStyleCnt="4" custScaleX="128261" custScaleY="122052" custLinFactX="-23857" custLinFactNeighborX="-100000" custLinFactNeighborY="-108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0A2CA1-6998-4D6E-A004-ABC07B57C4E6}" type="pres">
      <dgm:prSet presAssocID="{4F1DF87A-4044-4F86-9C5C-CD54D6E9F466}" presName="rect2" presStyleLbl="node1" presStyleIdx="1" presStyleCnt="4" custScaleX="138589" custScaleY="113928" custLinFactX="39078" custLinFactNeighborX="100000" custLinFactNeighborY="-179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D2D8EF-0089-4A8E-82FE-3232F8413F24}" type="pres">
      <dgm:prSet presAssocID="{4F1DF87A-4044-4F86-9C5C-CD54D6E9F466}" presName="rect3" presStyleLbl="node1" presStyleIdx="2" presStyleCnt="4" custScaleX="128261" custScaleY="113928" custLinFactNeighborX="-52091" custLinFactNeighborY="99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FF123E-4ABD-46AB-8D60-1C190BEBB898}" type="pres">
      <dgm:prSet presAssocID="{4F1DF87A-4044-4F86-9C5C-CD54D6E9F466}" presName="rect4" presStyleLbl="node1" presStyleIdx="3" presStyleCnt="4" custScaleX="132609" custScaleY="113723" custLinFactNeighborX="47427" custLinFactNeighborY="98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49222A-397C-4D23-AB00-F999851AFF6B}" type="presOf" srcId="{4F1DF87A-4044-4F86-9C5C-CD54D6E9F466}" destId="{70D7B179-D14F-49FF-AD0B-EFCABB695752}" srcOrd="0" destOrd="0" presId="urn:microsoft.com/office/officeart/2005/8/layout/matrix2"/>
    <dgm:cxn modelId="{1AF2F3D4-9A09-4401-9ACC-BC40ACBA1288}" type="presOf" srcId="{03895003-A996-4BB4-AA58-39F7E307B791}" destId="{0A4AB8CF-A7BE-42A2-AA88-BFC0DD7634A4}" srcOrd="0" destOrd="0" presId="urn:microsoft.com/office/officeart/2005/8/layout/matrix2"/>
    <dgm:cxn modelId="{6E799425-CA2B-4BE9-AEDA-36DD1A53BBF2}" srcId="{4F1DF87A-4044-4F86-9C5C-CD54D6E9F466}" destId="{03895003-A996-4BB4-AA58-39F7E307B791}" srcOrd="0" destOrd="0" parTransId="{3F8659AC-38B7-4203-A977-7E7E21A2B77A}" sibTransId="{8A0A7D82-4816-4643-9DFA-29AA3D890A47}"/>
    <dgm:cxn modelId="{71E7F8D0-FBF9-48B1-9232-2DD337E4CA3C}" srcId="{4F1DF87A-4044-4F86-9C5C-CD54D6E9F466}" destId="{E3FCC875-7302-4CE2-B435-2C8DFD09C85E}" srcOrd="1" destOrd="0" parTransId="{28108E27-28CE-4030-9903-D96C87B0CB73}" sibTransId="{7F3C3880-9EE8-4097-9D39-AE5A17FFA983}"/>
    <dgm:cxn modelId="{5DB31C98-1A12-47AE-B336-87011F2FA02A}" srcId="{4F1DF87A-4044-4F86-9C5C-CD54D6E9F466}" destId="{CD582C9E-BE96-4426-8AF3-2AD37FA5008F}" srcOrd="2" destOrd="0" parTransId="{EAF87D25-B5E9-4489-BA71-D8772F7E2A29}" sibTransId="{1A85F052-277B-487A-80AE-CF9BBC668232}"/>
    <dgm:cxn modelId="{C7CF7CB1-086E-4527-B3BC-6D5FDFC9E3E7}" type="presOf" srcId="{CD582C9E-BE96-4426-8AF3-2AD37FA5008F}" destId="{11D2D8EF-0089-4A8E-82FE-3232F8413F24}" srcOrd="0" destOrd="0" presId="urn:microsoft.com/office/officeart/2005/8/layout/matrix2"/>
    <dgm:cxn modelId="{4D5EB2BC-7679-446A-B4C5-D5A6D7FC4C57}" srcId="{4F1DF87A-4044-4F86-9C5C-CD54D6E9F466}" destId="{93F4EC5D-0F56-4F3F-9EFF-3725F50AEA55}" srcOrd="3" destOrd="0" parTransId="{D2F2F9FD-583D-42AB-BB89-EB119511DE19}" sibTransId="{3E77DDAD-297B-4E3C-B579-1EC5CE6AA820}"/>
    <dgm:cxn modelId="{2AE62848-1F99-4DA5-98E5-977779EEFD0B}" type="presOf" srcId="{93F4EC5D-0F56-4F3F-9EFF-3725F50AEA55}" destId="{36FF123E-4ABD-46AB-8D60-1C190BEBB898}" srcOrd="0" destOrd="0" presId="urn:microsoft.com/office/officeart/2005/8/layout/matrix2"/>
    <dgm:cxn modelId="{C1B3C593-0446-47D7-8845-CD79A27A1D33}" type="presOf" srcId="{E3FCC875-7302-4CE2-B435-2C8DFD09C85E}" destId="{0B0A2CA1-6998-4D6E-A004-ABC07B57C4E6}" srcOrd="0" destOrd="0" presId="urn:microsoft.com/office/officeart/2005/8/layout/matrix2"/>
    <dgm:cxn modelId="{AA2E49B5-C1C5-4BEB-AB43-869C5BA9668F}" srcId="{4F1DF87A-4044-4F86-9C5C-CD54D6E9F466}" destId="{31F4FB9E-C0D5-4EE0-8338-BEBAFD843408}" srcOrd="4" destOrd="0" parTransId="{2BBF7B54-FFA4-4749-A6BB-602E3E3E1220}" sibTransId="{457A5D21-D8A8-435F-B1CC-3982D1AAC956}"/>
    <dgm:cxn modelId="{D54F8512-A01E-4303-B828-5EFD184B8E04}" type="presParOf" srcId="{70D7B179-D14F-49FF-AD0B-EFCABB695752}" destId="{757EEDCD-8A46-4DC1-B469-B2C00F13AB6D}" srcOrd="0" destOrd="0" presId="urn:microsoft.com/office/officeart/2005/8/layout/matrix2"/>
    <dgm:cxn modelId="{A861A808-FEF6-44E1-B111-CC8DD44CC9EA}" type="presParOf" srcId="{70D7B179-D14F-49FF-AD0B-EFCABB695752}" destId="{0A4AB8CF-A7BE-42A2-AA88-BFC0DD7634A4}" srcOrd="1" destOrd="0" presId="urn:microsoft.com/office/officeart/2005/8/layout/matrix2"/>
    <dgm:cxn modelId="{2AB35506-19E5-4AA8-AD1C-DFAF2C0BB660}" type="presParOf" srcId="{70D7B179-D14F-49FF-AD0B-EFCABB695752}" destId="{0B0A2CA1-6998-4D6E-A004-ABC07B57C4E6}" srcOrd="2" destOrd="0" presId="urn:microsoft.com/office/officeart/2005/8/layout/matrix2"/>
    <dgm:cxn modelId="{4724D48C-8A17-4646-9132-7F6A988E880F}" type="presParOf" srcId="{70D7B179-D14F-49FF-AD0B-EFCABB695752}" destId="{11D2D8EF-0089-4A8E-82FE-3232F8413F24}" srcOrd="3" destOrd="0" presId="urn:microsoft.com/office/officeart/2005/8/layout/matrix2"/>
    <dgm:cxn modelId="{62A0564A-D7EA-4434-8052-043504CC04D0}" type="presParOf" srcId="{70D7B179-D14F-49FF-AD0B-EFCABB695752}" destId="{36FF123E-4ABD-46AB-8D60-1C190BEBB898}" srcOrd="4" destOrd="0" presId="urn:microsoft.com/office/officeart/2005/8/layout/matrix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>
    <p:random/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random/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med">
    <p:random/>
    <p:sndAc>
      <p:stSnd>
        <p:snd r:embed="rId13" name="chimes.wav" builtIn="1"/>
      </p:stSnd>
    </p:sndAc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D:\ANDRY\Docs\&#1052;&#1040;&#1052;&#1048;&#1053;&#1040;\&#1055;&#1088;&#1077;&#1079;&#1077;&#1085;&#1090;&#1072;&#1094;&#1080;&#1103;%20&#1057;&#1087;&#1072;&#1076;&#1097;&#1080;&#1085;&#1072;%20&#1058;&#1082;&#1072;256.wav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ANDRY\Docs\&#1052;&#1040;&#1052;&#1048;&#1053;&#1040;\&#1055;&#1088;&#1077;&#1079;&#1077;&#1085;&#1090;&#1072;&#1094;&#1080;&#1103;%20&#1057;&#1087;&#1072;&#1076;&#1097;&#1080;&#1085;&#1072;%20&#1058;&#1082;&#1072;263.wav" TargetMode="External"/><Relationship Id="rId1" Type="http://schemas.openxmlformats.org/officeDocument/2006/relationships/tags" Target="../tags/tag9.xml"/><Relationship Id="rId6" Type="http://schemas.openxmlformats.org/officeDocument/2006/relationships/image" Target="../media/image18.png"/><Relationship Id="rId5" Type="http://schemas.openxmlformats.org/officeDocument/2006/relationships/image" Target="../media/image4.jpeg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ANDRY\Docs\&#1052;&#1040;&#1052;&#1048;&#1053;&#1040;\&#1055;&#1088;&#1077;&#1079;&#1077;&#1085;&#1090;&#1072;&#1094;&#1080;&#1103;%20&#1057;&#1087;&#1072;&#1076;&#1097;&#1080;&#1085;&#1072;%20&#1058;&#1082;&#1072;264.wav" TargetMode="External"/><Relationship Id="rId1" Type="http://schemas.openxmlformats.org/officeDocument/2006/relationships/tags" Target="../tags/tag10.xml"/><Relationship Id="rId6" Type="http://schemas.openxmlformats.org/officeDocument/2006/relationships/image" Target="../media/image19.png"/><Relationship Id="rId5" Type="http://schemas.openxmlformats.org/officeDocument/2006/relationships/image" Target="../media/image4.jpeg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D:\ANDRY\Docs\&#1052;&#1040;&#1052;&#1048;&#1053;&#1040;\&#1055;&#1088;&#1077;&#1079;&#1077;&#1085;&#1090;&#1072;&#1094;&#1080;&#1103;%20&#1057;&#1087;&#1072;&#1076;&#1097;&#1080;&#1085;&#1072;%20&#1058;&#1082;&#1072;265.wav" TargetMode="External"/><Relationship Id="rId1" Type="http://schemas.openxmlformats.org/officeDocument/2006/relationships/tags" Target="../tags/tag11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D:\ANDRY\Docs\&#1052;&#1040;&#1052;&#1048;&#1053;&#1040;\&#1055;&#1088;&#1077;&#1079;&#1077;&#1085;&#1090;&#1072;&#1094;&#1080;&#1103;%20&#1057;&#1087;&#1072;&#1076;&#1097;&#1080;&#1085;&#1072;%20&#1058;&#1082;&#1072;267.wav" TargetMode="External"/><Relationship Id="rId1" Type="http://schemas.openxmlformats.org/officeDocument/2006/relationships/tags" Target="../tags/tag12.xml"/><Relationship Id="rId6" Type="http://schemas.openxmlformats.org/officeDocument/2006/relationships/image" Target="../media/image22.png"/><Relationship Id="rId5" Type="http://schemas.openxmlformats.org/officeDocument/2006/relationships/image" Target="../media/image20.jpe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6.png"/><Relationship Id="rId2" Type="http://schemas.openxmlformats.org/officeDocument/2006/relationships/audio" Target="file:///D:\ANDRY\Docs\&#1052;&#1040;&#1052;&#1048;&#1053;&#1040;\&#1055;&#1088;&#1077;&#1079;&#1077;&#1085;&#1090;&#1072;&#1094;&#1080;&#1103;%20&#1057;&#1087;&#1072;&#1076;&#1097;&#1080;&#1085;&#1072;%20&#1058;&#1082;&#1072;268.wav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7.xml"/><Relationship Id="rId7" Type="http://schemas.openxmlformats.org/officeDocument/2006/relationships/diagramLayout" Target="../diagrams/layout1.xml"/><Relationship Id="rId2" Type="http://schemas.openxmlformats.org/officeDocument/2006/relationships/audio" Target="file:///D:\ANDRY\Docs\&#1052;&#1040;&#1052;&#1048;&#1053;&#1040;\&#1055;&#1088;&#1077;&#1079;&#1077;&#1085;&#1090;&#1072;&#1094;&#1080;&#1103;%20&#1057;&#1087;&#1072;&#1076;&#1097;&#1080;&#1085;&#1072;%20&#1058;&#1082;&#1072;269.wav" TargetMode="External"/><Relationship Id="rId1" Type="http://schemas.openxmlformats.org/officeDocument/2006/relationships/tags" Target="../tags/tag3.xml"/><Relationship Id="rId6" Type="http://schemas.openxmlformats.org/officeDocument/2006/relationships/diagramData" Target="../diagrams/data1.xml"/><Relationship Id="rId11" Type="http://schemas.openxmlformats.org/officeDocument/2006/relationships/image" Target="../media/image8.png"/><Relationship Id="rId5" Type="http://schemas.openxmlformats.org/officeDocument/2006/relationships/image" Target="../media/image2.jpeg"/><Relationship Id="rId10" Type="http://schemas.openxmlformats.org/officeDocument/2006/relationships/image" Target="../media/image7.jpeg"/><Relationship Id="rId4" Type="http://schemas.openxmlformats.org/officeDocument/2006/relationships/audio" Target="../media/audio1.wav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slideLayout" Target="../slideLayouts/slideLayout1.xml"/><Relationship Id="rId7" Type="http://schemas.openxmlformats.org/officeDocument/2006/relationships/diagramLayout" Target="../diagrams/layout2.xml"/><Relationship Id="rId2" Type="http://schemas.openxmlformats.org/officeDocument/2006/relationships/audio" Target="file:///D:\ANDRY\Docs\&#1052;&#1040;&#1052;&#1048;&#1053;&#1040;\&#1055;&#1088;&#1077;&#1079;&#1077;&#1085;&#1090;&#1072;&#1094;&#1080;&#1103;%20&#1057;&#1087;&#1072;&#1076;&#1097;&#1080;&#1085;&#1072;%20&#1058;&#1082;&#1072;266.wav" TargetMode="External"/><Relationship Id="rId1" Type="http://schemas.openxmlformats.org/officeDocument/2006/relationships/tags" Target="../tags/tag4.xml"/><Relationship Id="rId6" Type="http://schemas.openxmlformats.org/officeDocument/2006/relationships/diagramData" Target="../diagrams/data2.xml"/><Relationship Id="rId5" Type="http://schemas.openxmlformats.org/officeDocument/2006/relationships/image" Target="../media/image9.jpeg"/><Relationship Id="rId10" Type="http://schemas.openxmlformats.org/officeDocument/2006/relationships/image" Target="../media/image10.png"/><Relationship Id="rId4" Type="http://schemas.openxmlformats.org/officeDocument/2006/relationships/audio" Target="../media/audio1.wav"/><Relationship Id="rId9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ANDRY\Docs\&#1052;&#1040;&#1052;&#1048;&#1053;&#1040;\&#1055;&#1088;&#1077;&#1079;&#1077;&#1085;&#1090;&#1072;&#1094;&#1080;&#1103;%20&#1057;&#1087;&#1072;&#1076;&#1097;&#1080;&#1085;&#1072;%20&#1058;&#1082;&#1072;257.wav" TargetMode="Externa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5" Type="http://schemas.openxmlformats.org/officeDocument/2006/relationships/image" Target="../media/image4.jpe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ANDRY\Docs\&#1052;&#1040;&#1052;&#1048;&#1053;&#1040;\&#1055;&#1088;&#1077;&#1079;&#1077;&#1085;&#1090;&#1072;&#1094;&#1080;&#1103;%20&#1057;&#1087;&#1072;&#1076;&#1097;&#1080;&#1085;&#1072;%20&#1058;&#1082;&#1072;258.wav" TargetMode="External"/><Relationship Id="rId1" Type="http://schemas.openxmlformats.org/officeDocument/2006/relationships/tags" Target="../tags/tag6.xml"/><Relationship Id="rId6" Type="http://schemas.openxmlformats.org/officeDocument/2006/relationships/image" Target="../media/image12.png"/><Relationship Id="rId5" Type="http://schemas.openxmlformats.org/officeDocument/2006/relationships/image" Target="../media/image4.jpe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ANDRY\Docs\&#1052;&#1040;&#1052;&#1048;&#1053;&#1040;\&#1055;&#1088;&#1077;&#1079;&#1077;&#1085;&#1090;&#1072;&#1094;&#1080;&#1103;%20&#1057;&#1087;&#1072;&#1076;&#1097;&#1080;&#1085;&#1072;%20&#1058;&#1082;&#1072;259.wav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5.png"/><Relationship Id="rId2" Type="http://schemas.openxmlformats.org/officeDocument/2006/relationships/audio" Target="file:///D:\ANDRY\Docs\&#1052;&#1040;&#1052;&#1048;&#1053;&#1040;\&#1055;&#1088;&#1077;&#1079;&#1077;&#1085;&#1090;&#1072;&#1094;&#1080;&#1103;%20&#1057;&#1087;&#1072;&#1076;&#1097;&#1080;&#1085;&#1072;%20&#1058;&#1082;&#1072;260.wav" TargetMode="External"/><Relationship Id="rId1" Type="http://schemas.openxmlformats.org/officeDocument/2006/relationships/tags" Target="../tags/tag7.xml"/><Relationship Id="rId6" Type="http://schemas.openxmlformats.org/officeDocument/2006/relationships/image" Target="../media/image14.jpe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file:///D:\ANDRY\Docs\&#1052;&#1040;&#1052;&#1048;&#1053;&#1040;\&#1055;&#1088;&#1077;&#1079;&#1077;&#1085;&#1090;&#1072;&#1094;&#1080;&#1103;%20&#1057;&#1087;&#1072;&#1076;&#1097;&#1080;&#1085;&#1072;%20&#1058;&#1082;&#1072;262.wav" TargetMode="External"/><Relationship Id="rId1" Type="http://schemas.openxmlformats.org/officeDocument/2006/relationships/tags" Target="../tags/tag8.xml"/><Relationship Id="rId6" Type="http://schemas.openxmlformats.org/officeDocument/2006/relationships/image" Target="../media/image16.jpe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1357298"/>
            <a:ext cx="864399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Золоті зерна педагогічної</a:t>
            </a:r>
          </a:p>
          <a:p>
            <a:pPr algn="ctr"/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спадщини І.Г.Ткаченка 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714876" y="4572008"/>
            <a:ext cx="4114784" cy="2071678"/>
          </a:xfrm>
        </p:spPr>
        <p:txBody>
          <a:bodyPr>
            <a:normAutofit/>
          </a:bodyPr>
          <a:lstStyle/>
          <a:p>
            <a:r>
              <a:rPr lang="uk-UA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Презентація  вчителя початкових класів Богданівської загальноосвітньої школи</a:t>
            </a:r>
          </a:p>
          <a:p>
            <a:r>
              <a:rPr lang="uk-UA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I- </a:t>
            </a:r>
            <a:r>
              <a:rPr lang="en-US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IIIc</a:t>
            </a:r>
            <a:r>
              <a:rPr lang="uk-UA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т.№1 імені І.Г.Ткаченка </a:t>
            </a:r>
          </a:p>
          <a:p>
            <a:r>
              <a:rPr lang="uk-UA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Рядніної Валентини Іванівни</a:t>
            </a:r>
            <a:endParaRPr lang="ru-RU" sz="2000" b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Презентация Спадщина Тка256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5086">
    <p:random/>
    <p:sndAc>
      <p:stSnd>
        <p:snd r:embed="rId4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5219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b="1" dirty="0" smtClean="0">
                <a:ln w="10541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 </a:t>
            </a:r>
            <a:endParaRPr lang="ru-RU" b="1" dirty="0" smtClean="0">
              <a:ln w="10541" cmpd="sng">
                <a:solidFill>
                  <a:schemeClr val="bg1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>
              <a:buNone/>
            </a:pPr>
            <a:r>
              <a:rPr lang="uk-UA" b="1" dirty="0" smtClean="0">
                <a:ln w="10541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/>
                </a:solidFill>
              </a:rPr>
              <a:t>Щоб учні висловлювали свої думки стисло, створила певний алгоритм: </a:t>
            </a:r>
            <a:endParaRPr lang="ru-RU" b="1" dirty="0" smtClean="0">
              <a:ln w="10541" cmpd="sng">
                <a:solidFill>
                  <a:schemeClr val="bg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2"/>
              </a:solidFill>
            </a:endParaRPr>
          </a:p>
          <a:p>
            <a:r>
              <a:rPr lang="uk-UA" b="1" dirty="0" smtClean="0">
                <a:ln w="10541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/>
                </a:solidFill>
              </a:rPr>
              <a:t>ПОЗИЦІЯ ( Висловіть свою думку, поясніть, у чому полягає ваша точка зору).</a:t>
            </a:r>
            <a:endParaRPr lang="ru-RU" b="1" dirty="0" smtClean="0">
              <a:ln w="10541" cmpd="sng">
                <a:solidFill>
                  <a:schemeClr val="bg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2"/>
              </a:solidFill>
            </a:endParaRPr>
          </a:p>
          <a:p>
            <a:r>
              <a:rPr lang="uk-UA" b="1" dirty="0" smtClean="0">
                <a:ln w="10541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/>
                </a:solidFill>
              </a:rPr>
              <a:t>Я вважаю, що…</a:t>
            </a:r>
            <a:endParaRPr lang="ru-RU" b="1" dirty="0" smtClean="0">
              <a:ln w="10541" cmpd="sng">
                <a:solidFill>
                  <a:schemeClr val="bg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2"/>
              </a:solidFill>
            </a:endParaRPr>
          </a:p>
          <a:p>
            <a:r>
              <a:rPr lang="uk-UA" b="1" dirty="0" smtClean="0">
                <a:ln w="10541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/>
                </a:solidFill>
              </a:rPr>
              <a:t>ОБГРУНТУВАННЯ(Поясніть причину виникнення цієї думки, тобто на чому ґрунтуються докази на підтримку вашої позиції).</a:t>
            </a:r>
            <a:endParaRPr lang="ru-RU" b="1" dirty="0" smtClean="0">
              <a:ln w="10541" cmpd="sng">
                <a:solidFill>
                  <a:schemeClr val="bg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2"/>
              </a:solidFill>
            </a:endParaRPr>
          </a:p>
          <a:p>
            <a:r>
              <a:rPr lang="uk-UA" b="1" dirty="0" smtClean="0">
                <a:ln w="10541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/>
                </a:solidFill>
              </a:rPr>
              <a:t>… тому, що</a:t>
            </a:r>
            <a:endParaRPr lang="ru-RU" b="1" dirty="0" smtClean="0">
              <a:ln w="10541" cmpd="sng">
                <a:solidFill>
                  <a:schemeClr val="bg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2"/>
              </a:solidFill>
            </a:endParaRPr>
          </a:p>
          <a:p>
            <a:r>
              <a:rPr lang="uk-UA" b="1" dirty="0" smtClean="0">
                <a:ln w="10541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/>
                </a:solidFill>
              </a:rPr>
              <a:t>ПРИКЛАД (Наведіть факти, що демонструють ваші докази на підтримку, вони підсилять вашу позицію).</a:t>
            </a:r>
            <a:endParaRPr lang="ru-RU" b="1" dirty="0" smtClean="0">
              <a:ln w="10541" cmpd="sng">
                <a:solidFill>
                  <a:schemeClr val="bg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2"/>
              </a:solidFill>
            </a:endParaRPr>
          </a:p>
          <a:p>
            <a:r>
              <a:rPr lang="uk-UA" b="1" dirty="0" smtClean="0">
                <a:ln w="10541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/>
                </a:solidFill>
              </a:rPr>
              <a:t>Наприклад…</a:t>
            </a:r>
            <a:endParaRPr lang="ru-RU" b="1" dirty="0" smtClean="0">
              <a:ln w="10541" cmpd="sng">
                <a:solidFill>
                  <a:schemeClr val="bg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2"/>
              </a:solidFill>
            </a:endParaRPr>
          </a:p>
          <a:p>
            <a:r>
              <a:rPr lang="uk-UA" b="1" dirty="0" smtClean="0">
                <a:ln w="10541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/>
                </a:solidFill>
              </a:rPr>
              <a:t>ВИСНОВОК (Узагальніть свою думку, зробіть висновок про те, що необхідно робити).</a:t>
            </a:r>
            <a:endParaRPr lang="ru-RU" b="1" dirty="0" smtClean="0">
              <a:ln w="10541" cmpd="sng">
                <a:solidFill>
                  <a:schemeClr val="bg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2"/>
              </a:solidFill>
            </a:endParaRPr>
          </a:p>
          <a:p>
            <a:r>
              <a:rPr lang="uk-UA" b="1" dirty="0" smtClean="0">
                <a:ln w="10541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/>
                </a:solidFill>
              </a:rPr>
              <a:t>Таким чином…</a:t>
            </a:r>
            <a:endParaRPr lang="ru-RU" b="1" dirty="0" smtClean="0">
              <a:ln w="10541" cmpd="sng">
                <a:solidFill>
                  <a:schemeClr val="bg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2"/>
              </a:solidFill>
            </a:endParaRPr>
          </a:p>
          <a:p>
            <a:r>
              <a:rPr lang="uk-UA" b="1" dirty="0" smtClean="0">
                <a:ln w="10541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/>
                </a:solidFill>
              </a:rPr>
              <a:t>Отже…</a:t>
            </a:r>
            <a:endParaRPr lang="ru-RU" b="1" dirty="0" smtClean="0">
              <a:ln w="10541" cmpd="sng">
                <a:solidFill>
                  <a:schemeClr val="bg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2"/>
              </a:solidFill>
            </a:endParaRPr>
          </a:p>
          <a:p>
            <a:pPr>
              <a:buNone/>
            </a:pPr>
            <a:endParaRPr lang="ru-RU" b="1" dirty="0">
              <a:ln w="10541" cmpd="sng">
                <a:solidFill>
                  <a:schemeClr val="bg1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4" name="Презентация Спадщина Тка263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906">
    <p:random/>
    <p:sndAc>
      <p:stSnd>
        <p:snd r:embed="rId4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5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Группа 28"/>
          <p:cNvGrpSpPr/>
          <p:nvPr/>
        </p:nvGrpSpPr>
        <p:grpSpPr>
          <a:xfrm>
            <a:off x="571472" y="357166"/>
            <a:ext cx="8143932" cy="5929354"/>
            <a:chOff x="1428728" y="1571612"/>
            <a:chExt cx="6057900" cy="4306911"/>
          </a:xfrm>
          <a:solidFill>
            <a:schemeClr val="accent1"/>
          </a:solidFill>
        </p:grpSpPr>
        <p:grpSp>
          <p:nvGrpSpPr>
            <p:cNvPr id="4098" name="Group 2"/>
            <p:cNvGrpSpPr>
              <a:grpSpLocks/>
            </p:cNvGrpSpPr>
            <p:nvPr/>
          </p:nvGrpSpPr>
          <p:grpSpPr bwMode="auto">
            <a:xfrm>
              <a:off x="1500166" y="1571612"/>
              <a:ext cx="5829300" cy="3314700"/>
              <a:chOff x="2279" y="4276"/>
              <a:chExt cx="7200" cy="4041"/>
            </a:xfrm>
            <a:grpFill/>
          </p:grpSpPr>
          <p:sp>
            <p:nvSpPr>
              <p:cNvPr id="4099" name="Rectangle 3"/>
              <p:cNvSpPr>
                <a:spLocks noChangeArrowheads="1"/>
              </p:cNvSpPr>
              <p:nvPr/>
            </p:nvSpPr>
            <p:spPr bwMode="auto">
              <a:xfrm>
                <a:off x="2985" y="4276"/>
                <a:ext cx="6494" cy="697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16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itchFamily="34" charset="0"/>
                  </a:rPr>
                  <a:t>  </a:t>
                </a:r>
                <a:r>
                  <a:rPr lang="uk-UA" sz="1600" b="1" dirty="0" smtClean="0">
                    <a:solidFill>
                      <a:schemeClr val="bg1"/>
                    </a:solidFill>
                    <a:latin typeface="Calibri" pitchFamily="34" charset="0"/>
                  </a:rPr>
                  <a:t>Б</a:t>
                </a:r>
                <a:r>
                  <a:rPr kumimoji="0" lang="uk-UA" sz="16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itchFamily="34" charset="0"/>
                  </a:rPr>
                  <a:t>локи проблемних завдань з української мови  для початкових класів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100" name="Rectangle 4"/>
              <p:cNvSpPr>
                <a:spLocks noChangeArrowheads="1"/>
              </p:cNvSpPr>
              <p:nvPr/>
            </p:nvSpPr>
            <p:spPr bwMode="auto">
              <a:xfrm>
                <a:off x="6655" y="5948"/>
                <a:ext cx="1129" cy="1112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uk-UA" sz="11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11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ТЕМА 4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11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Будова слова</a:t>
                </a:r>
              </a:p>
            </p:txBody>
          </p:sp>
          <p:sp>
            <p:nvSpPr>
              <p:cNvPr id="4101" name="Rectangle 5"/>
              <p:cNvSpPr>
                <a:spLocks noChangeArrowheads="1"/>
              </p:cNvSpPr>
              <p:nvPr/>
            </p:nvSpPr>
            <p:spPr bwMode="auto">
              <a:xfrm>
                <a:off x="5244" y="5948"/>
                <a:ext cx="1129" cy="1112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uk-UA" sz="11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11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ТЕМА 3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11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Лексика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  <p:sp>
            <p:nvSpPr>
              <p:cNvPr id="4102" name="Rectangle 6"/>
              <p:cNvSpPr>
                <a:spLocks noChangeArrowheads="1"/>
              </p:cNvSpPr>
              <p:nvPr/>
            </p:nvSpPr>
            <p:spPr bwMode="auto">
              <a:xfrm>
                <a:off x="2279" y="5948"/>
                <a:ext cx="1130" cy="1113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200" b="1" dirty="0" smtClean="0">
                  <a:solidFill>
                    <a:schemeClr val="bg1"/>
                  </a:solidFill>
                </a:endParaRPr>
              </a:p>
              <a:p>
                <a:r>
                  <a:rPr lang="uk-UA" sz="1200" b="1" dirty="0" smtClean="0">
                    <a:solidFill>
                      <a:schemeClr val="bg1"/>
                    </a:solidFill>
                  </a:rPr>
                  <a:t>ТЕМА 1</a:t>
                </a:r>
                <a:endParaRPr lang="ru-RU" sz="1200" dirty="0" smtClean="0">
                  <a:solidFill>
                    <a:schemeClr val="bg1"/>
                  </a:solidFill>
                </a:endParaRPr>
              </a:p>
              <a:p>
                <a:r>
                  <a:rPr lang="uk-UA" sz="1200" b="1" dirty="0" smtClean="0">
                    <a:solidFill>
                      <a:schemeClr val="bg1"/>
                    </a:solidFill>
                  </a:rPr>
                  <a:t>Речення</a:t>
                </a:r>
                <a:endPara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103" name="Rectangle 7"/>
              <p:cNvSpPr>
                <a:spLocks noChangeArrowheads="1"/>
              </p:cNvSpPr>
              <p:nvPr/>
            </p:nvSpPr>
            <p:spPr bwMode="auto">
              <a:xfrm>
                <a:off x="3691" y="5905"/>
                <a:ext cx="1130" cy="1112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uk-UA" sz="11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11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ТЕМА 2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11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Текст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  <p:sp>
            <p:nvSpPr>
              <p:cNvPr id="4104" name="Rectangle 8"/>
              <p:cNvSpPr>
                <a:spLocks noChangeArrowheads="1"/>
              </p:cNvSpPr>
              <p:nvPr/>
            </p:nvSpPr>
            <p:spPr bwMode="auto">
              <a:xfrm>
                <a:off x="7926" y="5931"/>
                <a:ext cx="1553" cy="1112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uk-UA" sz="11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11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ТЕМА 5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11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Ненаголошені е, и.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  <p:sp>
            <p:nvSpPr>
              <p:cNvPr id="4105" name="Line 9"/>
              <p:cNvSpPr>
                <a:spLocks noChangeShapeType="1"/>
              </p:cNvSpPr>
              <p:nvPr/>
            </p:nvSpPr>
            <p:spPr bwMode="auto">
              <a:xfrm flipH="1">
                <a:off x="4249" y="7063"/>
                <a:ext cx="1418" cy="1254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6" name="Line 10"/>
              <p:cNvSpPr>
                <a:spLocks noChangeShapeType="1"/>
              </p:cNvSpPr>
              <p:nvPr/>
            </p:nvSpPr>
            <p:spPr bwMode="auto">
              <a:xfrm>
                <a:off x="5808" y="7063"/>
                <a:ext cx="1" cy="1254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7" name="Line 11"/>
              <p:cNvSpPr>
                <a:spLocks noChangeShapeType="1"/>
              </p:cNvSpPr>
              <p:nvPr/>
            </p:nvSpPr>
            <p:spPr bwMode="auto">
              <a:xfrm>
                <a:off x="6091" y="7063"/>
                <a:ext cx="564" cy="1254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8" name="Line 12"/>
              <p:cNvSpPr>
                <a:spLocks noChangeShapeType="1"/>
              </p:cNvSpPr>
              <p:nvPr/>
            </p:nvSpPr>
            <p:spPr bwMode="auto">
              <a:xfrm>
                <a:off x="6373" y="7063"/>
                <a:ext cx="1835" cy="1254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9" name="Line 13"/>
              <p:cNvSpPr>
                <a:spLocks noChangeShapeType="1"/>
              </p:cNvSpPr>
              <p:nvPr/>
            </p:nvSpPr>
            <p:spPr bwMode="auto">
              <a:xfrm flipH="1">
                <a:off x="3126" y="7063"/>
                <a:ext cx="2259" cy="1254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10" name="Line 14"/>
              <p:cNvSpPr>
                <a:spLocks noChangeShapeType="1"/>
              </p:cNvSpPr>
              <p:nvPr/>
            </p:nvSpPr>
            <p:spPr bwMode="auto">
              <a:xfrm flipH="1">
                <a:off x="3120" y="4973"/>
                <a:ext cx="2259" cy="836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11" name="Line 15"/>
              <p:cNvSpPr>
                <a:spLocks noChangeShapeType="1"/>
              </p:cNvSpPr>
              <p:nvPr/>
            </p:nvSpPr>
            <p:spPr bwMode="auto">
              <a:xfrm flipH="1">
                <a:off x="4397" y="4972"/>
                <a:ext cx="1270" cy="837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12" name="Line 16"/>
              <p:cNvSpPr>
                <a:spLocks noChangeShapeType="1"/>
              </p:cNvSpPr>
              <p:nvPr/>
            </p:nvSpPr>
            <p:spPr bwMode="auto">
              <a:xfrm>
                <a:off x="5950" y="4972"/>
                <a:ext cx="0" cy="837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13" name="Line 17"/>
              <p:cNvSpPr>
                <a:spLocks noChangeShapeType="1"/>
              </p:cNvSpPr>
              <p:nvPr/>
            </p:nvSpPr>
            <p:spPr bwMode="auto">
              <a:xfrm>
                <a:off x="6232" y="4972"/>
                <a:ext cx="847" cy="837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14" name="Line 18"/>
              <p:cNvSpPr>
                <a:spLocks noChangeShapeType="1"/>
              </p:cNvSpPr>
              <p:nvPr/>
            </p:nvSpPr>
            <p:spPr bwMode="auto">
              <a:xfrm>
                <a:off x="6655" y="4972"/>
                <a:ext cx="1695" cy="837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115" name="Group 19"/>
            <p:cNvGrpSpPr>
              <a:grpSpLocks/>
            </p:cNvGrpSpPr>
            <p:nvPr/>
          </p:nvGrpSpPr>
          <p:grpSpPr bwMode="auto">
            <a:xfrm>
              <a:off x="1428728" y="4929198"/>
              <a:ext cx="6057900" cy="949325"/>
              <a:chOff x="540" y="11986"/>
              <a:chExt cx="9540" cy="1496"/>
            </a:xfrm>
            <a:grpFill/>
          </p:grpSpPr>
          <p:sp>
            <p:nvSpPr>
              <p:cNvPr id="4116" name="Rectangle 20"/>
              <p:cNvSpPr>
                <a:spLocks noChangeArrowheads="1"/>
              </p:cNvSpPr>
              <p:nvPr/>
            </p:nvSpPr>
            <p:spPr bwMode="auto">
              <a:xfrm>
                <a:off x="4320" y="11986"/>
                <a:ext cx="1441" cy="1436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11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ТЕМА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11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Синоніми 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  <p:sp>
            <p:nvSpPr>
              <p:cNvPr id="4117" name="Rectangle 21"/>
              <p:cNvSpPr>
                <a:spLocks noChangeArrowheads="1"/>
              </p:cNvSpPr>
              <p:nvPr/>
            </p:nvSpPr>
            <p:spPr bwMode="auto">
              <a:xfrm>
                <a:off x="540" y="11986"/>
                <a:ext cx="1441" cy="1440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11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ТЕМА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11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Багатозначні слова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118" name="Rectangle 22"/>
              <p:cNvSpPr>
                <a:spLocks noChangeArrowheads="1"/>
              </p:cNvSpPr>
              <p:nvPr/>
            </p:nvSpPr>
            <p:spPr bwMode="auto">
              <a:xfrm>
                <a:off x="6120" y="11986"/>
                <a:ext cx="1441" cy="1436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11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ТЕМА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11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Антоніми 	</a:t>
                </a:r>
                <a:r>
                  <a:rPr kumimoji="0" lang="uk-UA" sz="11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itchFamily="34" charset="0"/>
                  </a:rPr>
                  <a:t>			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119" name="Rectangle 23"/>
              <p:cNvSpPr>
                <a:spLocks noChangeArrowheads="1"/>
              </p:cNvSpPr>
              <p:nvPr/>
            </p:nvSpPr>
            <p:spPr bwMode="auto">
              <a:xfrm>
                <a:off x="8100" y="11986"/>
                <a:ext cx="1980" cy="1436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11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ТЕМА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11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Фразеологізми 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  <p:sp>
            <p:nvSpPr>
              <p:cNvPr id="4120" name="Rectangle 24"/>
              <p:cNvSpPr>
                <a:spLocks noChangeArrowheads="1"/>
              </p:cNvSpPr>
              <p:nvPr/>
            </p:nvSpPr>
            <p:spPr bwMode="auto">
              <a:xfrm>
                <a:off x="2528" y="12042"/>
                <a:ext cx="1440" cy="1440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11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ТЕМА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11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Пряме і переносне значення слів</a:t>
                </a:r>
                <a:endPara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pic>
        <p:nvPicPr>
          <p:cNvPr id="26" name="Презентация Спадщина Тка264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906">
    <p:random/>
    <p:sndAc>
      <p:stSnd>
        <p:snd r:embed="rId4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85728"/>
            <a:ext cx="8229600" cy="2143140"/>
          </a:xfrm>
        </p:spPr>
        <p:txBody>
          <a:bodyPr>
            <a:normAutofit fontScale="90000"/>
          </a:bodyPr>
          <a:lstStyle/>
          <a:p>
            <a:r>
              <a:rPr lang="uk-UA" sz="24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Головною умовою виховання дитини, стверджував І.Г. Ткаченко, є передача їй духовної спадщини народу, його моральних ідеалів, Тому в своїй роботі я постійно звертаюся до народної педагогіки.  Це ще одна золота зернина спадщини.</a:t>
            </a:r>
            <a:endParaRPr lang="ru-RU" sz="24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2928934"/>
            <a:ext cx="8501122" cy="3714776"/>
          </a:xfrm>
        </p:spPr>
        <p:txBody>
          <a:bodyPr>
            <a:normAutofit lnSpcReduction="10000"/>
          </a:bodyPr>
          <a:lstStyle/>
          <a:p>
            <a:r>
              <a:rPr lang="uk-UA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Мої учні знають, що кожне прислів’я потребує глибокого аналізу. Їх аналіз ми здійснюємо за певною схемою, яка складається з трьох наступних запитань, які допомагають дітям виявити ідею та словесний візерунок, з якого зіткане прислів’я.</a:t>
            </a:r>
            <a:endParaRPr lang="ru-RU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Як ти розумієш прислів’я?</a:t>
            </a:r>
            <a:endParaRPr lang="ru-RU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Що тобі в прислів’ї найбільше сподобалося?</a:t>
            </a:r>
            <a:endParaRPr lang="ru-RU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В чому його сила?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Презентация Спадщина Тка265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1533">
    <p:random/>
    <p:sndAc>
      <p:stSnd>
        <p:snd r:embed="rId4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714356"/>
            <a:ext cx="7643866" cy="5786478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gradFill flip="none" rotWithShape="1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Різноманітне використання методів та прийомів на уроці та їх своєчасне застосування на тому чи іншому етапі робить уроки для моїх учнів цікавішими  , вони  охочіше і свідоміше засвоюють поданий матеріал,  міцнішими і тривалішими стають їх знання та ближчими  обрії наукового світогляду, які надалі в житті все частіше і впертіше будуть кликати їх у таємничі дороги до нових знань.</a:t>
            </a:r>
            <a:endParaRPr lang="ru-RU" sz="2400" b="1" dirty="0" smtClean="0">
              <a:gradFill flip="none" rotWithShape="1"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uk-UA" sz="2400" b="1" dirty="0" smtClean="0">
                <a:gradFill flip="none" rotWithShape="1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Комплексне  розв’язання проблем навчання , виховання і загального розвитку  дитини  вважається найефективнішим у педагогічному відношенні ,і тому   я завдячую педагогічній спадщині  енциклопедично освіченої особистості І.Г.Ткаченка, яку я широко використовую в практиці своєї роботи та пропагую.</a:t>
            </a:r>
            <a:endParaRPr lang="ru-RU" sz="2400" b="1" dirty="0" smtClean="0">
              <a:gradFill flip="none" rotWithShape="1"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uk-UA" sz="2400" b="1" i="1" dirty="0" smtClean="0"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uk-UA" sz="2400" b="1" i="1" dirty="0" smtClean="0"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ru-RU" sz="2400" dirty="0"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Презентация Спадщина Тка267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1254">
    <p:random/>
    <p:sndAc>
      <p:stSnd>
        <p:snd r:embed="rId4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500562" y="1357298"/>
            <a:ext cx="4143404" cy="4143404"/>
          </a:xfrm>
        </p:spPr>
        <p:txBody>
          <a:bodyPr>
            <a:normAutofit/>
          </a:bodyPr>
          <a:lstStyle/>
          <a:p>
            <a:pPr indent="809625" algn="just"/>
            <a:r>
              <a:rPr lang="uk-UA" sz="2000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“Школа</a:t>
            </a:r>
            <a:r>
              <a:rPr lang="uk-UA" sz="20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– храм  науки. Та це можливо   лише  тоді, коли  в ній  вируватимуть  дитячі почуття, а дитяча думка злітатиме в пошуках  наукових  </a:t>
            </a:r>
            <a:r>
              <a:rPr lang="uk-UA" sz="2000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істин”</a:t>
            </a:r>
            <a:r>
              <a:rPr lang="uk-UA" sz="20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</a:p>
          <a:p>
            <a:pPr indent="809625" algn="r"/>
            <a:r>
              <a:rPr lang="uk-UA" sz="20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І. Г. Ткаченко</a:t>
            </a:r>
            <a:endParaRPr lang="ru-RU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Содержимое 3"/>
          <p:cNvPicPr>
            <a:picLocks noGrp="1"/>
          </p:cNvPicPr>
          <p:nvPr>
            <p:ph sz="half"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357166"/>
            <a:ext cx="414000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Презентация Спадщина Тка268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3463">
    <p:random/>
    <p:sndAc>
      <p:stSnd>
        <p:snd r:embed="rId4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42844" y="285728"/>
          <a:ext cx="4643470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026" name="Picture 2" descr="msoF634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00628" y="214290"/>
            <a:ext cx="3890963" cy="533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Презентация Спадщина Тка269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1045">
    <p:random/>
    <p:sndAc>
      <p:stSnd>
        <p:snd r:embed="rId4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428604"/>
            <a:ext cx="8229600" cy="1143008"/>
          </a:xfrm>
        </p:spPr>
        <p:txBody>
          <a:bodyPr>
            <a:normAutofit/>
          </a:bodyPr>
          <a:lstStyle/>
          <a:p>
            <a:r>
              <a:rPr lang="uk-UA" sz="2800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Основні ідеї спадщини</a:t>
            </a:r>
            <a:endParaRPr lang="ru-RU" sz="2800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357290" y="1643050"/>
          <a:ext cx="6400800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4" name="Презентация Спадщина Тка266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2488">
    <p:random/>
    <p:sndAc>
      <p:stSnd>
        <p:snd r:embed="rId4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57EEDCD-8A46-4DC1-B469-B2C00F13AB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dgm id="{757EEDCD-8A46-4DC1-B469-B2C00F13AB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4AB8CF-A7BE-42A2-AA88-BFC0DD7634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0A4AB8CF-A7BE-42A2-AA88-BFC0DD7634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B0A2CA1-6998-4D6E-A004-ABC07B57C4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graphicEl>
                                              <a:dgm id="{0B0A2CA1-6998-4D6E-A004-ABC07B57C4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1D2D8EF-0089-4A8E-82FE-3232F8413F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11D2D8EF-0089-4A8E-82FE-3232F8413F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6FF123E-4ABD-46AB-8D60-1C190BEBB8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36FF123E-4ABD-46AB-8D60-1C190BEBB8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Graphic spid="5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На кожному уроці творчість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4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Іван Гурович Ткаченко вважав, що творчість – це складний процес, що потребує особливих якостей розуму: спостережливість, вміння порівнювати й аналізувати, встановлювати зв’язки, відкривати закономірності, нестандартно мислити. Враховуючи це, я створила систему прийомів організації словесної творчості школярів:</a:t>
            </a:r>
          </a:p>
          <a:p>
            <a:pPr>
              <a:buNone/>
            </a:pPr>
            <a:endParaRPr lang="uk-UA" sz="3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None/>
            </a:pPr>
            <a:endParaRPr lang="ru-RU" sz="3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lvl="0"/>
            <a:r>
              <a:rPr lang="uk-UA" sz="3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Вгадай колір ( звук, смак, настрій ) слова</a:t>
            </a:r>
            <a:endParaRPr lang="ru-RU" sz="35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lvl="0"/>
            <a:r>
              <a:rPr lang="uk-UA" sz="3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Добери гарне слово</a:t>
            </a:r>
            <a:endParaRPr lang="ru-RU" sz="35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lvl="0"/>
            <a:r>
              <a:rPr lang="uk-UA" sz="3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Склади загадку ( скоромовку )</a:t>
            </a:r>
            <a:endParaRPr lang="ru-RU" sz="35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lvl="0"/>
            <a:r>
              <a:rPr lang="uk-UA" sz="3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Згадай своє почуття </a:t>
            </a:r>
            <a:endParaRPr lang="ru-RU" sz="35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lvl="0"/>
            <a:r>
              <a:rPr lang="uk-UA" sz="3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Моя перша зустріч…….</a:t>
            </a:r>
            <a:endParaRPr lang="ru-RU" sz="35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lvl="0"/>
            <a:r>
              <a:rPr lang="uk-UA" sz="3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Який настрій передає картина?</a:t>
            </a:r>
            <a:endParaRPr lang="ru-RU" sz="35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lvl="0"/>
            <a:r>
              <a:rPr lang="uk-UA" sz="3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Як мене здивували…</a:t>
            </a:r>
            <a:endParaRPr lang="ru-RU" sz="35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lvl="0"/>
            <a:r>
              <a:rPr lang="uk-UA" sz="3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Добери ласкаві слова</a:t>
            </a:r>
            <a:endParaRPr lang="ru-RU" sz="35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lvl="0"/>
            <a:r>
              <a:rPr lang="uk-UA" sz="3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Пожалій за що – не будь</a:t>
            </a:r>
            <a:endParaRPr lang="ru-RU" sz="35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lvl="0"/>
            <a:r>
              <a:rPr lang="uk-UA" sz="3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Привітай від чийогось імені</a:t>
            </a:r>
            <a:endParaRPr lang="ru-RU" sz="35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lvl="0"/>
            <a:r>
              <a:rPr lang="uk-UA" sz="3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Порозмовляй </a:t>
            </a:r>
            <a:endParaRPr lang="ru-RU" sz="35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lvl="0"/>
            <a:r>
              <a:rPr lang="uk-UA" sz="3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Стратегія ( дві думки, два твердження )</a:t>
            </a:r>
            <a:endParaRPr lang="ru-RU" sz="35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lvl="0"/>
            <a:r>
              <a:rPr lang="uk-UA" sz="3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Інтерв’ю ( підготувати запитання )</a:t>
            </a:r>
            <a:endParaRPr lang="ru-RU" sz="35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lvl="0"/>
            <a:r>
              <a:rPr lang="uk-UA" sz="3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Особиста аномалія</a:t>
            </a:r>
            <a:endParaRPr lang="ru-RU" sz="35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uk-UA" sz="3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 – омонім….</a:t>
            </a:r>
            <a:endParaRPr lang="ru-RU" sz="35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lvl="0"/>
            <a:r>
              <a:rPr lang="uk-UA" sz="3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Метод фантастичних проблем</a:t>
            </a:r>
            <a:endParaRPr lang="ru-RU" sz="35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uk-UA" sz="3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Що було б…..</a:t>
            </a:r>
            <a:endParaRPr lang="ru-RU" sz="35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lvl="0"/>
            <a:r>
              <a:rPr lang="uk-UA" sz="3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Складання лінгвістичних казок</a:t>
            </a:r>
            <a:endParaRPr lang="ru-RU" sz="3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Презентация Спадщина Тка257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767">
    <p:random/>
    <p:sndAc>
      <p:stSnd>
        <p:snd r:embed="rId4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8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3788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uk-UA" sz="3600" b="1" i="1" u="sng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Для досягнення мети на уроках  застосовую роботу в групах, в парах </a:t>
            </a:r>
            <a:endParaRPr lang="ru-RU" sz="3600" b="1" i="1" u="sng" dirty="0" smtClean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>
              <a:buNone/>
            </a:pPr>
            <a:r>
              <a:rPr lang="uk-UA" sz="3600" b="1" i="1" u="sng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Роботу в групах організовую трьома способами</a:t>
            </a:r>
            <a:r>
              <a:rPr lang="uk-UA" sz="36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:</a:t>
            </a:r>
          </a:p>
          <a:p>
            <a:pPr>
              <a:buNone/>
            </a:pPr>
            <a:endParaRPr lang="ru-RU" sz="3600" b="1" dirty="0" smtClean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marL="651510" lvl="0" indent="-514350">
              <a:buNone/>
            </a:pPr>
            <a:r>
              <a:rPr lang="uk-UA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1.    Спосіб позиційної взаємодії, коли у розв’язанні проблеми беруть участь всі члени групи, а висновок повідомляє один із них. Це наприклад:</a:t>
            </a:r>
            <a:endParaRPr lang="ru-RU" b="1" dirty="0" smtClean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lvl="0"/>
            <a:r>
              <a:rPr lang="uk-UA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Складання слів – павутинок;</a:t>
            </a:r>
            <a:endParaRPr lang="ru-RU" b="1" dirty="0" smtClean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lvl="0"/>
            <a:r>
              <a:rPr lang="uk-UA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Напишіть лист – подяку автору за його твір;</a:t>
            </a:r>
            <a:endParaRPr lang="ru-RU" b="1" dirty="0" smtClean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lvl="0"/>
            <a:r>
              <a:rPr lang="uk-UA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Напишіть листа – критику автору, обґрунтуйте свої думки; </a:t>
            </a:r>
            <a:endParaRPr lang="ru-RU" b="1" dirty="0" smtClean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lvl="0"/>
            <a:r>
              <a:rPr lang="uk-UA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Складіть міркування. </a:t>
            </a:r>
          </a:p>
          <a:p>
            <a:pPr lvl="0"/>
            <a:endParaRPr lang="ru-RU" b="1" dirty="0" smtClean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marL="651510" lvl="0" indent="-514350">
              <a:buNone/>
            </a:pPr>
            <a:r>
              <a:rPr lang="uk-UA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2.      Індивідуально-групова взаємодія, коли кожен учень виконує свою частину завдання, результати об’єднують і отримують спільний висновок. Це наприклад:</a:t>
            </a:r>
            <a:endParaRPr lang="ru-RU" b="1" dirty="0" smtClean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lvl="0"/>
            <a:r>
              <a:rPr lang="uk-UA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Підпишіть всі малюнки так, щоб вийшло оповідання; </a:t>
            </a:r>
            <a:endParaRPr lang="ru-RU" b="1" dirty="0" smtClean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lvl="0"/>
            <a:r>
              <a:rPr lang="uk-UA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Створіть діафільм за твором по частинах;</a:t>
            </a:r>
            <a:endParaRPr lang="ru-RU" b="1" dirty="0" smtClean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lvl="0"/>
            <a:r>
              <a:rPr lang="uk-UA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Складіть картку – схему подій, зображених у творі;</a:t>
            </a:r>
            <a:endParaRPr lang="ru-RU" b="1" dirty="0" smtClean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lvl="0"/>
            <a:r>
              <a:rPr lang="uk-UA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Складіть тлумачний словник до цього твору.</a:t>
            </a:r>
          </a:p>
          <a:p>
            <a:pPr lvl="0"/>
            <a:endParaRPr lang="ru-RU" b="1" dirty="0" smtClean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lvl="0">
              <a:buNone/>
            </a:pPr>
            <a:r>
              <a:rPr lang="uk-UA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3.     Конвеєрна взаємодія, яка використовується під час розв’язання текстових задач.</a:t>
            </a:r>
            <a:endParaRPr lang="ru-RU" b="1" dirty="0" smtClean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lvl="0">
              <a:buNone/>
            </a:pPr>
            <a:r>
              <a:rPr lang="uk-UA" sz="3600" b="1" i="1" u="sng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Роботу в парі проводжу по – різному, створюючи</a:t>
            </a:r>
            <a:r>
              <a:rPr lang="uk-UA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: </a:t>
            </a:r>
            <a:endParaRPr lang="ru-RU" b="1" dirty="0" smtClean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lvl="0"/>
            <a:r>
              <a:rPr lang="uk-UA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Динамічну пару.</a:t>
            </a:r>
            <a:endParaRPr lang="ru-RU" b="1" dirty="0" smtClean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lvl="0"/>
            <a:r>
              <a:rPr lang="uk-UA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Варіаційну пару.</a:t>
            </a:r>
            <a:endParaRPr lang="ru-RU" b="1" dirty="0" smtClean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lvl="0"/>
            <a:r>
              <a:rPr lang="uk-UA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Статичну пару.</a:t>
            </a:r>
            <a:endParaRPr lang="ru-RU" b="1" dirty="0" smtClean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endParaRPr lang="ru-RU" b="1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Презентация Спадщина Тка258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1324">
    <p:random/>
    <p:sndAc>
      <p:stSnd>
        <p:snd r:embed="rId4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/>
          </a:bodyPr>
          <a:lstStyle/>
          <a:p>
            <a:r>
              <a:rPr lang="uk-UA" sz="1800" dirty="0" smtClean="0">
                <a:solidFill>
                  <a:schemeClr val="bg2">
                    <a:lumMod val="75000"/>
                  </a:schemeClr>
                </a:solidFill>
              </a:rPr>
              <a:t>Другою золотою зерниною педагогічної спадщини І.Г.Ткаченка – є союз праці і краси.</a:t>
            </a: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uk-UA" sz="1800" dirty="0" smtClean="0">
                <a:solidFill>
                  <a:schemeClr val="bg2">
                    <a:lumMod val="75000"/>
                  </a:schemeClr>
                </a:solidFill>
              </a:rPr>
              <a:t>Суть її полягала в системі продуманих педагогічних дій суспільно – корисної праці учнів, що охоплювала всі стадії трудового процесу</a:t>
            </a: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uk-UA" sz="1800" dirty="0" smtClean="0">
                <a:solidFill>
                  <a:schemeClr val="bg2">
                    <a:lumMod val="75000"/>
                  </a:schemeClr>
                </a:solidFill>
              </a:rPr>
              <a:t> тобто від його початку-проектування  до кінцевого результату. Для реалізації цієї ідеї послугував метод проектів</a:t>
            </a:r>
            <a:r>
              <a:rPr lang="uk-UA" sz="1800" dirty="0" smtClean="0"/>
              <a:t>, 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414340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uk-UA" sz="3300" b="1" dirty="0" smtClean="0">
                <a:solidFill>
                  <a:sysClr val="windowText" lastClr="000000"/>
                </a:solidFill>
                <a:effectLst>
                  <a:glow rad="101600">
                    <a:schemeClr val="tx2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Метод проектів  має різні класифікації</a:t>
            </a:r>
            <a:r>
              <a:rPr lang="uk-UA" dirty="0" smtClean="0">
                <a:solidFill>
                  <a:sysClr val="windowText" lastClr="000000"/>
                </a:solidFill>
                <a:effectLst>
                  <a:glow rad="101600">
                    <a:schemeClr val="tx2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:</a:t>
            </a:r>
            <a:endParaRPr lang="ru-RU" dirty="0" smtClean="0">
              <a:solidFill>
                <a:sysClr val="windowText" lastClr="000000"/>
              </a:solidFill>
              <a:effectLst>
                <a:glow rad="101600">
                  <a:schemeClr val="tx2">
                    <a:alpha val="6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uk-UA" sz="3300" dirty="0" smtClean="0">
                <a:solidFill>
                  <a:sysClr val="windowText" lastClr="000000"/>
                </a:solidFill>
                <a:effectLst>
                  <a:glow rad="101600">
                    <a:schemeClr val="tx2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За цільовою установкою</a:t>
            </a:r>
          </a:p>
          <a:p>
            <a:pPr>
              <a:buNone/>
            </a:pPr>
            <a:r>
              <a:rPr lang="uk-UA" sz="3300" dirty="0" smtClean="0">
                <a:solidFill>
                  <a:sysClr val="windowText" lastClr="000000"/>
                </a:solidFill>
                <a:effectLst>
                  <a:glow rad="101600">
                    <a:schemeClr val="tx2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                                           а)ігровий</a:t>
            </a:r>
            <a:endParaRPr lang="ru-RU" sz="3300" dirty="0" smtClean="0">
              <a:solidFill>
                <a:sysClr val="windowText" lastClr="000000"/>
              </a:solidFill>
              <a:effectLst>
                <a:glow rad="101600">
                  <a:schemeClr val="tx2">
                    <a:alpha val="6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None/>
            </a:pPr>
            <a:r>
              <a:rPr lang="uk-UA" sz="3300" dirty="0" smtClean="0">
                <a:solidFill>
                  <a:sysClr val="windowText" lastClr="000000"/>
                </a:solidFill>
                <a:effectLst>
                  <a:glow rad="101600">
                    <a:schemeClr val="tx2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                                           б) творчий</a:t>
            </a:r>
            <a:endParaRPr lang="ru-RU" sz="3300" dirty="0" smtClean="0">
              <a:solidFill>
                <a:sysClr val="windowText" lastClr="000000"/>
              </a:solidFill>
              <a:effectLst>
                <a:glow rad="101600">
                  <a:schemeClr val="tx2">
                    <a:alpha val="6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None/>
            </a:pPr>
            <a:r>
              <a:rPr lang="uk-UA" sz="3300" dirty="0" smtClean="0">
                <a:solidFill>
                  <a:sysClr val="windowText" lastClr="000000"/>
                </a:solidFill>
                <a:effectLst>
                  <a:glow rad="101600">
                    <a:schemeClr val="tx2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                                           в) пізнавальний</a:t>
            </a:r>
            <a:endParaRPr lang="ru-RU" sz="3300" dirty="0" smtClean="0">
              <a:solidFill>
                <a:sysClr val="windowText" lastClr="000000"/>
              </a:solidFill>
              <a:effectLst>
                <a:glow rad="101600">
                  <a:schemeClr val="tx2">
                    <a:alpha val="6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None/>
            </a:pPr>
            <a:r>
              <a:rPr lang="uk-UA" sz="3300" dirty="0" smtClean="0">
                <a:solidFill>
                  <a:sysClr val="windowText" lastClr="000000"/>
                </a:solidFill>
                <a:effectLst>
                  <a:glow rad="101600">
                    <a:schemeClr val="tx2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                                           г) вирішення  </a:t>
            </a:r>
            <a:r>
              <a:rPr lang="ru-RU" sz="3300" dirty="0" smtClean="0">
                <a:solidFill>
                  <a:sysClr val="windowText" lastClr="000000"/>
                </a:solidFill>
                <a:effectLst>
                  <a:glow rad="101600">
                    <a:schemeClr val="tx2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  </a:t>
            </a:r>
            <a:r>
              <a:rPr lang="uk-UA" sz="3300" dirty="0" smtClean="0">
                <a:solidFill>
                  <a:sysClr val="windowText" lastClr="000000"/>
                </a:solidFill>
                <a:effectLst>
                  <a:glow rad="101600">
                    <a:schemeClr val="tx2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проблеми</a:t>
            </a:r>
            <a:endParaRPr lang="ru-RU" sz="3300" dirty="0" smtClean="0">
              <a:solidFill>
                <a:sysClr val="windowText" lastClr="000000"/>
              </a:solidFill>
              <a:effectLst>
                <a:glow rad="101600">
                  <a:schemeClr val="tx2">
                    <a:alpha val="6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None/>
            </a:pPr>
            <a:r>
              <a:rPr lang="uk-UA" sz="3300" dirty="0" smtClean="0">
                <a:solidFill>
                  <a:sysClr val="windowText" lastClr="000000"/>
                </a:solidFill>
                <a:effectLst>
                  <a:glow rad="101600">
                    <a:schemeClr val="tx2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                                           д) проект-вправа</a:t>
            </a:r>
            <a:endParaRPr lang="ru-RU" sz="3300" dirty="0" smtClean="0">
              <a:solidFill>
                <a:sysClr val="windowText" lastClr="000000"/>
              </a:solidFill>
              <a:effectLst>
                <a:glow rad="101600">
                  <a:schemeClr val="tx2">
                    <a:alpha val="6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uk-UA" sz="3300" dirty="0" smtClean="0">
                <a:solidFill>
                  <a:sysClr val="windowText" lastClr="000000"/>
                </a:solidFill>
                <a:effectLst>
                  <a:glow rad="101600">
                    <a:schemeClr val="tx2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За складом учасників</a:t>
            </a:r>
          </a:p>
          <a:p>
            <a:pPr>
              <a:buNone/>
            </a:pPr>
            <a:r>
              <a:rPr lang="uk-UA" sz="3300" dirty="0" smtClean="0">
                <a:solidFill>
                  <a:sysClr val="windowText" lastClr="000000"/>
                </a:solidFill>
                <a:effectLst>
                  <a:glow rad="101600">
                    <a:schemeClr val="tx2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                                          а) колективний</a:t>
            </a:r>
            <a:endParaRPr lang="ru-RU" sz="3300" dirty="0" smtClean="0">
              <a:solidFill>
                <a:sysClr val="windowText" lastClr="000000"/>
              </a:solidFill>
              <a:effectLst>
                <a:glow rad="101600">
                  <a:schemeClr val="tx2">
                    <a:alpha val="6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None/>
            </a:pPr>
            <a:r>
              <a:rPr lang="uk-UA" sz="3300" dirty="0" smtClean="0">
                <a:solidFill>
                  <a:sysClr val="windowText" lastClr="000000"/>
                </a:solidFill>
                <a:effectLst>
                  <a:glow rad="101600">
                    <a:schemeClr val="tx2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                                           б) груповий</a:t>
            </a:r>
            <a:endParaRPr lang="ru-RU" sz="3300" dirty="0" smtClean="0">
              <a:solidFill>
                <a:sysClr val="windowText" lastClr="000000"/>
              </a:solidFill>
              <a:effectLst>
                <a:glow rad="101600">
                  <a:schemeClr val="tx2">
                    <a:alpha val="6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None/>
            </a:pPr>
            <a:r>
              <a:rPr lang="uk-UA" sz="3300" dirty="0" smtClean="0">
                <a:solidFill>
                  <a:sysClr val="windowText" lastClr="000000"/>
                </a:solidFill>
                <a:effectLst>
                  <a:glow rad="101600">
                    <a:schemeClr val="tx2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                                           в) індивідуальний</a:t>
            </a:r>
            <a:endParaRPr lang="ru-RU" sz="3300" dirty="0" smtClean="0">
              <a:solidFill>
                <a:sysClr val="windowText" lastClr="000000"/>
              </a:solidFill>
              <a:effectLst>
                <a:glow rad="101600">
                  <a:schemeClr val="tx2">
                    <a:alpha val="6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uk-UA" sz="3300" dirty="0" smtClean="0">
                <a:solidFill>
                  <a:sysClr val="windowText" lastClr="000000"/>
                </a:solidFill>
                <a:effectLst>
                  <a:glow rad="101600">
                    <a:schemeClr val="tx2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За терміном виконання      </a:t>
            </a:r>
            <a:endParaRPr lang="ru-RU" sz="3300" dirty="0" smtClean="0">
              <a:solidFill>
                <a:sysClr val="windowText" lastClr="000000"/>
              </a:solidFill>
              <a:effectLst>
                <a:glow rad="101600">
                  <a:schemeClr val="tx2">
                    <a:alpha val="6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None/>
            </a:pPr>
            <a:r>
              <a:rPr lang="ru-RU" sz="3300" dirty="0" smtClean="0">
                <a:solidFill>
                  <a:sysClr val="windowText" lastClr="000000"/>
                </a:solidFill>
                <a:effectLst>
                  <a:glow rad="101600">
                    <a:schemeClr val="tx2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                                           </a:t>
            </a:r>
            <a:r>
              <a:rPr lang="uk-UA" sz="3300" dirty="0" smtClean="0">
                <a:solidFill>
                  <a:sysClr val="windowText" lastClr="000000"/>
                </a:solidFill>
                <a:effectLst>
                  <a:glow rad="101600">
                    <a:schemeClr val="tx2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а) довготривалий</a:t>
            </a:r>
            <a:endParaRPr lang="ru-RU" sz="3300" dirty="0" smtClean="0">
              <a:solidFill>
                <a:sysClr val="windowText" lastClr="000000"/>
              </a:solidFill>
              <a:effectLst>
                <a:glow rad="101600">
                  <a:schemeClr val="tx2">
                    <a:alpha val="6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None/>
            </a:pPr>
            <a:r>
              <a:rPr lang="uk-UA" sz="3300" dirty="0" smtClean="0">
                <a:solidFill>
                  <a:sysClr val="windowText" lastClr="000000"/>
                </a:solidFill>
                <a:effectLst>
                  <a:glow rad="101600">
                    <a:schemeClr val="tx2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                                           б) короткочасний</a:t>
            </a:r>
            <a:endParaRPr lang="ru-RU" sz="3300" dirty="0" smtClean="0">
              <a:solidFill>
                <a:sysClr val="windowText" lastClr="000000"/>
              </a:solidFill>
              <a:effectLst>
                <a:glow rad="101600">
                  <a:schemeClr val="tx2">
                    <a:alpha val="6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None/>
            </a:pPr>
            <a:r>
              <a:rPr lang="uk-UA" dirty="0" smtClean="0">
                <a:solidFill>
                  <a:sysClr val="windowText" lastClr="000000"/>
                </a:solidFill>
              </a:rPr>
              <a:t> 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pic>
        <p:nvPicPr>
          <p:cNvPr id="4" name="Презентация Спадщина Тка259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279">
    <p:random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214282" y="642918"/>
            <a:ext cx="2857521" cy="5500726"/>
          </a:xfrm>
        </p:spPr>
        <p:txBody>
          <a:bodyPr>
            <a:noAutofit/>
          </a:bodyPr>
          <a:lstStyle/>
          <a:p>
            <a:r>
              <a:rPr lang="uk-UA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Роботу над проектом я ретельно планую і обговорюю  з учнями. При цьому проводжу докладне структурування змістовної частини проекту із зазначенням поетапних результатів.</a:t>
            </a:r>
            <a:endParaRPr lang="ru-RU" b="1" dirty="0" smtClean="0">
              <a:ln w="17780" cmpd="sng">
                <a:noFill/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uk-UA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Уся діяльність учнів зосереджується на таких етапах:</a:t>
            </a:r>
            <a:endParaRPr lang="ru-RU" b="1" dirty="0" smtClean="0">
              <a:ln w="17780" cmpd="sng">
                <a:noFill/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uk-UA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Визначення проблеми та задач дослідження</a:t>
            </a:r>
            <a:endParaRPr lang="ru-RU" b="1" dirty="0" smtClean="0">
              <a:ln w="17780" cmpd="sng">
                <a:noFill/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uk-UA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Розробка гіпотез їхнього рішення</a:t>
            </a:r>
            <a:endParaRPr lang="ru-RU" b="1" dirty="0" smtClean="0">
              <a:ln w="17780" cmpd="sng">
                <a:noFill/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uk-UA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Обговорення методів дослідження</a:t>
            </a:r>
            <a:endParaRPr lang="ru-RU" b="1" dirty="0" smtClean="0">
              <a:ln w="17780" cmpd="sng">
                <a:noFill/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uk-UA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Проведення збору даних</a:t>
            </a:r>
            <a:endParaRPr lang="ru-RU" b="1" dirty="0" smtClean="0">
              <a:ln w="17780" cmpd="sng">
                <a:noFill/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uk-UA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Аналіз отриманої інформації</a:t>
            </a:r>
            <a:endParaRPr lang="ru-RU" b="1" dirty="0" smtClean="0">
              <a:ln w="17780" cmpd="sng">
                <a:noFill/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uk-UA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Оформлення кінцевих  результатів</a:t>
            </a:r>
            <a:endParaRPr lang="ru-RU" b="1" dirty="0" smtClean="0">
              <a:ln w="17780" cmpd="sng">
                <a:noFill/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uk-UA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Підведення підсумків , корегування, проведення висновків.</a:t>
            </a:r>
            <a:endParaRPr lang="ru-RU" b="1" dirty="0">
              <a:ln w="17780" cmpd="sng">
                <a:noFill/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Рисунок 3" descr="E:\Docs\МАМИНА\S DUSKA\3 класс\PC26210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500042"/>
            <a:ext cx="538162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Презентация Спадщина Тка260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836">
    <p:random/>
    <p:sndAc>
      <p:stSnd>
        <p:snd r:embed="rId4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5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200" dirty="0" smtClean="0"/>
              <a:t>Третьою золотою зерниною педагогічної спадщини – проблемне навчання.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uk-UA" sz="2000" b="1" dirty="0" smtClean="0">
                <a:ln w="10541" cmpd="sng">
                  <a:noFill/>
                  <a:prstDash val="solid"/>
                </a:ln>
                <a:blipFill>
                  <a:blip r:embed="rId6"/>
                  <a:tile tx="0" ty="0" sx="100000" sy="100000" flip="none" algn="tl"/>
                </a:blipFill>
                <a:latin typeface="Century Gothic" pitchFamily="34" charset="0"/>
              </a:rPr>
              <a:t>Проблемна ситуація виникає завдяки суперечності між пізнаним і непізнаним. Критерії проблемної ситуації:</a:t>
            </a:r>
            <a:endParaRPr lang="ru-RU" sz="2000" b="1" dirty="0" smtClean="0">
              <a:ln w="10541" cmpd="sng">
                <a:noFill/>
                <a:prstDash val="solid"/>
              </a:ln>
              <a:blipFill>
                <a:blip r:embed="rId6"/>
                <a:tile tx="0" ty="0" sx="100000" sy="100000" flip="none" algn="tl"/>
              </a:blipFill>
              <a:latin typeface="Century Gothic" pitchFamily="34" charset="0"/>
            </a:endParaRPr>
          </a:p>
          <a:p>
            <a:pPr lvl="0"/>
            <a:r>
              <a:rPr lang="uk-UA" sz="2000" b="1" dirty="0" smtClean="0">
                <a:ln w="10541" cmpd="sng">
                  <a:noFill/>
                  <a:prstDash val="solid"/>
                </a:ln>
                <a:blipFill>
                  <a:blip r:embed="rId6"/>
                  <a:tile tx="0" ty="0" sx="100000" sy="100000" flip="none" algn="tl"/>
                </a:blipFill>
                <a:latin typeface="Century Gothic" pitchFamily="34" charset="0"/>
              </a:rPr>
              <a:t>Орієнтування розв’язування проблемної ситуації на максимальну самостійність учнів, їхню власну пізнавальну і дослідницьку діяльність</a:t>
            </a:r>
            <a:endParaRPr lang="ru-RU" sz="2000" b="1" dirty="0" smtClean="0">
              <a:ln w="10541" cmpd="sng">
                <a:noFill/>
                <a:prstDash val="solid"/>
              </a:ln>
              <a:blipFill>
                <a:blip r:embed="rId6"/>
                <a:tile tx="0" ty="0" sx="100000" sy="100000" flip="none" algn="tl"/>
              </a:blipFill>
              <a:latin typeface="Century Gothic" pitchFamily="34" charset="0"/>
            </a:endParaRPr>
          </a:p>
          <a:p>
            <a:pPr lvl="0"/>
            <a:r>
              <a:rPr lang="uk-UA" sz="2000" b="1" dirty="0" smtClean="0">
                <a:ln w="10541" cmpd="sng">
                  <a:noFill/>
                  <a:prstDash val="solid"/>
                </a:ln>
                <a:blipFill>
                  <a:blip r:embed="rId6"/>
                  <a:tile tx="0" ty="0" sx="100000" sy="100000" flip="none" algn="tl"/>
                </a:blipFill>
                <a:latin typeface="Century Gothic" pitchFamily="34" charset="0"/>
              </a:rPr>
              <a:t>Значущість розв’язання проблемної ситуації для учня</a:t>
            </a:r>
            <a:endParaRPr lang="ru-RU" sz="2000" b="1" dirty="0" smtClean="0">
              <a:ln w="10541" cmpd="sng">
                <a:noFill/>
                <a:prstDash val="solid"/>
              </a:ln>
              <a:blipFill>
                <a:blip r:embed="rId6"/>
                <a:tile tx="0" ty="0" sx="100000" sy="100000" flip="none" algn="tl"/>
              </a:blipFill>
              <a:latin typeface="Century Gothic" pitchFamily="34" charset="0"/>
            </a:endParaRPr>
          </a:p>
          <a:p>
            <a:pPr lvl="0"/>
            <a:r>
              <a:rPr lang="uk-UA" sz="2000" b="1" dirty="0" smtClean="0">
                <a:ln w="10541" cmpd="sng">
                  <a:noFill/>
                  <a:prstDash val="solid"/>
                </a:ln>
                <a:blipFill>
                  <a:blip r:embed="rId6"/>
                  <a:tile tx="0" ty="0" sx="100000" sy="100000" flip="none" algn="tl"/>
                </a:blipFill>
                <a:latin typeface="Century Gothic" pitchFamily="34" charset="0"/>
              </a:rPr>
              <a:t>Динамічність проблемної ситуації.</a:t>
            </a:r>
            <a:endParaRPr lang="ru-RU" sz="2000" b="1" dirty="0" smtClean="0">
              <a:ln w="10541" cmpd="sng">
                <a:noFill/>
                <a:prstDash val="solid"/>
              </a:ln>
              <a:blipFill>
                <a:blip r:embed="rId6"/>
                <a:tile tx="0" ty="0" sx="100000" sy="100000" flip="none" algn="tl"/>
              </a:blipFill>
              <a:latin typeface="Century Gothic" pitchFamily="34" charset="0"/>
            </a:endParaRPr>
          </a:p>
          <a:p>
            <a:pPr algn="ctr">
              <a:buNone/>
            </a:pPr>
            <a:r>
              <a:rPr lang="uk-UA" sz="2000" b="1" dirty="0" smtClean="0">
                <a:ln w="10541" cmpd="sng">
                  <a:noFill/>
                  <a:prstDash val="solid"/>
                </a:ln>
                <a:blipFill>
                  <a:blip r:embed="rId6"/>
                  <a:tile tx="0" ty="0" sx="100000" sy="100000" flip="none" algn="tl"/>
                </a:blipFill>
                <a:latin typeface="Century Gothic" pitchFamily="34" charset="0"/>
              </a:rPr>
              <a:t> Найдоцільнішими  прийомами створення проблемних ситуацій з метою розвитку пізнавальних інтересів, активізації пізнавальної діяльності є:</a:t>
            </a:r>
            <a:endParaRPr lang="ru-RU" sz="2000" b="1" dirty="0" smtClean="0">
              <a:ln w="10541" cmpd="sng">
                <a:noFill/>
                <a:prstDash val="solid"/>
              </a:ln>
              <a:blipFill>
                <a:blip r:embed="rId6"/>
                <a:tile tx="0" ty="0" sx="100000" sy="100000" flip="none" algn="tl"/>
              </a:blipFill>
              <a:latin typeface="Century Gothic" pitchFamily="34" charset="0"/>
            </a:endParaRPr>
          </a:p>
          <a:p>
            <a:pPr lvl="0"/>
            <a:r>
              <a:rPr lang="uk-UA" sz="2000" b="1" dirty="0" smtClean="0">
                <a:ln w="10541" cmpd="sng">
                  <a:noFill/>
                  <a:prstDash val="solid"/>
                </a:ln>
                <a:blipFill>
                  <a:blip r:embed="rId6"/>
                  <a:tile tx="0" ty="0" sx="100000" sy="100000" flip="none" algn="tl"/>
                </a:blipFill>
                <a:latin typeface="Century Gothic" pitchFamily="34" charset="0"/>
              </a:rPr>
              <a:t>Постановка дослідницьких завдань</a:t>
            </a:r>
            <a:endParaRPr lang="ru-RU" sz="2000" b="1" dirty="0" smtClean="0">
              <a:ln w="10541" cmpd="sng">
                <a:noFill/>
                <a:prstDash val="solid"/>
              </a:ln>
              <a:blipFill>
                <a:blip r:embed="rId6"/>
                <a:tile tx="0" ty="0" sx="100000" sy="100000" flip="none" algn="tl"/>
              </a:blipFill>
              <a:latin typeface="Century Gothic" pitchFamily="34" charset="0"/>
            </a:endParaRPr>
          </a:p>
          <a:p>
            <a:pPr lvl="0"/>
            <a:r>
              <a:rPr lang="uk-UA" sz="2000" b="1" dirty="0" smtClean="0">
                <a:ln w="10541" cmpd="sng">
                  <a:noFill/>
                  <a:prstDash val="solid"/>
                </a:ln>
                <a:blipFill>
                  <a:blip r:embed="rId6"/>
                  <a:tile tx="0" ty="0" sx="100000" sy="100000" flip="none" algn="tl"/>
                </a:blipFill>
                <a:latin typeface="Century Gothic" pitchFamily="34" charset="0"/>
              </a:rPr>
              <a:t>Показ помилок, до яких призводить незнання певної теми</a:t>
            </a:r>
            <a:endParaRPr lang="ru-RU" sz="2000" b="1" dirty="0" smtClean="0">
              <a:ln w="10541" cmpd="sng">
                <a:noFill/>
                <a:prstDash val="solid"/>
              </a:ln>
              <a:blipFill>
                <a:blip r:embed="rId6"/>
                <a:tile tx="0" ty="0" sx="100000" sy="100000" flip="none" algn="tl"/>
              </a:blipFill>
              <a:latin typeface="Century Gothic" pitchFamily="34" charset="0"/>
            </a:endParaRPr>
          </a:p>
          <a:p>
            <a:pPr lvl="0"/>
            <a:r>
              <a:rPr lang="uk-UA" sz="2000" b="1" dirty="0" smtClean="0">
                <a:ln w="10541" cmpd="sng">
                  <a:noFill/>
                  <a:prstDash val="solid"/>
                </a:ln>
                <a:blipFill>
                  <a:blip r:embed="rId6"/>
                  <a:tile tx="0" ty="0" sx="100000" sy="100000" flip="none" algn="tl"/>
                </a:blipFill>
                <a:latin typeface="Century Gothic" pitchFamily="34" charset="0"/>
              </a:rPr>
              <a:t>Спонукання учнів до узагальнення фактів. Придивіться уважно до слова.</a:t>
            </a:r>
            <a:endParaRPr lang="ru-RU" sz="2000" b="1" dirty="0" smtClean="0">
              <a:ln w="10541" cmpd="sng">
                <a:noFill/>
                <a:prstDash val="solid"/>
              </a:ln>
              <a:blipFill>
                <a:blip r:embed="rId6"/>
                <a:tile tx="0" ty="0" sx="100000" sy="100000" flip="none" algn="tl"/>
              </a:blipFill>
              <a:latin typeface="Century Gothic" pitchFamily="34" charset="0"/>
            </a:endParaRPr>
          </a:p>
          <a:p>
            <a:pPr lvl="0"/>
            <a:r>
              <a:rPr lang="uk-UA" sz="2000" b="1" dirty="0" smtClean="0">
                <a:ln w="10541" cmpd="sng">
                  <a:noFill/>
                  <a:prstDash val="solid"/>
                </a:ln>
                <a:blipFill>
                  <a:blip r:embed="rId6"/>
                  <a:tile tx="0" ty="0" sx="100000" sy="100000" flip="none" algn="tl"/>
                </a:blipFill>
                <a:latin typeface="Century Gothic" pitchFamily="34" charset="0"/>
              </a:rPr>
              <a:t>Постановка проблемного питання на основі створення елементів дискусії</a:t>
            </a:r>
            <a:endParaRPr lang="ru-RU" sz="2000" b="1" dirty="0" smtClean="0">
              <a:ln w="10541" cmpd="sng">
                <a:noFill/>
                <a:prstDash val="solid"/>
              </a:ln>
              <a:blipFill>
                <a:blip r:embed="rId6"/>
                <a:tile tx="0" ty="0" sx="100000" sy="100000" flip="none" algn="tl"/>
              </a:blipFill>
              <a:latin typeface="Century Gothic" pitchFamily="34" charset="0"/>
            </a:endParaRPr>
          </a:p>
          <a:p>
            <a:pPr lvl="0"/>
            <a:r>
              <a:rPr lang="uk-UA" sz="2000" b="1" dirty="0" smtClean="0">
                <a:ln w="10541" cmpd="sng">
                  <a:noFill/>
                  <a:prstDash val="solid"/>
                </a:ln>
                <a:blipFill>
                  <a:blip r:embed="rId6"/>
                  <a:tile tx="0" ty="0" sx="100000" sy="100000" flip="none" algn="tl"/>
                </a:blipFill>
                <a:latin typeface="Century Gothic" pitchFamily="34" charset="0"/>
              </a:rPr>
              <a:t>Створення ситуації, коли учні переконані в недостатності своїх знань і відчувають потребу набути нових, щоб відповісти на поставлене запитання</a:t>
            </a:r>
            <a:endParaRPr lang="ru-RU" sz="2000" b="1" dirty="0">
              <a:ln w="10541" cmpd="sng">
                <a:noFill/>
                <a:prstDash val="solid"/>
              </a:ln>
              <a:blipFill>
                <a:blip r:embed="rId6"/>
                <a:tile tx="0" ty="0" sx="100000" sy="100000" flip="none" algn="tl"/>
              </a:blipFill>
              <a:latin typeface="Century Gothic" pitchFamily="34" charset="0"/>
            </a:endParaRPr>
          </a:p>
        </p:txBody>
      </p:sp>
      <p:pic>
        <p:nvPicPr>
          <p:cNvPr id="4" name="Презентация Спадщина Тка262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1115">
    <p:random/>
    <p:sndAc>
      <p:stSnd>
        <p:snd r:embed="rId4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9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Microsoft Office PowerPoint</Template>
  <TotalTime>458</TotalTime>
  <Words>806</Words>
  <PresentationFormat>Экран (4:3)</PresentationFormat>
  <Paragraphs>136</Paragraphs>
  <Slides>13</Slides>
  <Notes>0</Notes>
  <HiddenSlides>0</HiddenSlides>
  <MMClips>13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Слайд 1</vt:lpstr>
      <vt:lpstr>Слайд 2</vt:lpstr>
      <vt:lpstr>Слайд 3</vt:lpstr>
      <vt:lpstr>Основні ідеї спадщини</vt:lpstr>
      <vt:lpstr>На кожному уроці творчість</vt:lpstr>
      <vt:lpstr>Слайд 6</vt:lpstr>
      <vt:lpstr>Другою золотою зерниною педагогічної спадщини І.Г.Ткаченка – є союз праці і краси. Суть її полягала в системі продуманих педагогічних дій суспільно – корисної праці учнів, що охоплювала всі стадії трудового процесу  тобто від його початку-проектування  до кінцевого результату. Для реалізації цієї ідеї послугував метод проектів, </vt:lpstr>
      <vt:lpstr>Слайд 8</vt:lpstr>
      <vt:lpstr>Третьою золотою зерниною педагогічної спадщини – проблемне навчання.</vt:lpstr>
      <vt:lpstr>Слайд 10</vt:lpstr>
      <vt:lpstr>Слайд 11</vt:lpstr>
      <vt:lpstr>Головною умовою виховання дитини, стверджував І.Г. Ткаченко, є передача їй духовної спадщини народу, його моральних ідеалів, Тому в своїй роботі я постійно звертаюся до народної педагогіки.  Це ще одна золота зернина спадщини.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SamLab.ws</cp:lastModifiedBy>
  <cp:revision>71</cp:revision>
  <dcterms:modified xsi:type="dcterms:W3CDTF">2009-10-29T13:46:33Z</dcterms:modified>
</cp:coreProperties>
</file>