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8" r:id="rId2"/>
    <p:sldId id="274" r:id="rId3"/>
    <p:sldId id="259" r:id="rId4"/>
    <p:sldId id="257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5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4660"/>
  </p:normalViewPr>
  <p:slideViewPr>
    <p:cSldViewPr>
      <p:cViewPr varScale="1">
        <p:scale>
          <a:sx n="63" d="100"/>
          <a:sy n="63" d="100"/>
        </p:scale>
        <p:origin x="-126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C5A6DB-3401-4E73-85A2-CE69D8F1DCB6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A962B6-2873-493B-8C62-277CC07C76F5}">
      <dgm:prSet phldrT="[Текст]" custT="1"/>
      <dgm:spPr/>
      <dgm:t>
        <a:bodyPr/>
        <a:lstStyle/>
        <a:p>
          <a:endParaRPr lang="en-US" sz="1400" dirty="0"/>
        </a:p>
        <a:p>
          <a:r>
            <a:rPr lang="en-US" sz="2000" dirty="0"/>
            <a:t>PLACE OF </a:t>
          </a:r>
          <a:r>
            <a:rPr lang="en-US" sz="2000" dirty="0" smtClean="0"/>
            <a:t>WORK</a:t>
          </a:r>
        </a:p>
        <a:p>
          <a:endParaRPr lang="en-US" sz="2000" dirty="0"/>
        </a:p>
        <a:p>
          <a:r>
            <a:rPr lang="en-US" sz="2000" dirty="0" smtClean="0"/>
            <a:t>JOB`S </a:t>
          </a:r>
          <a:r>
            <a:rPr lang="en-US" sz="2000" dirty="0"/>
            <a:t>CHARACTERISTICS</a:t>
          </a:r>
          <a:endParaRPr lang="ru-RU" sz="2000" dirty="0"/>
        </a:p>
      </dgm:t>
    </dgm:pt>
    <dgm:pt modelId="{1C1262F1-6B73-40BE-9634-BFEDB499BA14}" type="parTrans" cxnId="{9E268735-C640-422C-9613-430B5A58EBB2}">
      <dgm:prSet/>
      <dgm:spPr/>
      <dgm:t>
        <a:bodyPr/>
        <a:lstStyle/>
        <a:p>
          <a:endParaRPr lang="ru-RU"/>
        </a:p>
      </dgm:t>
    </dgm:pt>
    <dgm:pt modelId="{74EDD71D-0066-4AC4-8F35-9100978773F6}" type="sibTrans" cxnId="{9E268735-C640-422C-9613-430B5A58EBB2}">
      <dgm:prSet/>
      <dgm:spPr/>
      <dgm:t>
        <a:bodyPr/>
        <a:lstStyle/>
        <a:p>
          <a:endParaRPr lang="ru-RU"/>
        </a:p>
      </dgm:t>
    </dgm:pt>
    <dgm:pt modelId="{9604DB93-86D8-41BC-8614-945B1B6FD6FF}">
      <dgm:prSet phldrT="[Текст]" custT="1"/>
      <dgm:spPr/>
      <dgm:t>
        <a:bodyPr/>
        <a:lstStyle/>
        <a:p>
          <a:r>
            <a:rPr lang="en-US" sz="2000"/>
            <a:t>EXPERIENCE</a:t>
          </a:r>
        </a:p>
        <a:p>
          <a:r>
            <a:rPr lang="en-US" sz="2000"/>
            <a:t>TRAINING</a:t>
          </a:r>
        </a:p>
        <a:p>
          <a:r>
            <a:rPr lang="en-US" sz="2000"/>
            <a:t>DUTIES</a:t>
          </a:r>
          <a:endParaRPr lang="ru-RU" sz="2000"/>
        </a:p>
      </dgm:t>
    </dgm:pt>
    <dgm:pt modelId="{8303118F-A59D-4B8C-904F-A009BD1D9A14}" type="parTrans" cxnId="{8194ADAB-1B55-4063-B67D-F2D08CEBACC4}">
      <dgm:prSet/>
      <dgm:spPr/>
      <dgm:t>
        <a:bodyPr/>
        <a:lstStyle/>
        <a:p>
          <a:endParaRPr lang="ru-RU"/>
        </a:p>
      </dgm:t>
    </dgm:pt>
    <dgm:pt modelId="{F3D63A93-9F8D-4182-ACEF-386C55F1CDFC}" type="sibTrans" cxnId="{8194ADAB-1B55-4063-B67D-F2D08CEBACC4}">
      <dgm:prSet/>
      <dgm:spPr/>
      <dgm:t>
        <a:bodyPr/>
        <a:lstStyle/>
        <a:p>
          <a:endParaRPr lang="ru-RU"/>
        </a:p>
      </dgm:t>
    </dgm:pt>
    <dgm:pt modelId="{8545EF20-119C-4E0D-877E-902D3E48F2DA}">
      <dgm:prSet phldrT="[Текст]" custT="1"/>
      <dgm:spPr/>
      <dgm:t>
        <a:bodyPr/>
        <a:lstStyle/>
        <a:p>
          <a:r>
            <a:rPr lang="en-US" sz="2000" dirty="0"/>
            <a:t>PROMOTION</a:t>
          </a:r>
        </a:p>
        <a:p>
          <a:r>
            <a:rPr lang="en-US" sz="2000" dirty="0"/>
            <a:t>SALARY</a:t>
          </a:r>
        </a:p>
        <a:p>
          <a:r>
            <a:rPr lang="en-US" sz="2000" dirty="0"/>
            <a:t>HOURS OF WORK</a:t>
          </a:r>
        </a:p>
        <a:p>
          <a:endParaRPr lang="ru-RU" sz="2000" dirty="0"/>
        </a:p>
      </dgm:t>
    </dgm:pt>
    <dgm:pt modelId="{2555D9F1-EA34-4524-9B4F-D6170DC01E20}" type="parTrans" cxnId="{0101965E-6156-4BEC-8E6C-BE5F148F9E53}">
      <dgm:prSet/>
      <dgm:spPr/>
      <dgm:t>
        <a:bodyPr/>
        <a:lstStyle/>
        <a:p>
          <a:endParaRPr lang="ru-RU"/>
        </a:p>
      </dgm:t>
    </dgm:pt>
    <dgm:pt modelId="{0E936FE1-EF40-4854-8C55-5F98DC013846}" type="sibTrans" cxnId="{0101965E-6156-4BEC-8E6C-BE5F148F9E53}">
      <dgm:prSet/>
      <dgm:spPr/>
      <dgm:t>
        <a:bodyPr/>
        <a:lstStyle/>
        <a:p>
          <a:endParaRPr lang="ru-RU"/>
        </a:p>
      </dgm:t>
    </dgm:pt>
    <dgm:pt modelId="{49F40461-4E65-4F43-BFB1-87DEA78F9A30}">
      <dgm:prSet phldrT="[Текст]" custT="1"/>
      <dgm:spPr/>
      <dgm:t>
        <a:bodyPr/>
        <a:lstStyle/>
        <a:p>
          <a:r>
            <a:rPr lang="en-US" sz="2000" dirty="0" smtClean="0"/>
            <a:t>HEALTH</a:t>
          </a:r>
          <a:endParaRPr lang="en-US" sz="2000" dirty="0"/>
        </a:p>
        <a:p>
          <a:r>
            <a:rPr lang="en-US" sz="2000" dirty="0"/>
            <a:t>SAFETY</a:t>
          </a:r>
          <a:endParaRPr lang="ru-RU" sz="2000" dirty="0"/>
        </a:p>
      </dgm:t>
    </dgm:pt>
    <dgm:pt modelId="{4D95A4FB-2EB3-4744-A54F-9F0523A545D3}" type="parTrans" cxnId="{CD22C75A-F75F-411D-887B-C2A72CC329E9}">
      <dgm:prSet/>
      <dgm:spPr/>
      <dgm:t>
        <a:bodyPr/>
        <a:lstStyle/>
        <a:p>
          <a:endParaRPr lang="ru-RU"/>
        </a:p>
      </dgm:t>
    </dgm:pt>
    <dgm:pt modelId="{22721BD4-A24F-4FA6-83D5-7F620CCA20B9}" type="sibTrans" cxnId="{CD22C75A-F75F-411D-887B-C2A72CC329E9}">
      <dgm:prSet/>
      <dgm:spPr/>
      <dgm:t>
        <a:bodyPr/>
        <a:lstStyle/>
        <a:p>
          <a:endParaRPr lang="ru-RU"/>
        </a:p>
      </dgm:t>
    </dgm:pt>
    <dgm:pt modelId="{4264E85F-85DD-4B08-AC93-D52407589AB6}">
      <dgm:prSet phldrT="[Текст]" custT="1"/>
      <dgm:spPr/>
      <dgm:t>
        <a:bodyPr/>
        <a:lstStyle/>
        <a:p>
          <a:r>
            <a:rPr lang="en-US" sz="2000" dirty="0"/>
            <a:t>BENEFIT</a:t>
          </a:r>
        </a:p>
        <a:p>
          <a:r>
            <a:rPr lang="en-US" sz="2000" dirty="0"/>
            <a:t>HOLIDAYS</a:t>
          </a:r>
          <a:endParaRPr lang="ru-RU" sz="2000" dirty="0"/>
        </a:p>
      </dgm:t>
    </dgm:pt>
    <dgm:pt modelId="{DBAEEA41-D853-4825-84D9-FBC3638BA675}" type="parTrans" cxnId="{1D7211A8-B33E-4FB2-8A69-6C7EE5933997}">
      <dgm:prSet/>
      <dgm:spPr/>
      <dgm:t>
        <a:bodyPr/>
        <a:lstStyle/>
        <a:p>
          <a:endParaRPr lang="ru-RU"/>
        </a:p>
      </dgm:t>
    </dgm:pt>
    <dgm:pt modelId="{87A2A856-6BE7-4F5A-8E53-66886CE4D112}" type="sibTrans" cxnId="{1D7211A8-B33E-4FB2-8A69-6C7EE5933997}">
      <dgm:prSet/>
      <dgm:spPr/>
      <dgm:t>
        <a:bodyPr/>
        <a:lstStyle/>
        <a:p>
          <a:endParaRPr lang="ru-RU"/>
        </a:p>
      </dgm:t>
    </dgm:pt>
    <dgm:pt modelId="{3C09EB25-038A-4853-9B1C-3CBD6210C102}" type="pres">
      <dgm:prSet presAssocID="{59C5A6DB-3401-4E73-85A2-CE69D8F1DC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7E32BD-A3F3-4F37-9F57-36EB24EA863E}" type="pres">
      <dgm:prSet presAssocID="{74A962B6-2873-493B-8C62-277CC07C76F5}" presName="node" presStyleLbl="node1" presStyleIdx="0" presStyleCnt="5" custLinFactNeighborX="-10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628E48-B1A9-424E-B5B6-FF9C038AA76F}" type="pres">
      <dgm:prSet presAssocID="{74EDD71D-0066-4AC4-8F35-9100978773F6}" presName="sibTrans" presStyleCnt="0"/>
      <dgm:spPr/>
    </dgm:pt>
    <dgm:pt modelId="{FF8C14A3-D47E-4FC2-B5EE-05093094FC27}" type="pres">
      <dgm:prSet presAssocID="{9604DB93-86D8-41BC-8614-945B1B6FD6FF}" presName="node" presStyleLbl="node1" presStyleIdx="1" presStyleCnt="5" custLinFactNeighborX="-113" custLinFactNeighborY="-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0B0ADA-4A08-4506-A166-6D3E136838F9}" type="pres">
      <dgm:prSet presAssocID="{F3D63A93-9F8D-4182-ACEF-386C55F1CDFC}" presName="sibTrans" presStyleCnt="0"/>
      <dgm:spPr/>
    </dgm:pt>
    <dgm:pt modelId="{21EC115B-2AB6-4BCE-BAD4-4353586351B3}" type="pres">
      <dgm:prSet presAssocID="{8545EF20-119C-4E0D-877E-902D3E48F2DA}" presName="node" presStyleLbl="node1" presStyleIdx="2" presStyleCnt="5" custAng="0" custLinFactNeighborX="-4859" custLinFactNeighborY="-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929C94-9523-4FB6-A1BB-CEA2C41E56E2}" type="pres">
      <dgm:prSet presAssocID="{0E936FE1-EF40-4854-8C55-5F98DC013846}" presName="sibTrans" presStyleCnt="0"/>
      <dgm:spPr/>
    </dgm:pt>
    <dgm:pt modelId="{B01A0BDA-DB2B-4A73-B37E-5E6D48E59E61}" type="pres">
      <dgm:prSet presAssocID="{49F40461-4E65-4F43-BFB1-87DEA78F9A30}" presName="node" presStyleLbl="node1" presStyleIdx="3" presStyleCnt="5" custLinFactNeighborX="1147" custLinFactNeighborY="8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524C70-CDFB-49CA-A938-3B08AA93FFE0}" type="pres">
      <dgm:prSet presAssocID="{22721BD4-A24F-4FA6-83D5-7F620CCA20B9}" presName="sibTrans" presStyleCnt="0"/>
      <dgm:spPr/>
    </dgm:pt>
    <dgm:pt modelId="{95789ED5-AD4D-4A7D-8CDA-D87707A42D78}" type="pres">
      <dgm:prSet presAssocID="{4264E85F-85DD-4B08-AC93-D52407589AB6}" presName="node" presStyleLbl="node1" presStyleIdx="4" presStyleCnt="5" custLinFactNeighborX="1006" custLinFactNeighborY="5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268735-C640-422C-9613-430B5A58EBB2}" srcId="{59C5A6DB-3401-4E73-85A2-CE69D8F1DCB6}" destId="{74A962B6-2873-493B-8C62-277CC07C76F5}" srcOrd="0" destOrd="0" parTransId="{1C1262F1-6B73-40BE-9634-BFEDB499BA14}" sibTransId="{74EDD71D-0066-4AC4-8F35-9100978773F6}"/>
    <dgm:cxn modelId="{0101965E-6156-4BEC-8E6C-BE5F148F9E53}" srcId="{59C5A6DB-3401-4E73-85A2-CE69D8F1DCB6}" destId="{8545EF20-119C-4E0D-877E-902D3E48F2DA}" srcOrd="2" destOrd="0" parTransId="{2555D9F1-EA34-4524-9B4F-D6170DC01E20}" sibTransId="{0E936FE1-EF40-4854-8C55-5F98DC013846}"/>
    <dgm:cxn modelId="{412D0BCB-4BCC-43EA-A40E-7780249714C9}" type="presOf" srcId="{49F40461-4E65-4F43-BFB1-87DEA78F9A30}" destId="{B01A0BDA-DB2B-4A73-B37E-5E6D48E59E61}" srcOrd="0" destOrd="0" presId="urn:microsoft.com/office/officeart/2005/8/layout/default#1"/>
    <dgm:cxn modelId="{1D7211A8-B33E-4FB2-8A69-6C7EE5933997}" srcId="{59C5A6DB-3401-4E73-85A2-CE69D8F1DCB6}" destId="{4264E85F-85DD-4B08-AC93-D52407589AB6}" srcOrd="4" destOrd="0" parTransId="{DBAEEA41-D853-4825-84D9-FBC3638BA675}" sibTransId="{87A2A856-6BE7-4F5A-8E53-66886CE4D112}"/>
    <dgm:cxn modelId="{52A361D6-AD66-48B8-B940-7A1EEB085D1F}" type="presOf" srcId="{59C5A6DB-3401-4E73-85A2-CE69D8F1DCB6}" destId="{3C09EB25-038A-4853-9B1C-3CBD6210C102}" srcOrd="0" destOrd="0" presId="urn:microsoft.com/office/officeart/2005/8/layout/default#1"/>
    <dgm:cxn modelId="{F756094F-DBD0-4FC7-9B3E-F7E8BFF640D0}" type="presOf" srcId="{8545EF20-119C-4E0D-877E-902D3E48F2DA}" destId="{21EC115B-2AB6-4BCE-BAD4-4353586351B3}" srcOrd="0" destOrd="0" presId="urn:microsoft.com/office/officeart/2005/8/layout/default#1"/>
    <dgm:cxn modelId="{8CD03E30-D282-4FB4-A22D-4C70B6057A19}" type="presOf" srcId="{9604DB93-86D8-41BC-8614-945B1B6FD6FF}" destId="{FF8C14A3-D47E-4FC2-B5EE-05093094FC27}" srcOrd="0" destOrd="0" presId="urn:microsoft.com/office/officeart/2005/8/layout/default#1"/>
    <dgm:cxn modelId="{994DFB1A-BD33-4D7B-9F4F-7423D4D77554}" type="presOf" srcId="{4264E85F-85DD-4B08-AC93-D52407589AB6}" destId="{95789ED5-AD4D-4A7D-8CDA-D87707A42D78}" srcOrd="0" destOrd="0" presId="urn:microsoft.com/office/officeart/2005/8/layout/default#1"/>
    <dgm:cxn modelId="{8194ADAB-1B55-4063-B67D-F2D08CEBACC4}" srcId="{59C5A6DB-3401-4E73-85A2-CE69D8F1DCB6}" destId="{9604DB93-86D8-41BC-8614-945B1B6FD6FF}" srcOrd="1" destOrd="0" parTransId="{8303118F-A59D-4B8C-904F-A009BD1D9A14}" sibTransId="{F3D63A93-9F8D-4182-ACEF-386C55F1CDFC}"/>
    <dgm:cxn modelId="{6BF56D53-209A-455E-97D0-C92853C82B7B}" type="presOf" srcId="{74A962B6-2873-493B-8C62-277CC07C76F5}" destId="{407E32BD-A3F3-4F37-9F57-36EB24EA863E}" srcOrd="0" destOrd="0" presId="urn:microsoft.com/office/officeart/2005/8/layout/default#1"/>
    <dgm:cxn modelId="{CD22C75A-F75F-411D-887B-C2A72CC329E9}" srcId="{59C5A6DB-3401-4E73-85A2-CE69D8F1DCB6}" destId="{49F40461-4E65-4F43-BFB1-87DEA78F9A30}" srcOrd="3" destOrd="0" parTransId="{4D95A4FB-2EB3-4744-A54F-9F0523A545D3}" sibTransId="{22721BD4-A24F-4FA6-83D5-7F620CCA20B9}"/>
    <dgm:cxn modelId="{2F1470BD-BE06-4762-A6CB-6023BFB43B44}" type="presParOf" srcId="{3C09EB25-038A-4853-9B1C-3CBD6210C102}" destId="{407E32BD-A3F3-4F37-9F57-36EB24EA863E}" srcOrd="0" destOrd="0" presId="urn:microsoft.com/office/officeart/2005/8/layout/default#1"/>
    <dgm:cxn modelId="{AAE68E1A-1E70-4C87-8846-A1587DD830BC}" type="presParOf" srcId="{3C09EB25-038A-4853-9B1C-3CBD6210C102}" destId="{68628E48-B1A9-424E-B5B6-FF9C038AA76F}" srcOrd="1" destOrd="0" presId="urn:microsoft.com/office/officeart/2005/8/layout/default#1"/>
    <dgm:cxn modelId="{83027BA6-34A7-4089-A66E-699987A0C58B}" type="presParOf" srcId="{3C09EB25-038A-4853-9B1C-3CBD6210C102}" destId="{FF8C14A3-D47E-4FC2-B5EE-05093094FC27}" srcOrd="2" destOrd="0" presId="urn:microsoft.com/office/officeart/2005/8/layout/default#1"/>
    <dgm:cxn modelId="{1C8D845D-64AB-420F-B096-E13DA9E3A574}" type="presParOf" srcId="{3C09EB25-038A-4853-9B1C-3CBD6210C102}" destId="{C90B0ADA-4A08-4506-A166-6D3E136838F9}" srcOrd="3" destOrd="0" presId="urn:microsoft.com/office/officeart/2005/8/layout/default#1"/>
    <dgm:cxn modelId="{04F2E01C-731D-447E-9CBE-DF9B9098FD68}" type="presParOf" srcId="{3C09EB25-038A-4853-9B1C-3CBD6210C102}" destId="{21EC115B-2AB6-4BCE-BAD4-4353586351B3}" srcOrd="4" destOrd="0" presId="urn:microsoft.com/office/officeart/2005/8/layout/default#1"/>
    <dgm:cxn modelId="{B37711C2-DC4C-43E4-B434-D3A1BC33EF21}" type="presParOf" srcId="{3C09EB25-038A-4853-9B1C-3CBD6210C102}" destId="{99929C94-9523-4FB6-A1BB-CEA2C41E56E2}" srcOrd="5" destOrd="0" presId="urn:microsoft.com/office/officeart/2005/8/layout/default#1"/>
    <dgm:cxn modelId="{0124B48D-5C74-40C8-AFCF-9CD0999ABF3C}" type="presParOf" srcId="{3C09EB25-038A-4853-9B1C-3CBD6210C102}" destId="{B01A0BDA-DB2B-4A73-B37E-5E6D48E59E61}" srcOrd="6" destOrd="0" presId="urn:microsoft.com/office/officeart/2005/8/layout/default#1"/>
    <dgm:cxn modelId="{3CAA87F6-7989-4DBF-B897-D30447800B7D}" type="presParOf" srcId="{3C09EB25-038A-4853-9B1C-3CBD6210C102}" destId="{85524C70-CDFB-49CA-A938-3B08AA93FFE0}" srcOrd="7" destOrd="0" presId="urn:microsoft.com/office/officeart/2005/8/layout/default#1"/>
    <dgm:cxn modelId="{CE77C465-4AC2-4FA4-BCCD-03F0FB987AEF}" type="presParOf" srcId="{3C09EB25-038A-4853-9B1C-3CBD6210C102}" destId="{95789ED5-AD4D-4A7D-8CDA-D87707A42D78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7E32BD-A3F3-4F37-9F57-36EB24EA863E}">
      <dsp:nvSpPr>
        <dsp:cNvPr id="0" name=""/>
        <dsp:cNvSpPr/>
      </dsp:nvSpPr>
      <dsp:spPr>
        <a:xfrm>
          <a:off x="71416" y="825"/>
          <a:ext cx="2841575" cy="1704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PLACE OF </a:t>
          </a:r>
          <a:r>
            <a:rPr lang="en-US" sz="2000" kern="1200" dirty="0" smtClean="0"/>
            <a:t>WORK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JOB`S </a:t>
          </a:r>
          <a:r>
            <a:rPr lang="en-US" sz="2000" kern="1200" dirty="0"/>
            <a:t>CHARACTERISTICS</a:t>
          </a:r>
          <a:endParaRPr lang="ru-RU" sz="2000" kern="1200" dirty="0"/>
        </a:p>
      </dsp:txBody>
      <dsp:txXfrm>
        <a:off x="71416" y="825"/>
        <a:ext cx="2841575" cy="1704945"/>
      </dsp:txXfrm>
    </dsp:sp>
    <dsp:sp modelId="{FF8C14A3-D47E-4FC2-B5EE-05093094FC27}">
      <dsp:nvSpPr>
        <dsp:cNvPr id="0" name=""/>
        <dsp:cNvSpPr/>
      </dsp:nvSpPr>
      <dsp:spPr>
        <a:xfrm>
          <a:off x="3224201" y="7"/>
          <a:ext cx="2841575" cy="1704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EXPERIENCE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TRAINING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/>
            <a:t>DUTIES</a:t>
          </a:r>
          <a:endParaRPr lang="ru-RU" sz="2000" kern="1200"/>
        </a:p>
      </dsp:txBody>
      <dsp:txXfrm>
        <a:off x="3224201" y="7"/>
        <a:ext cx="2841575" cy="1704945"/>
      </dsp:txXfrm>
    </dsp:sp>
    <dsp:sp modelId="{21EC115B-2AB6-4BCE-BAD4-4353586351B3}">
      <dsp:nvSpPr>
        <dsp:cNvPr id="0" name=""/>
        <dsp:cNvSpPr/>
      </dsp:nvSpPr>
      <dsp:spPr>
        <a:xfrm>
          <a:off x="6215073" y="7"/>
          <a:ext cx="2841575" cy="1704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PROMOTION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SALARY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HOURS OF WORK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6215073" y="7"/>
        <a:ext cx="2841575" cy="1704945"/>
      </dsp:txXfrm>
    </dsp:sp>
    <dsp:sp modelId="{B01A0BDA-DB2B-4A73-B37E-5E6D48E59E61}">
      <dsp:nvSpPr>
        <dsp:cNvPr id="0" name=""/>
        <dsp:cNvSpPr/>
      </dsp:nvSpPr>
      <dsp:spPr>
        <a:xfrm>
          <a:off x="1697138" y="1990754"/>
          <a:ext cx="2841575" cy="1704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HEALTH</a:t>
          </a:r>
          <a:endParaRPr lang="en-US" sz="2000" kern="1200" dirty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SAFETY</a:t>
          </a:r>
          <a:endParaRPr lang="ru-RU" sz="2000" kern="1200" dirty="0"/>
        </a:p>
      </dsp:txBody>
      <dsp:txXfrm>
        <a:off x="1697138" y="1990754"/>
        <a:ext cx="2841575" cy="1704945"/>
      </dsp:txXfrm>
    </dsp:sp>
    <dsp:sp modelId="{95789ED5-AD4D-4A7D-8CDA-D87707A42D78}">
      <dsp:nvSpPr>
        <dsp:cNvPr id="0" name=""/>
        <dsp:cNvSpPr/>
      </dsp:nvSpPr>
      <dsp:spPr>
        <a:xfrm>
          <a:off x="4818865" y="1990754"/>
          <a:ext cx="2841575" cy="17049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BENEFIT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HOLIDAYS</a:t>
          </a:r>
          <a:endParaRPr lang="ru-RU" sz="2000" kern="1200" dirty="0"/>
        </a:p>
      </dsp:txBody>
      <dsp:txXfrm>
        <a:off x="4818865" y="1990754"/>
        <a:ext cx="2841575" cy="17049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5D196-BBFB-484C-AD49-BFE4E3228EAA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37926-5F27-49DC-BA3E-341E69B134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191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F858A3-0AA8-428A-BA6D-EE16B351442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153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C84B-DC81-4662-8021-167C87AC8C63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C509-212D-4B01-8F4D-40384205A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C84B-DC81-4662-8021-167C87AC8C63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C509-212D-4B01-8F4D-40384205A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C84B-DC81-4662-8021-167C87AC8C63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C509-212D-4B01-8F4D-40384205A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C84B-DC81-4662-8021-167C87AC8C63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C509-212D-4B01-8F4D-40384205A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C84B-DC81-4662-8021-167C87AC8C63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C509-212D-4B01-8F4D-40384205A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C84B-DC81-4662-8021-167C87AC8C63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C509-212D-4B01-8F4D-40384205A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C84B-DC81-4662-8021-167C87AC8C63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C509-212D-4B01-8F4D-40384205A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C84B-DC81-4662-8021-167C87AC8C63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C509-212D-4B01-8F4D-40384205A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C84B-DC81-4662-8021-167C87AC8C63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C509-212D-4B01-8F4D-40384205A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C84B-DC81-4662-8021-167C87AC8C63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C509-212D-4B01-8F4D-40384205A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C84B-DC81-4662-8021-167C87AC8C63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7C509-212D-4B01-8F4D-40384205A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EC84B-DC81-4662-8021-167C87AC8C63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7C509-212D-4B01-8F4D-40384205A5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Top%2010%20New%20Future%20Jobs%20(2).mp4" TargetMode="Externa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5791200" cy="12636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Professions</a:t>
            </a:r>
            <a:r>
              <a:rPr lang="uk-UA" dirty="0" smtClean="0">
                <a:solidFill>
                  <a:srgbClr val="FF0000"/>
                </a:solidFill>
              </a:rPr>
              <a:t>,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Jobs </a:t>
            </a:r>
            <a:r>
              <a:rPr lang="uk-UA" dirty="0" smtClean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Occupations</a:t>
            </a:r>
            <a:r>
              <a:rPr lang="uk-UA" smtClean="0">
                <a:solidFill>
                  <a:srgbClr val="FF0000"/>
                </a:solidFill>
              </a:rPr>
              <a:t>,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Kilovolt\AppData\Local\Microsoft\Windows\Temporary Internet Files\Content.IE5\05Z2M19B\profesiones-y-ocupations-thumb984621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6" y="1643050"/>
            <a:ext cx="9145016" cy="540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60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157592" cy="184482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PLACES OF WORK</a:t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to work in</a:t>
            </a:r>
            <a:r>
              <a:rPr lang="uk-UA" sz="3600" dirty="0" smtClean="0">
                <a:solidFill>
                  <a:srgbClr val="FF0000"/>
                </a:solidFill>
              </a:rPr>
              <a:t>/</a:t>
            </a:r>
            <a:r>
              <a:rPr lang="en-US" sz="3600" dirty="0" smtClean="0">
                <a:solidFill>
                  <a:srgbClr val="FF0000"/>
                </a:solidFill>
              </a:rPr>
              <a:t>at</a:t>
            </a:r>
            <a:endParaRPr lang="ru-RU" sz="3600" dirty="0">
              <a:solidFill>
                <a:srgbClr val="FF0000"/>
              </a:solidFill>
            </a:endParaRPr>
          </a:p>
        </p:txBody>
      </p:sp>
      <p:sp useBgFill="1"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a local hotel             at travel agency</a:t>
            </a:r>
          </a:p>
          <a:p>
            <a:pPr marL="0" indent="0">
              <a:buNone/>
            </a:pPr>
            <a:r>
              <a:rPr lang="en-US" dirty="0" smtClean="0"/>
              <a:t> in an office                   at the local supermarket in a big company         at the hospital</a:t>
            </a:r>
          </a:p>
          <a:p>
            <a:pPr marL="0" indent="0">
              <a:buNone/>
            </a:pPr>
            <a:r>
              <a:rPr lang="en-US" dirty="0" smtClean="0"/>
              <a:t>in a shoe factory          at the university</a:t>
            </a:r>
          </a:p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n a steel plant              at school</a:t>
            </a:r>
          </a:p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n a gift store</a:t>
            </a:r>
          </a:p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n a research institute</a:t>
            </a:r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642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GRAMMAR POINT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      </a:t>
            </a:r>
            <a:r>
              <a:rPr lang="en-US" b="1" dirty="0" smtClean="0"/>
              <a:t>Correct mistakes in these  sentences.</a:t>
            </a:r>
          </a:p>
          <a:p>
            <a:pPr marL="514350" indent="-514350">
              <a:buAutoNum type="arabicPeriod"/>
            </a:pPr>
            <a:r>
              <a:rPr lang="en-US" dirty="0" smtClean="0"/>
              <a:t>I am a builder and work to a big company .</a:t>
            </a:r>
          </a:p>
          <a:p>
            <a:pPr marL="514350" indent="-514350">
              <a:buAutoNum type="arabicPeriod"/>
            </a:pPr>
            <a:r>
              <a:rPr lang="en-US" dirty="0" smtClean="0"/>
              <a:t>I work on a local hospital.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your job involves exactly</a:t>
            </a:r>
            <a:r>
              <a:rPr lang="uk-UA" dirty="0" smtClean="0"/>
              <a:t>?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I am pay a very good salary.</a:t>
            </a:r>
          </a:p>
          <a:p>
            <a:pPr marL="514350" indent="-514350">
              <a:buAutoNum type="arabicPeriod"/>
            </a:pPr>
            <a:r>
              <a:rPr lang="en-US" dirty="0" smtClean="0"/>
              <a:t>My father haven`t work at Japan yet.</a:t>
            </a:r>
          </a:p>
          <a:p>
            <a:pPr marL="514350" indent="-514350">
              <a:buAutoNum type="arabicPeriod"/>
            </a:pPr>
            <a:r>
              <a:rPr lang="en-US" dirty="0" smtClean="0"/>
              <a:t>I met him in the local supermarket.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543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Complete the sentences with the correct verbs.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(find </a:t>
            </a:r>
            <a:r>
              <a:rPr lang="uk-UA" sz="2700" dirty="0"/>
              <a:t>,</a:t>
            </a:r>
            <a:r>
              <a:rPr lang="en-US" sz="2700" dirty="0" smtClean="0"/>
              <a:t>spend</a:t>
            </a:r>
            <a:r>
              <a:rPr lang="uk-UA" sz="2700" dirty="0" smtClean="0"/>
              <a:t>,</a:t>
            </a:r>
            <a:r>
              <a:rPr lang="en-US" sz="2700" dirty="0" smtClean="0"/>
              <a:t> study </a:t>
            </a:r>
            <a:r>
              <a:rPr lang="uk-UA" sz="2700" dirty="0" smtClean="0"/>
              <a:t>,</a:t>
            </a:r>
            <a:r>
              <a:rPr lang="en-US" sz="2700" dirty="0" smtClean="0"/>
              <a:t>enter</a:t>
            </a:r>
            <a:r>
              <a:rPr lang="uk-UA" sz="2700" dirty="0" smtClean="0"/>
              <a:t>,</a:t>
            </a:r>
            <a:r>
              <a:rPr lang="en-US" sz="2700" dirty="0" smtClean="0"/>
              <a:t> take )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                            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My Plans </a:t>
            </a:r>
            <a:endParaRPr lang="uk-UA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/>
              <a:t>When I finish school</a:t>
            </a:r>
            <a:r>
              <a:rPr lang="uk-UA" dirty="0" smtClean="0"/>
              <a:t>, </a:t>
            </a:r>
            <a:r>
              <a:rPr lang="en-US" dirty="0" smtClean="0"/>
              <a:t>I`m going to</a:t>
            </a:r>
            <a:r>
              <a:rPr lang="uk-UA" dirty="0" smtClean="0"/>
              <a:t>…</a:t>
            </a:r>
          </a:p>
          <a:p>
            <a:pPr marL="514350" indent="-514350">
              <a:buAutoNum type="arabicPeriod"/>
            </a:pPr>
            <a:r>
              <a:rPr lang="en-US" dirty="0" smtClean="0"/>
              <a:t>------------- a university.</a:t>
            </a:r>
          </a:p>
          <a:p>
            <a:pPr marL="514350" indent="-514350">
              <a:buAutoNum type="arabicPeriod"/>
            </a:pPr>
            <a:r>
              <a:rPr lang="en-US" dirty="0" smtClean="0"/>
              <a:t>------------- another language.</a:t>
            </a:r>
          </a:p>
          <a:p>
            <a:pPr marL="514350" indent="-514350">
              <a:buAutoNum type="arabicPeriod"/>
            </a:pPr>
            <a:r>
              <a:rPr lang="en-US" dirty="0" smtClean="0"/>
              <a:t>------------- a year off and travel.</a:t>
            </a:r>
          </a:p>
          <a:p>
            <a:pPr marL="514350" indent="-514350">
              <a:buAutoNum type="arabicPeriod"/>
            </a:pPr>
            <a:r>
              <a:rPr lang="en-US" dirty="0" smtClean="0"/>
              <a:t>-------------- a well paid job.</a:t>
            </a:r>
          </a:p>
          <a:p>
            <a:pPr marL="514350" indent="-514350">
              <a:buAutoNum type="arabicPeriod"/>
            </a:pPr>
            <a:r>
              <a:rPr lang="en-US" dirty="0" smtClean="0"/>
              <a:t>--------------- more time on my hobbies.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415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15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LET`S </a:t>
            </a:r>
            <a:br>
              <a:rPr lang="en-US" sz="115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</a:br>
            <a:r>
              <a:rPr lang="en-US" sz="11500" dirty="0" smtClean="0">
                <a:solidFill>
                  <a:schemeClr val="accent6">
                    <a:lumMod val="75000"/>
                  </a:schemeClr>
                </a:solidFill>
                <a:latin typeface="Baskerville Old Face" pitchFamily="18" charset="0"/>
              </a:rPr>
              <a:t>SEE A FILM</a:t>
            </a:r>
            <a:endParaRPr lang="ru-RU" sz="115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9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op 10 New Future Jobs (2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142976" y="642918"/>
            <a:ext cx="7048516" cy="528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5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TOP 10 NEW FUTURE JOBS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jobs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9512" y="2174874"/>
            <a:ext cx="4317876" cy="46831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10. </a:t>
            </a:r>
            <a:r>
              <a:rPr lang="en-US" sz="2000" dirty="0" smtClean="0"/>
              <a:t>Store 3D Fabricator</a:t>
            </a:r>
          </a:p>
          <a:p>
            <a:pPr marL="0" indent="0">
              <a:buNone/>
            </a:pPr>
            <a:r>
              <a:rPr lang="en-US" sz="2000" dirty="0" smtClean="0"/>
              <a:t>9.Domestic </a:t>
            </a:r>
            <a:r>
              <a:rPr lang="en-US" sz="2000" dirty="0" err="1" smtClean="0"/>
              <a:t>Robotician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8.AI Trainer</a:t>
            </a:r>
          </a:p>
          <a:p>
            <a:pPr marL="0" indent="0">
              <a:buNone/>
            </a:pPr>
            <a:r>
              <a:rPr lang="en-US" sz="2000" dirty="0" smtClean="0"/>
              <a:t>7.Transhumanist Surgeon</a:t>
            </a:r>
          </a:p>
          <a:p>
            <a:pPr marL="0" indent="0">
              <a:buNone/>
            </a:pPr>
            <a:r>
              <a:rPr lang="en-US" sz="2000" dirty="0" smtClean="0"/>
              <a:t>6.Nanobot Immune System</a:t>
            </a:r>
            <a:r>
              <a:rPr lang="ru-RU" sz="2000" dirty="0" smtClean="0"/>
              <a:t> </a:t>
            </a:r>
            <a:r>
              <a:rPr lang="en-US" sz="2000" dirty="0" smtClean="0"/>
              <a:t>Augmenter</a:t>
            </a:r>
          </a:p>
          <a:p>
            <a:pPr marL="0" indent="0">
              <a:buNone/>
            </a:pPr>
            <a:r>
              <a:rPr lang="en-US" sz="2000" dirty="0" smtClean="0"/>
              <a:t>5.Human DNA Programmer</a:t>
            </a:r>
          </a:p>
          <a:p>
            <a:pPr marL="0" indent="0">
              <a:buNone/>
            </a:pPr>
            <a:r>
              <a:rPr lang="en-US" sz="2000" dirty="0"/>
              <a:t>4</a:t>
            </a:r>
            <a:r>
              <a:rPr lang="en-US" sz="2000" dirty="0" smtClean="0"/>
              <a:t>.Cosmetic  </a:t>
            </a:r>
            <a:r>
              <a:rPr lang="en-US" sz="2000" dirty="0" err="1" smtClean="0"/>
              <a:t>Bioprinter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3.Vertical Farmer</a:t>
            </a:r>
          </a:p>
          <a:p>
            <a:pPr marL="0" indent="0">
              <a:buNone/>
            </a:pPr>
            <a:r>
              <a:rPr lang="en-US" sz="2000" dirty="0" smtClean="0"/>
              <a:t>2.Space Elevator Attendant</a:t>
            </a:r>
          </a:p>
          <a:p>
            <a:pPr marL="0" indent="0">
              <a:buNone/>
            </a:pPr>
            <a:r>
              <a:rPr lang="en-US" sz="2000" dirty="0" smtClean="0"/>
              <a:t>1.Climate Engineer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906115"/>
          </a:xfr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uties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572000" y="2204864"/>
            <a:ext cx="4788024" cy="3921298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Produces manufacturing things</a:t>
            </a:r>
            <a:r>
              <a:rPr lang="uk-UA" sz="2200" dirty="0" smtClean="0"/>
              <a:t>.</a:t>
            </a:r>
            <a:endParaRPr lang="en-US" sz="2200" dirty="0"/>
          </a:p>
          <a:p>
            <a:r>
              <a:rPr lang="en-US" sz="2200" dirty="0" smtClean="0"/>
              <a:t>Helps about the house</a:t>
            </a:r>
            <a:r>
              <a:rPr lang="uk-UA" sz="2200" dirty="0" smtClean="0"/>
              <a:t>.</a:t>
            </a:r>
            <a:endParaRPr lang="en-US" sz="2200" dirty="0" smtClean="0"/>
          </a:p>
          <a:p>
            <a:r>
              <a:rPr lang="en-US" sz="2200" dirty="0" smtClean="0"/>
              <a:t>Understands the world</a:t>
            </a:r>
            <a:r>
              <a:rPr lang="uk-UA" sz="2200" dirty="0" smtClean="0"/>
              <a:t>.</a:t>
            </a:r>
            <a:endParaRPr lang="en-US" sz="2200" dirty="0"/>
          </a:p>
          <a:p>
            <a:r>
              <a:rPr lang="en-US" sz="2200" dirty="0" smtClean="0"/>
              <a:t>Creates people`s body</a:t>
            </a:r>
            <a:r>
              <a:rPr lang="uk-UA" sz="2200" dirty="0" smtClean="0"/>
              <a:t>.</a:t>
            </a:r>
            <a:endParaRPr lang="en-US" sz="2200" dirty="0" smtClean="0"/>
          </a:p>
          <a:p>
            <a:r>
              <a:rPr lang="en-US" sz="2200" dirty="0" smtClean="0"/>
              <a:t>Cures  prevents</a:t>
            </a:r>
            <a:r>
              <a:rPr lang="uk-UA" sz="2200" dirty="0" smtClean="0"/>
              <a:t>,</a:t>
            </a:r>
            <a:r>
              <a:rPr lang="en-US" sz="2200" dirty="0" smtClean="0"/>
              <a:t> diseases</a:t>
            </a:r>
            <a:r>
              <a:rPr lang="uk-UA" sz="2200" dirty="0" smtClean="0"/>
              <a:t>.</a:t>
            </a:r>
            <a:endParaRPr lang="en-US" sz="2200" dirty="0" smtClean="0"/>
          </a:p>
          <a:p>
            <a:r>
              <a:rPr lang="en-US" sz="2200" dirty="0" smtClean="0"/>
              <a:t>Cares of people`s health</a:t>
            </a:r>
            <a:r>
              <a:rPr lang="uk-UA" sz="2200" dirty="0" smtClean="0"/>
              <a:t>.</a:t>
            </a:r>
            <a:endParaRPr lang="en-US" sz="2200" dirty="0" smtClean="0"/>
          </a:p>
          <a:p>
            <a:r>
              <a:rPr lang="en-US" sz="2200" dirty="0" smtClean="0"/>
              <a:t>Makes people younger</a:t>
            </a:r>
            <a:r>
              <a:rPr lang="uk-UA" sz="2200" dirty="0" smtClean="0"/>
              <a:t>.</a:t>
            </a:r>
            <a:endParaRPr lang="en-US" sz="2200" dirty="0" smtClean="0"/>
          </a:p>
          <a:p>
            <a:r>
              <a:rPr lang="en-US" sz="2200" dirty="0" smtClean="0"/>
              <a:t>Grows crops in big cities</a:t>
            </a:r>
            <a:r>
              <a:rPr lang="uk-UA" sz="2200" dirty="0" smtClean="0"/>
              <a:t>.</a:t>
            </a:r>
            <a:endParaRPr lang="en-US" sz="2200" dirty="0" smtClean="0"/>
          </a:p>
          <a:p>
            <a:r>
              <a:rPr lang="en-US" sz="2200" dirty="0" smtClean="0"/>
              <a:t>Studies planets</a:t>
            </a:r>
            <a:r>
              <a:rPr lang="uk-UA" sz="2200" dirty="0" smtClean="0"/>
              <a:t>.</a:t>
            </a:r>
            <a:endParaRPr lang="en-US" sz="2200" dirty="0" smtClean="0"/>
          </a:p>
          <a:p>
            <a:r>
              <a:rPr lang="en-US" sz="2200" dirty="0" smtClean="0"/>
              <a:t>Prevents global warming</a:t>
            </a:r>
            <a:r>
              <a:rPr lang="uk-UA" sz="2200" dirty="0" smtClean="0"/>
              <a:t>.</a:t>
            </a:r>
            <a:endParaRPr lang="en-US" sz="22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96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428596" y="531834"/>
            <a:ext cx="759978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en-US" sz="4800" b="0" i="0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FACTORS OF IMPACT   </a:t>
            </a:r>
            <a:endParaRPr kumimoji="0" lang="ru-RU" sz="800" b="0" i="0" u="none" strike="noStrike" cap="none" normalizeH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204657292"/>
              </p:ext>
            </p:extLst>
          </p:nvPr>
        </p:nvGraphicFramePr>
        <p:xfrm>
          <a:off x="0" y="1928802"/>
          <a:ext cx="9296400" cy="3695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4171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7030A0"/>
                </a:solidFill>
                <a:latin typeface="Algerian" pitchFamily="82" charset="0"/>
              </a:rPr>
              <a:t>THANKS</a:t>
            </a:r>
            <a:br>
              <a:rPr lang="en-US" sz="9600" dirty="0" smtClean="0">
                <a:solidFill>
                  <a:srgbClr val="7030A0"/>
                </a:solidFill>
                <a:latin typeface="Algerian" pitchFamily="82" charset="0"/>
              </a:rPr>
            </a:br>
            <a:r>
              <a:rPr lang="en-US" sz="9600" dirty="0" smtClean="0">
                <a:solidFill>
                  <a:srgbClr val="7030A0"/>
                </a:solidFill>
                <a:latin typeface="Algerian" pitchFamily="82" charset="0"/>
              </a:rPr>
              <a:t/>
            </a:r>
            <a:br>
              <a:rPr lang="en-US" sz="9600" dirty="0" smtClean="0">
                <a:solidFill>
                  <a:srgbClr val="7030A0"/>
                </a:solidFill>
                <a:latin typeface="Algerian" pitchFamily="82" charset="0"/>
              </a:rPr>
            </a:br>
            <a:r>
              <a:rPr lang="en-US" sz="9600" dirty="0" smtClean="0">
                <a:solidFill>
                  <a:srgbClr val="7030A0"/>
                </a:solidFill>
                <a:latin typeface="Algerian" pitchFamily="82" charset="0"/>
              </a:rPr>
              <a:t> A LOT</a:t>
            </a:r>
            <a:r>
              <a:rPr lang="ru-RU" sz="9600" dirty="0" smtClean="0">
                <a:solidFill>
                  <a:srgbClr val="7030A0"/>
                </a:solidFill>
                <a:latin typeface="Algerian" pitchFamily="82" charset="0"/>
              </a:rPr>
              <a:t>!</a:t>
            </a:r>
            <a:endParaRPr lang="ru-RU" sz="9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60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Proverbs </a:t>
            </a:r>
            <a:r>
              <a:rPr lang="en-US" b="1" dirty="0"/>
              <a:t>A</a:t>
            </a:r>
            <a:r>
              <a:rPr lang="en-US" b="1" dirty="0" smtClean="0"/>
              <a:t>bout Work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Through hardships to stars.</a:t>
            </a:r>
          </a:p>
          <a:p>
            <a:pPr marL="0" indent="0">
              <a:buNone/>
            </a:pPr>
            <a:r>
              <a:rPr lang="en-US" dirty="0" smtClean="0"/>
              <a:t>Business before pleasure.</a:t>
            </a:r>
          </a:p>
          <a:p>
            <a:pPr marL="0" indent="0">
              <a:buNone/>
            </a:pPr>
            <a:r>
              <a:rPr lang="en-US" dirty="0" smtClean="0"/>
              <a:t>The hardest work is to do nothing.</a:t>
            </a:r>
          </a:p>
          <a:p>
            <a:pPr marL="0" indent="0">
              <a:buNone/>
            </a:pPr>
            <a:r>
              <a:rPr lang="en-US" dirty="0" smtClean="0"/>
              <a:t>Doing is better than saying.</a:t>
            </a:r>
          </a:p>
          <a:p>
            <a:pPr marL="0" indent="0">
              <a:buNone/>
            </a:pPr>
            <a:r>
              <a:rPr lang="en-US" dirty="0" smtClean="0"/>
              <a:t>Actions speak louder than words.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Kilovolt\AppData\Local\Microsoft\Windows\Temporary Internet Files\Content.IE5\JUU9MMGS\ink-and-feather-quill-clipar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155612"/>
            <a:ext cx="1848818" cy="570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24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job</a:t>
            </a:r>
            <a:r>
              <a:rPr lang="uk-UA" dirty="0" smtClean="0"/>
              <a:t>/</a:t>
            </a:r>
            <a:r>
              <a:rPr lang="en-US" dirty="0" smtClean="0"/>
              <a:t>profession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 is more popular </a:t>
            </a:r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28800"/>
            <a:ext cx="7620000" cy="44973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 ballet dancer                              a librarian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 singer                                          a pilot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 businessman                              a nurse</a:t>
            </a:r>
          </a:p>
          <a:p>
            <a:pPr marL="0" indent="0">
              <a:buNone/>
            </a:pPr>
            <a:r>
              <a:rPr lang="en-US" dirty="0" smtClean="0"/>
              <a:t>a businesswoman                         an IT- specialist</a:t>
            </a:r>
          </a:p>
          <a:p>
            <a:pPr marL="0" indent="0">
              <a:buNone/>
            </a:pPr>
            <a:r>
              <a:rPr lang="en-US" dirty="0" smtClean="0"/>
              <a:t>a reporter                                       a mechanic</a:t>
            </a:r>
          </a:p>
          <a:p>
            <a:pPr marL="0" indent="0">
              <a:buNone/>
            </a:pPr>
            <a:r>
              <a:rPr lang="en-US" dirty="0" smtClean="0"/>
              <a:t>a policeman                                   a hairdresser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 guide                                            an engineer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 waiter                                           a showman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 teacher                                         a vet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 farmer                                           a salesperson</a:t>
            </a:r>
          </a:p>
        </p:txBody>
      </p:sp>
    </p:spTree>
    <p:extLst>
      <p:ext uri="{BB962C8B-B14F-4D97-AF65-F5344CB8AC3E}">
        <p14:creationId xmlns:p14="http://schemas.microsoft.com/office/powerpoint/2010/main" val="182391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57912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Necessary qualities for a job</a:t>
            </a:r>
            <a:r>
              <a:rPr lang="uk-UA" dirty="0" smtClean="0"/>
              <a:t>/</a:t>
            </a:r>
            <a:r>
              <a:rPr lang="en-US" dirty="0" smtClean="0"/>
              <a:t>profession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intelligent</a:t>
            </a:r>
          </a:p>
          <a:p>
            <a:pPr marL="0" indent="0">
              <a:buNone/>
            </a:pPr>
            <a:r>
              <a:rPr lang="en-US" dirty="0" smtClean="0"/>
              <a:t>motivated</a:t>
            </a:r>
          </a:p>
          <a:p>
            <a:pPr marL="0" indent="0">
              <a:buNone/>
            </a:pPr>
            <a:r>
              <a:rPr lang="en-US" dirty="0" smtClean="0"/>
              <a:t>physically fit</a:t>
            </a:r>
          </a:p>
          <a:p>
            <a:pPr marL="0" indent="0">
              <a:buNone/>
            </a:pPr>
            <a:r>
              <a:rPr lang="en-US" dirty="0" smtClean="0"/>
              <a:t>professional</a:t>
            </a:r>
          </a:p>
          <a:p>
            <a:pPr marL="0" indent="0">
              <a:buNone/>
            </a:pPr>
            <a:r>
              <a:rPr lang="en-US" dirty="0"/>
              <a:t>r</a:t>
            </a:r>
            <a:r>
              <a:rPr lang="en-US" dirty="0" smtClean="0"/>
              <a:t>eliable</a:t>
            </a:r>
          </a:p>
          <a:p>
            <a:pPr marL="0" indent="0">
              <a:buNone/>
            </a:pPr>
            <a:r>
              <a:rPr lang="en-US" dirty="0"/>
              <a:t>f</a:t>
            </a:r>
            <a:r>
              <a:rPr lang="en-US" dirty="0" smtClean="0"/>
              <a:t>riendly</a:t>
            </a:r>
          </a:p>
          <a:p>
            <a:pPr marL="0" indent="0">
              <a:buNone/>
            </a:pPr>
            <a:r>
              <a:rPr lang="en-US" dirty="0"/>
              <a:t>p</a:t>
            </a:r>
            <a:r>
              <a:rPr lang="en-US" dirty="0" smtClean="0"/>
              <a:t>atient</a:t>
            </a:r>
          </a:p>
          <a:p>
            <a:pPr marL="0" indent="0">
              <a:buNone/>
            </a:pPr>
            <a:r>
              <a:rPr lang="en-US" dirty="0" smtClean="0"/>
              <a:t>hardworking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46848" y="2131075"/>
            <a:ext cx="4041775" cy="395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</a:t>
            </a:r>
            <a:r>
              <a:rPr lang="en-US" dirty="0" smtClean="0"/>
              <a:t>olite</a:t>
            </a:r>
          </a:p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reative</a:t>
            </a:r>
          </a:p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maginative</a:t>
            </a:r>
          </a:p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ell-organized</a:t>
            </a:r>
          </a:p>
          <a:p>
            <a:pPr marL="0" indent="0">
              <a:buNone/>
            </a:pPr>
            <a:r>
              <a:rPr lang="en-US" dirty="0"/>
              <a:t>e</a:t>
            </a:r>
            <a:r>
              <a:rPr lang="en-US" dirty="0" smtClean="0"/>
              <a:t>nthusiastic</a:t>
            </a:r>
          </a:p>
          <a:p>
            <a:pPr marL="0" indent="0">
              <a:buNone/>
            </a:pPr>
            <a:r>
              <a:rPr lang="en-US" dirty="0"/>
              <a:t>r</a:t>
            </a:r>
            <a:r>
              <a:rPr lang="en-US" dirty="0" smtClean="0"/>
              <a:t>esponsible</a:t>
            </a:r>
          </a:p>
          <a:p>
            <a:pPr marL="0" indent="0">
              <a:buNone/>
            </a:pPr>
            <a:r>
              <a:rPr lang="en-US" dirty="0"/>
              <a:t>p</a:t>
            </a:r>
            <a:r>
              <a:rPr lang="en-US" dirty="0" smtClean="0"/>
              <a:t>ersistent</a:t>
            </a:r>
          </a:p>
          <a:p>
            <a:pPr marL="0" indent="0">
              <a:buNone/>
            </a:pPr>
            <a:r>
              <a:rPr lang="en-US" dirty="0" smtClean="0"/>
              <a:t>brave</a:t>
            </a:r>
            <a:endParaRPr lang="ru-RU" dirty="0"/>
          </a:p>
        </p:txBody>
      </p:sp>
      <p:pic>
        <p:nvPicPr>
          <p:cNvPr id="5124" name="Picture 4" descr="C:\Users\Kilovolt\AppData\Local\Microsoft\Windows\Temporary Internet Files\Content.IE5\05Z2M19B\MГ©tiers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407079"/>
            <a:ext cx="1139555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16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Job’s characteristics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Interesting</a:t>
            </a:r>
          </a:p>
          <a:p>
            <a:pPr marL="0" indent="0">
              <a:buNone/>
            </a:pPr>
            <a:r>
              <a:rPr lang="en-US" dirty="0" smtClean="0"/>
              <a:t>Well paid</a:t>
            </a:r>
          </a:p>
          <a:p>
            <a:pPr marL="0" indent="0">
              <a:buNone/>
            </a:pPr>
            <a:r>
              <a:rPr lang="en-US" dirty="0" smtClean="0"/>
              <a:t>Dangerous</a:t>
            </a:r>
          </a:p>
          <a:p>
            <a:pPr marL="0" indent="0">
              <a:buNone/>
            </a:pPr>
            <a:r>
              <a:rPr lang="en-US" dirty="0" smtClean="0"/>
              <a:t>Stressful</a:t>
            </a:r>
          </a:p>
          <a:p>
            <a:pPr marL="0" indent="0">
              <a:buNone/>
            </a:pPr>
            <a:r>
              <a:rPr lang="en-US" dirty="0" smtClean="0"/>
              <a:t>Boring</a:t>
            </a:r>
          </a:p>
          <a:p>
            <a:pPr marL="0" indent="0">
              <a:buNone/>
            </a:pPr>
            <a:r>
              <a:rPr lang="en-US" dirty="0" smtClean="0"/>
              <a:t>Difficult</a:t>
            </a:r>
          </a:p>
          <a:p>
            <a:pPr marL="0" indent="0">
              <a:buNone/>
            </a:pPr>
            <a:r>
              <a:rPr lang="en-US" dirty="0" smtClean="0"/>
              <a:t>Demanding</a:t>
            </a:r>
          </a:p>
          <a:p>
            <a:pPr marL="0" indent="0">
              <a:buNone/>
            </a:pPr>
            <a:r>
              <a:rPr lang="en-US" dirty="0" smtClean="0"/>
              <a:t>Exhausting</a:t>
            </a:r>
          </a:p>
          <a:p>
            <a:pPr marL="0" indent="0">
              <a:buNone/>
            </a:pPr>
            <a:r>
              <a:rPr lang="en-US" dirty="0" smtClean="0"/>
              <a:t>Monotonous</a:t>
            </a:r>
          </a:p>
          <a:p>
            <a:pPr marL="0" indent="0">
              <a:buNone/>
            </a:pPr>
            <a:r>
              <a:rPr lang="en-US" dirty="0" smtClean="0"/>
              <a:t>Popular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hallenging</a:t>
            </a:r>
          </a:p>
          <a:p>
            <a:pPr marL="0" indent="0">
              <a:buNone/>
            </a:pPr>
            <a:r>
              <a:rPr lang="en-US" dirty="0" smtClean="0"/>
              <a:t>Enjoyable</a:t>
            </a:r>
          </a:p>
          <a:p>
            <a:pPr marL="0" indent="0">
              <a:buNone/>
            </a:pPr>
            <a:r>
              <a:rPr lang="en-US" dirty="0" smtClean="0"/>
              <a:t>Complicated</a:t>
            </a:r>
          </a:p>
          <a:p>
            <a:pPr marL="0" indent="0">
              <a:buNone/>
            </a:pPr>
            <a:r>
              <a:rPr lang="en-US" dirty="0" smtClean="0"/>
              <a:t>Satisfying</a:t>
            </a:r>
          </a:p>
          <a:p>
            <a:pPr marL="0" indent="0">
              <a:buNone/>
            </a:pPr>
            <a:r>
              <a:rPr lang="en-US" dirty="0" smtClean="0"/>
              <a:t>Rewarding</a:t>
            </a:r>
          </a:p>
          <a:p>
            <a:pPr marL="0" indent="0">
              <a:buNone/>
            </a:pPr>
            <a:r>
              <a:rPr lang="en-US" dirty="0" smtClean="0"/>
              <a:t>Creative</a:t>
            </a:r>
          </a:p>
          <a:p>
            <a:pPr marL="0" indent="0">
              <a:buNone/>
            </a:pPr>
            <a:r>
              <a:rPr lang="en-US" dirty="0" smtClean="0"/>
              <a:t>Prestigious</a:t>
            </a:r>
          </a:p>
          <a:p>
            <a:pPr marL="0" indent="0">
              <a:buNone/>
            </a:pPr>
            <a:r>
              <a:rPr lang="en-US" dirty="0" smtClean="0"/>
              <a:t>Low paid </a:t>
            </a:r>
          </a:p>
          <a:p>
            <a:pPr marL="0" indent="0">
              <a:buNone/>
            </a:pPr>
            <a:r>
              <a:rPr lang="en-US" dirty="0" smtClean="0"/>
              <a:t>Tiring</a:t>
            </a:r>
          </a:p>
          <a:p>
            <a:pPr marL="0" indent="0">
              <a:buNone/>
            </a:pPr>
            <a:r>
              <a:rPr lang="en-US" dirty="0" smtClean="0"/>
              <a:t>Pleasant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277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7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AND BAD POINTS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2432215"/>
              </p:ext>
            </p:extLst>
          </p:nvPr>
        </p:nvGraphicFramePr>
        <p:xfrm>
          <a:off x="457200" y="1600200"/>
          <a:ext cx="8229600" cy="3042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        JOB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GOOD POINTS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BAD POINTS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Pilot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Well</a:t>
                      </a:r>
                      <a:r>
                        <a:rPr lang="en-US" baseline="0" dirty="0" smtClean="0"/>
                        <a:t> paid</a:t>
                      </a:r>
                    </a:p>
                    <a:p>
                      <a:r>
                        <a:rPr lang="en-US" baseline="0" dirty="0" smtClean="0"/>
                        <a:t>Demanding</a:t>
                      </a:r>
                    </a:p>
                    <a:p>
                      <a:r>
                        <a:rPr lang="en-US" baseline="0" dirty="0" smtClean="0"/>
                        <a:t>High status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Stressful</a:t>
                      </a:r>
                    </a:p>
                    <a:p>
                      <a:r>
                        <a:rPr lang="en-US" dirty="0" smtClean="0"/>
                        <a:t>dangerous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Nurse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Policeman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IT-</a:t>
                      </a:r>
                      <a:r>
                        <a:rPr lang="en-US" baseline="0" dirty="0" smtClean="0"/>
                        <a:t> specialist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Journalist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646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 firefighter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</a:t>
            </a:r>
            <a:r>
              <a:rPr lang="en-US" dirty="0" smtClean="0"/>
              <a:t>Firefighters ’ job is dangerous and difficult and they don’t get good salaries. However, it is a rewarding job as they save people lives.</a:t>
            </a:r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en-US" dirty="0" smtClean="0"/>
              <a:t>They have to  be physically fit, calm and brave.</a:t>
            </a:r>
            <a:endParaRPr lang="ru-RU" dirty="0"/>
          </a:p>
        </p:txBody>
      </p:sp>
      <p:pic>
        <p:nvPicPr>
          <p:cNvPr id="1026" name="Picture 2" descr="C:\Users\Kilovolt\AppData\Local\Microsoft\Windows\Temporary Internet Files\Content.IE5\JUU9MMGS\130062748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274" y="3717031"/>
            <a:ext cx="3176119" cy="305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19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GUESS THEIR DUTIES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Jobs Professions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1)</a:t>
            </a:r>
            <a:r>
              <a:rPr lang="en-US" dirty="0" smtClean="0"/>
              <a:t>A secretary</a:t>
            </a:r>
          </a:p>
          <a:p>
            <a:pPr marL="0" indent="0">
              <a:buNone/>
            </a:pPr>
            <a:r>
              <a:rPr lang="ru-RU" dirty="0" smtClean="0"/>
              <a:t>2)</a:t>
            </a:r>
            <a:r>
              <a:rPr lang="en-US" dirty="0" smtClean="0"/>
              <a:t>A journalist</a:t>
            </a:r>
          </a:p>
          <a:p>
            <a:pPr marL="0" indent="0">
              <a:buNone/>
            </a:pPr>
            <a:r>
              <a:rPr lang="ru-RU" dirty="0" smtClean="0"/>
              <a:t>3)</a:t>
            </a:r>
            <a:r>
              <a:rPr lang="en-US" dirty="0" smtClean="0"/>
              <a:t>A photographer</a:t>
            </a:r>
          </a:p>
          <a:p>
            <a:pPr marL="0" indent="0">
              <a:buNone/>
            </a:pPr>
            <a:r>
              <a:rPr lang="ru-RU" dirty="0" smtClean="0"/>
              <a:t>4)</a:t>
            </a:r>
            <a:r>
              <a:rPr lang="en-US" dirty="0" smtClean="0"/>
              <a:t>An electrician</a:t>
            </a:r>
          </a:p>
          <a:p>
            <a:pPr marL="0" indent="0">
              <a:buNone/>
            </a:pPr>
            <a:r>
              <a:rPr lang="ru-RU" dirty="0" smtClean="0"/>
              <a:t>5)</a:t>
            </a:r>
            <a:r>
              <a:rPr lang="en-US" dirty="0" smtClean="0"/>
              <a:t>An actor</a:t>
            </a:r>
          </a:p>
          <a:p>
            <a:pPr marL="0" indent="0">
              <a:buNone/>
            </a:pPr>
            <a:r>
              <a:rPr lang="ru-RU" dirty="0" smtClean="0"/>
              <a:t>6)</a:t>
            </a:r>
            <a:r>
              <a:rPr lang="en-US" dirty="0" smtClean="0"/>
              <a:t>A receptionist</a:t>
            </a:r>
          </a:p>
          <a:p>
            <a:pPr marL="0" indent="0">
              <a:buNone/>
            </a:pPr>
            <a:r>
              <a:rPr lang="ru-RU" dirty="0" smtClean="0"/>
              <a:t>7)</a:t>
            </a:r>
            <a:r>
              <a:rPr lang="en-US" dirty="0" smtClean="0"/>
              <a:t>A director</a:t>
            </a:r>
          </a:p>
          <a:p>
            <a:pPr marL="0" indent="0">
              <a:buNone/>
            </a:pPr>
            <a:r>
              <a:rPr lang="ru-RU" dirty="0" smtClean="0"/>
              <a:t>8)</a:t>
            </a:r>
            <a:r>
              <a:rPr lang="en-US" dirty="0" smtClean="0"/>
              <a:t>A surgeon</a:t>
            </a:r>
          </a:p>
          <a:p>
            <a:pPr marL="0" indent="0">
              <a:buNone/>
            </a:pPr>
            <a:r>
              <a:rPr lang="ru-RU" dirty="0" smtClean="0"/>
              <a:t>9)</a:t>
            </a:r>
            <a:r>
              <a:rPr lang="en-US" dirty="0" smtClean="0"/>
              <a:t>An optician</a:t>
            </a:r>
          </a:p>
          <a:p>
            <a:pPr marL="0" indent="0">
              <a:buNone/>
            </a:pPr>
            <a:r>
              <a:rPr lang="ru-RU" dirty="0" smtClean="0"/>
              <a:t>10)</a:t>
            </a:r>
            <a:r>
              <a:rPr lang="en-US" dirty="0" smtClean="0"/>
              <a:t>A plumber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Duties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a) repairs pipes </a:t>
            </a:r>
            <a:r>
              <a:rPr lang="uk-UA" dirty="0" smtClean="0"/>
              <a:t>,</a:t>
            </a:r>
            <a:r>
              <a:rPr lang="en-US" dirty="0" smtClean="0"/>
              <a:t>basin</a:t>
            </a:r>
            <a:r>
              <a:rPr lang="uk-UA" dirty="0" smtClean="0"/>
              <a:t>,</a:t>
            </a:r>
            <a:r>
              <a:rPr lang="en-US" dirty="0" smtClean="0"/>
              <a:t> bath.</a:t>
            </a:r>
          </a:p>
          <a:p>
            <a:pPr marL="0" indent="0">
              <a:buNone/>
            </a:pPr>
            <a:r>
              <a:rPr lang="en-US" dirty="0" smtClean="0"/>
              <a:t>b) tests your eyes.</a:t>
            </a:r>
          </a:p>
          <a:p>
            <a:pPr marL="0" indent="0">
              <a:buNone/>
            </a:pPr>
            <a:r>
              <a:rPr lang="en-US" dirty="0" smtClean="0"/>
              <a:t>c)  types letters.</a:t>
            </a:r>
          </a:p>
          <a:p>
            <a:pPr marL="0" indent="0">
              <a:buNone/>
            </a:pPr>
            <a:r>
              <a:rPr lang="en-US" dirty="0" smtClean="0"/>
              <a:t>d)  answers phone calls.</a:t>
            </a:r>
          </a:p>
          <a:p>
            <a:pPr marL="0" indent="0">
              <a:buNone/>
            </a:pPr>
            <a:r>
              <a:rPr lang="en-US" dirty="0" smtClean="0"/>
              <a:t>e)  interviews people.</a:t>
            </a:r>
          </a:p>
          <a:p>
            <a:pPr marL="0" indent="0">
              <a:buNone/>
            </a:pPr>
            <a:r>
              <a:rPr lang="en-US" dirty="0" smtClean="0"/>
              <a:t>f)   installs electrical equipment </a:t>
            </a:r>
          </a:p>
          <a:p>
            <a:pPr marL="0" indent="0">
              <a:buNone/>
            </a:pPr>
            <a:r>
              <a:rPr lang="en-US" dirty="0" smtClean="0"/>
              <a:t>g)  takes photographs.</a:t>
            </a:r>
          </a:p>
          <a:p>
            <a:pPr marL="0" indent="0">
              <a:buNone/>
            </a:pPr>
            <a:r>
              <a:rPr lang="en-US" dirty="0" smtClean="0"/>
              <a:t>h)  plays a part in a film.</a:t>
            </a:r>
          </a:p>
          <a:p>
            <a:pPr marL="0" indent="0">
              <a:buNone/>
            </a:pPr>
            <a:r>
              <a:rPr lang="en-US" dirty="0" err="1" smtClean="0"/>
              <a:t>i</a:t>
            </a:r>
            <a:r>
              <a:rPr lang="en-US" dirty="0" smtClean="0"/>
              <a:t>)   performs operations.</a:t>
            </a:r>
          </a:p>
          <a:p>
            <a:pPr marL="0" indent="0">
              <a:buNone/>
            </a:pPr>
            <a:r>
              <a:rPr lang="en-US" dirty="0" smtClean="0"/>
              <a:t>j)  makes films.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71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JOBS, PLACES, DUTIES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2412514"/>
              </p:ext>
            </p:extLst>
          </p:nvPr>
        </p:nvGraphicFramePr>
        <p:xfrm>
          <a:off x="457200" y="1600200"/>
          <a:ext cx="8229600" cy="4719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                Job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Place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Duties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 Architect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office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designs buildings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treats  sick animals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operates on people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Teacher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market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installs electrical equipment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99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102</TotalTime>
  <Words>569</Words>
  <Application>Microsoft Office PowerPoint</Application>
  <PresentationFormat>Экран (4:3)</PresentationFormat>
  <Paragraphs>178</Paragraphs>
  <Slides>17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Professions, Jobs , Occupations,</vt:lpstr>
      <vt:lpstr>Proverbs About Work</vt:lpstr>
      <vt:lpstr>What job/profession  is more popular ?</vt:lpstr>
      <vt:lpstr>Necessary qualities for a job/profession</vt:lpstr>
      <vt:lpstr>Job’s characteristics</vt:lpstr>
      <vt:lpstr>GOOD AND BAD POINTS</vt:lpstr>
      <vt:lpstr>A firefighter</vt:lpstr>
      <vt:lpstr>GUESS THEIR DUTIES</vt:lpstr>
      <vt:lpstr>JOBS, PLACES, DUTIES</vt:lpstr>
      <vt:lpstr>PLACES OF WORK to work in/at</vt:lpstr>
      <vt:lpstr>GRAMMAR POINT</vt:lpstr>
      <vt:lpstr>Complete the sentences with the correct verbs.  (find ,spend, study ,enter, take )</vt:lpstr>
      <vt:lpstr>LET`S  SEE A FILM</vt:lpstr>
      <vt:lpstr>Презентация PowerPoint</vt:lpstr>
      <vt:lpstr>TOP 10 NEW FUTURE JOBS</vt:lpstr>
      <vt:lpstr>Презентация PowerPoint</vt:lpstr>
      <vt:lpstr>THANKS   A LOT!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Professions, Jobs , Occupations</dc:title>
  <dc:creator>1</dc:creator>
  <cp:lastModifiedBy>Placer</cp:lastModifiedBy>
  <cp:revision>14</cp:revision>
  <dcterms:created xsi:type="dcterms:W3CDTF">2017-04-11T10:44:04Z</dcterms:created>
  <dcterms:modified xsi:type="dcterms:W3CDTF">2018-01-17T21:48:59Z</dcterms:modified>
</cp:coreProperties>
</file>