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28.02.2017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Тема:</a:t>
            </a:r>
            <a:r>
              <a:rPr lang="uk-UA" dirty="0"/>
              <a:t> Велика Британія в останній третині ХІХ століття.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514350" indent="-514350" algn="l">
              <a:buAutoNum type="arabicPeriod"/>
            </a:pPr>
            <a:r>
              <a:rPr lang="uk-UA" dirty="0" smtClean="0"/>
              <a:t>Утрата промислового лідерства</a:t>
            </a:r>
          </a:p>
          <a:p>
            <a:pPr marL="514350" indent="-514350" algn="l">
              <a:buAutoNum type="arabicPeriod"/>
            </a:pPr>
            <a:r>
              <a:rPr lang="uk-UA" dirty="0" smtClean="0"/>
              <a:t>Внутрішньополітичне життя</a:t>
            </a:r>
          </a:p>
          <a:p>
            <a:pPr marL="514350" indent="-514350" algn="l">
              <a:buAutoNum type="arabicPeriod"/>
            </a:pPr>
            <a:r>
              <a:rPr lang="uk-UA" dirty="0" smtClean="0"/>
              <a:t>Зовнішня і колоніальна політика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7930695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Завдання </a:t>
            </a:r>
            <a:r>
              <a:rPr lang="uk-UA" dirty="0">
                <a:solidFill>
                  <a:srgbClr val="FF0000"/>
                </a:solidFill>
              </a:rPr>
              <a:t>6</a:t>
            </a:r>
            <a:r>
              <a:rPr lang="uk-UA" dirty="0"/>
              <a:t>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13849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 smtClean="0"/>
              <a:t>«10 запитань з теми»</a:t>
            </a:r>
          </a:p>
          <a:p>
            <a:r>
              <a:rPr lang="uk-UA" sz="2800" dirty="0" smtClean="0"/>
              <a:t>Поставити </a:t>
            </a:r>
            <a:r>
              <a:rPr lang="uk-UA" sz="2800" dirty="0"/>
              <a:t>запитання до теми команда </a:t>
            </a:r>
            <a:r>
              <a:rPr lang="uk-UA" sz="2800" dirty="0" smtClean="0"/>
              <a:t>(по черзі)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11805996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>
                <a:solidFill>
                  <a:srgbClr val="FF0000"/>
                </a:solidFill>
              </a:rPr>
              <a:t>Завдання </a:t>
            </a:r>
            <a:r>
              <a:rPr lang="uk-UA" dirty="0">
                <a:solidFill>
                  <a:srgbClr val="FF0000"/>
                </a:solidFill>
              </a:rPr>
              <a:t>7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3105835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dirty="0" smtClean="0"/>
              <a:t> </a:t>
            </a:r>
            <a:r>
              <a:rPr lang="uk-UA" sz="3200" dirty="0"/>
              <a:t>«3 речення</a:t>
            </a:r>
            <a:r>
              <a:rPr lang="uk-UA" sz="3200" dirty="0" smtClean="0"/>
              <a:t>»: </a:t>
            </a:r>
            <a:r>
              <a:rPr lang="uk-UA" sz="3200" dirty="0"/>
              <a:t>передати головний зміст почутого </a:t>
            </a:r>
            <a:r>
              <a:rPr lang="uk-UA" sz="3200" dirty="0" smtClean="0"/>
              <a:t>на уроці 3-ма </a:t>
            </a:r>
            <a:r>
              <a:rPr lang="uk-UA" sz="3200" dirty="0"/>
              <a:t>реченнями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32474074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67544" y="404665"/>
            <a:ext cx="4536504" cy="2664296"/>
          </a:xfrm>
        </p:spPr>
        <p:txBody>
          <a:bodyPr>
            <a:noAutofit/>
          </a:bodyPr>
          <a:lstStyle/>
          <a:p>
            <a:pPr algn="l"/>
            <a:r>
              <a:rPr lang="uk-UA" sz="3200" dirty="0">
                <a:solidFill>
                  <a:srgbClr val="FF0000"/>
                </a:solidFill>
              </a:rPr>
              <a:t>Завдання </a:t>
            </a:r>
            <a:r>
              <a:rPr lang="uk-UA" sz="3200" dirty="0" smtClean="0">
                <a:solidFill>
                  <a:srgbClr val="FF0000"/>
                </a:solidFill>
              </a:rPr>
              <a:t>1 </a:t>
            </a:r>
            <a:br>
              <a:rPr lang="uk-UA" sz="3200" dirty="0" smtClean="0">
                <a:solidFill>
                  <a:srgbClr val="FF0000"/>
                </a:solidFill>
              </a:rPr>
            </a:br>
            <a:r>
              <a:rPr lang="uk-UA" sz="3200" dirty="0" smtClean="0">
                <a:solidFill>
                  <a:srgbClr val="FF0000"/>
                </a:solidFill>
              </a:rPr>
              <a:t>конкурс </a:t>
            </a:r>
            <a:r>
              <a:rPr lang="uk-UA" sz="3200" dirty="0">
                <a:solidFill>
                  <a:srgbClr val="FF0000"/>
                </a:solidFill>
              </a:rPr>
              <a:t>«Бліцтурнір</a:t>
            </a:r>
            <a:r>
              <a:rPr lang="uk-UA" sz="3200" dirty="0" smtClean="0">
                <a:solidFill>
                  <a:srgbClr val="FF0000"/>
                </a:solidFill>
              </a:rPr>
              <a:t>»</a:t>
            </a:r>
            <a:br>
              <a:rPr lang="uk-UA" sz="3200" dirty="0" smtClean="0">
                <a:solidFill>
                  <a:srgbClr val="FF0000"/>
                </a:solidFill>
              </a:rPr>
            </a:b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47862" y="4237405"/>
            <a:ext cx="658457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</a:pPr>
            <a:r>
              <a:rPr lang="uk-UA" sz="2800" dirty="0">
                <a:solidFill>
                  <a:srgbClr val="0070C0"/>
                </a:solidFill>
                <a:ea typeface="+mj-ea"/>
                <a:cs typeface="+mj-cs"/>
              </a:rPr>
              <a:t>Завдання 2. </a:t>
            </a:r>
            <a:r>
              <a:rPr lang="ru-RU" sz="2800" dirty="0">
                <a:solidFill>
                  <a:srgbClr val="0070C0"/>
                </a:solidFill>
                <a:ea typeface="+mj-ea"/>
                <a:cs typeface="+mj-cs"/>
              </a:rPr>
              <a:t/>
            </a:r>
            <a:br>
              <a:rPr lang="ru-RU" sz="2800" dirty="0">
                <a:solidFill>
                  <a:srgbClr val="0070C0"/>
                </a:solidFill>
                <a:ea typeface="+mj-ea"/>
                <a:cs typeface="+mj-cs"/>
              </a:rPr>
            </a:br>
            <a:r>
              <a:rPr lang="uk-UA" sz="2800" dirty="0">
                <a:solidFill>
                  <a:srgbClr val="0070C0"/>
                </a:solidFill>
                <a:ea typeface="+mj-ea"/>
                <a:cs typeface="+mj-cs"/>
              </a:rPr>
              <a:t>Для двох груп с. 149. Опрацювати п1. </a:t>
            </a:r>
            <a:r>
              <a:rPr lang="uk-UA" sz="2800" dirty="0" smtClean="0">
                <a:solidFill>
                  <a:srgbClr val="0070C0"/>
                </a:solidFill>
                <a:ea typeface="+mj-ea"/>
                <a:cs typeface="+mj-cs"/>
              </a:rPr>
              <a:t>1</a:t>
            </a:r>
            <a:r>
              <a:rPr lang="uk-UA" sz="2800" dirty="0" smtClean="0">
                <a:solidFill>
                  <a:srgbClr val="0070C0"/>
                </a:solidFill>
              </a:rPr>
              <a:t>група </a:t>
            </a:r>
            <a:r>
              <a:rPr lang="uk-UA" sz="2800" dirty="0">
                <a:solidFill>
                  <a:srgbClr val="0070C0"/>
                </a:solidFill>
              </a:rPr>
              <a:t>опрацювати та поставити питання</a:t>
            </a:r>
            <a:r>
              <a:rPr lang="uk-UA" sz="2800" dirty="0" smtClean="0">
                <a:solidFill>
                  <a:srgbClr val="0070C0"/>
                </a:solidFill>
              </a:rPr>
              <a:t>.</a:t>
            </a:r>
          </a:p>
          <a:p>
            <a:pPr lvl="0">
              <a:spcBef>
                <a:spcPct val="0"/>
              </a:spcBef>
            </a:pPr>
            <a:r>
              <a:rPr lang="uk-UA" sz="2800" dirty="0" smtClean="0">
                <a:solidFill>
                  <a:srgbClr val="0070C0"/>
                </a:solidFill>
              </a:rPr>
              <a:t>2</a:t>
            </a:r>
            <a:r>
              <a:rPr lang="uk-UA" sz="2800" dirty="0">
                <a:solidFill>
                  <a:srgbClr val="0070C0"/>
                </a:solidFill>
              </a:rPr>
              <a:t>. група відповісти на поставлені питання. </a:t>
            </a:r>
            <a:r>
              <a:rPr lang="ru-RU" sz="2800" dirty="0">
                <a:solidFill>
                  <a:srgbClr val="0070C0"/>
                </a:solidFill>
                <a:ea typeface="+mj-ea"/>
                <a:cs typeface="+mj-cs"/>
              </a:rPr>
              <a:t/>
            </a:r>
            <a:br>
              <a:rPr lang="ru-RU" sz="2800" dirty="0">
                <a:solidFill>
                  <a:srgbClr val="0070C0"/>
                </a:solidFill>
                <a:ea typeface="+mj-ea"/>
                <a:cs typeface="+mj-cs"/>
              </a:rPr>
            </a:br>
            <a:endParaRPr lang="ru-RU" sz="2800" dirty="0">
              <a:solidFill>
                <a:srgbClr val="0070C0"/>
              </a:solidFill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8715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4000" dirty="0" smtClean="0">
                <a:solidFill>
                  <a:srgbClr val="FF0000"/>
                </a:solidFill>
              </a:rPr>
              <a:t>Приклад відповіді 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47664" y="1720840"/>
            <a:ext cx="712879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uk-UA" sz="2400" dirty="0" smtClean="0"/>
              <a:t>1. Скільки </a:t>
            </a:r>
            <a:r>
              <a:rPr lang="uk-UA" sz="2400" dirty="0"/>
              <a:t>капіталів вивозила Британія за кордон?  (капіталовкладення перевищували капіталовкладення решти держав разом взятих)</a:t>
            </a:r>
            <a:endParaRPr lang="ru-RU" sz="2400" dirty="0"/>
          </a:p>
          <a:p>
            <a:pPr lvl="0"/>
            <a:r>
              <a:rPr lang="uk-UA" sz="2400" dirty="0" smtClean="0"/>
              <a:t>2. Які </a:t>
            </a:r>
            <a:r>
              <a:rPr lang="uk-UA" sz="2400" dirty="0"/>
              <a:t>негативні тенденції почали проявлятися в економіці Англії (нижче зростання промислового виробництва,застаріле обладнання,відставання від США і Німеччини)</a:t>
            </a:r>
            <a:endParaRPr lang="ru-RU" sz="2400" dirty="0"/>
          </a:p>
          <a:p>
            <a:pPr lvl="0"/>
            <a:r>
              <a:rPr lang="uk-UA" sz="2400" dirty="0" smtClean="0"/>
              <a:t>3. Чи </a:t>
            </a:r>
            <a:r>
              <a:rPr lang="uk-UA" sz="2400" dirty="0"/>
              <a:t>вистачало власного продовольства ?(сировину і продовольство завозили з колоній)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1085356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>
                <a:solidFill>
                  <a:srgbClr val="FF0000"/>
                </a:solidFill>
              </a:rPr>
              <a:t>Висновок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1916832"/>
            <a:ext cx="741682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Від </a:t>
            </a:r>
            <a:r>
              <a:rPr lang="uk-UA" sz="3200" dirty="0"/>
              <a:t>«майстерні світу» до втрати Англією промислової </a:t>
            </a:r>
            <a:r>
              <a:rPr lang="uk-UA" sz="3200" dirty="0" smtClean="0"/>
              <a:t>першості: </a:t>
            </a:r>
            <a:r>
              <a:rPr lang="uk-UA" sz="3200" dirty="0"/>
              <a:t>зменшення капіталовкладень у вітчизняну економіку уповільнювало темпи економічного розвитку Великої Британії.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922092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96998864"/>
              </p:ext>
            </p:extLst>
          </p:nvPr>
        </p:nvGraphicFramePr>
        <p:xfrm>
          <a:off x="1835696" y="1124742"/>
          <a:ext cx="6624736" cy="5047488"/>
        </p:xfrm>
        <a:graphic>
          <a:graphicData uri="http://schemas.openxmlformats.org/drawingml/2006/table">
            <a:tbl>
              <a:tblPr firstRow="1" firstCol="1" bandRow="1"/>
              <a:tblGrid>
                <a:gridCol w="2208015"/>
                <a:gridCol w="2208015"/>
                <a:gridCol w="2208706"/>
              </a:tblGrid>
              <a:tr h="354105"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solidFill>
                            <a:srgbClr val="FF0000"/>
                          </a:solidFill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Уряди лібералів та консерваторів</a:t>
                      </a:r>
                      <a:endParaRPr lang="ru-RU" sz="2400" dirty="0">
                        <a:solidFill>
                          <a:srgbClr val="FF0000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Перебування при владі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Партія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Прем’єр – міністр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1868-1874 рр.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ліберали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Гладстон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1874-1880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Консерватори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Б. </a:t>
                      </a:r>
                      <a:r>
                        <a:rPr lang="uk-UA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Дізраелі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1880-1885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ліберали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</a:t>
                      </a:r>
                      <a:r>
                        <a:rPr lang="uk-UA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Гладстон</a:t>
                      </a: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1885-1886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Консерватори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Р.Солсбері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1886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ліберали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</a:t>
                      </a:r>
                      <a:r>
                        <a:rPr lang="uk-UA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Гладстон</a:t>
                      </a: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1886-1892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Консерватори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Р.Солсбері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1892-1894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ліберали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В. </a:t>
                      </a:r>
                      <a:r>
                        <a:rPr lang="uk-UA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Гладстон</a:t>
                      </a: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1894-1895 рр.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ліберали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А. </a:t>
                      </a:r>
                      <a:r>
                        <a:rPr lang="uk-UA" sz="2400" dirty="0" err="1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Розбері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5410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1895-1902 рр.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Консерватори 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  <a:latin typeface="Times New Roman"/>
                          <a:ea typeface="Calibri"/>
                          <a:cs typeface="Times New Roman"/>
                        </a:rPr>
                        <a:t>Р.Солсбері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1533525" y="27066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4458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Завдання 3 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19672" y="2276872"/>
            <a:ext cx="52383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dirty="0" smtClean="0"/>
              <a:t>«Сортування</a:t>
            </a:r>
            <a:r>
              <a:rPr lang="uk-UA" sz="3200" dirty="0"/>
              <a:t>» </a:t>
            </a:r>
            <a:endParaRPr lang="uk-UA" sz="3200" dirty="0" smtClean="0"/>
          </a:p>
          <a:p>
            <a:r>
              <a:rPr lang="uk-UA" sz="3200" dirty="0" smtClean="0"/>
              <a:t> </a:t>
            </a:r>
            <a:r>
              <a:rPr lang="uk-UA" sz="3200" dirty="0"/>
              <a:t>Обрати напрямки діяльності </a:t>
            </a:r>
            <a:endParaRPr lang="uk-UA" sz="3200" dirty="0" smtClean="0"/>
          </a:p>
          <a:p>
            <a:r>
              <a:rPr lang="uk-UA" sz="3200" dirty="0" smtClean="0"/>
              <a:t>Лібералів</a:t>
            </a:r>
          </a:p>
          <a:p>
            <a:r>
              <a:rPr lang="uk-UA" sz="3200" dirty="0" smtClean="0"/>
              <a:t>Консерваторів </a:t>
            </a:r>
            <a:endParaRPr lang="ru-RU" sz="3200" dirty="0"/>
          </a:p>
          <a:p>
            <a:r>
              <a:rPr lang="uk-UA" sz="3200" dirty="0" smtClean="0"/>
              <a:t>с.159,</a:t>
            </a:r>
            <a:r>
              <a:rPr lang="uk-UA" sz="3200" dirty="0"/>
              <a:t> п.2</a:t>
            </a:r>
            <a:endParaRPr lang="uk-UA" sz="3200" dirty="0" smtClean="0"/>
          </a:p>
          <a:p>
            <a:r>
              <a:rPr lang="uk-UA" sz="3200" dirty="0" smtClean="0"/>
              <a:t>с</a:t>
            </a:r>
            <a:r>
              <a:rPr lang="uk-UA" sz="3200" dirty="0"/>
              <a:t>. </a:t>
            </a:r>
            <a:r>
              <a:rPr lang="uk-UA" sz="3200" dirty="0" smtClean="0"/>
              <a:t>151, п1-3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1578360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469156837"/>
              </p:ext>
            </p:extLst>
          </p:nvPr>
        </p:nvGraphicFramePr>
        <p:xfrm>
          <a:off x="1475656" y="20883"/>
          <a:ext cx="6912768" cy="637882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2767"/>
                <a:gridCol w="5400001"/>
              </a:tblGrid>
              <a:tr h="910712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Основні напрямки діяльності. 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 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79806">
                <a:tc>
                  <a:txBody>
                    <a:bodyPr/>
                    <a:lstStyle/>
                    <a:p>
                      <a:pPr marL="0" indent="0" algn="just">
                        <a:lnSpc>
                          <a:spcPct val="115000"/>
                        </a:lnSpc>
                        <a:spcAft>
                          <a:spcPts val="0"/>
                        </a:spcAft>
                        <a:tabLst/>
                      </a:pPr>
                      <a:r>
                        <a:rPr lang="uk-UA" sz="2400" dirty="0">
                          <a:effectLst/>
                        </a:rPr>
                        <a:t>Ліберали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1871 р. визнана законною діяльність профспілок,страйків. 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1872- таємне голосування на виборах до парламенту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1884- виборча реформа . 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31799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Консерватори </a:t>
                      </a:r>
                      <a:endParaRPr lang="ru-RU" sz="240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>
                          <a:effectLst/>
                        </a:rPr>
                        <a:t> </a:t>
                      </a:r>
                      <a:endParaRPr lang="ru-RU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1867 – парламентерська реформа 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Скасування заборони на страйки, дозволена діяльність кооперативи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1875-обмеження робочого часу 54годинавми на тиждень,охорона дитячої праці.</a:t>
                      </a:r>
                      <a:endParaRPr lang="ru-RU" sz="2400" dirty="0">
                        <a:effectLst/>
                      </a:endParaRPr>
                    </a:p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400" dirty="0">
                          <a:effectLst/>
                        </a:rPr>
                        <a:t> Заборона прийняття на роботу 10-ти річних.</a:t>
                      </a:r>
                      <a:endParaRPr lang="ru-RU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7633450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uk-UA" dirty="0">
                <a:solidFill>
                  <a:srgbClr val="FF0000"/>
                </a:solidFill>
              </a:rPr>
              <a:t>Завдання 4 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551837"/>
            <a:ext cx="5958408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uk-UA" sz="2800" dirty="0" smtClean="0"/>
              <a:t>Група </a:t>
            </a:r>
            <a:r>
              <a:rPr lang="uk-UA" sz="2800" dirty="0"/>
              <a:t>с.151 п4-7 </a:t>
            </a:r>
            <a:endParaRPr lang="uk-UA" sz="2800" dirty="0" smtClean="0"/>
          </a:p>
          <a:p>
            <a:r>
              <a:rPr lang="uk-UA" sz="2800" dirty="0" smtClean="0"/>
              <a:t>«</a:t>
            </a:r>
            <a:r>
              <a:rPr lang="uk-UA" sz="2800" dirty="0"/>
              <a:t>Розкрити суть Ірландського питання»</a:t>
            </a:r>
            <a:endParaRPr lang="ru-RU" sz="2800" dirty="0"/>
          </a:p>
          <a:p>
            <a:r>
              <a:rPr lang="uk-UA" sz="2800" dirty="0" smtClean="0"/>
              <a:t>Група2 </a:t>
            </a:r>
            <a:r>
              <a:rPr lang="uk-UA" sz="2800" dirty="0"/>
              <a:t>С.151останній абзац.с.152до 3</a:t>
            </a:r>
            <a:r>
              <a:rPr lang="uk-UA" sz="2800" dirty="0" smtClean="0"/>
              <a:t>.-го </a:t>
            </a:r>
            <a:r>
              <a:rPr lang="uk-UA" sz="2800" dirty="0"/>
              <a:t>пункту </a:t>
            </a:r>
            <a:r>
              <a:rPr lang="uk-UA" sz="2800" dirty="0" smtClean="0"/>
              <a:t>:</a:t>
            </a:r>
          </a:p>
          <a:p>
            <a:r>
              <a:rPr lang="uk-UA" sz="2800" dirty="0" smtClean="0"/>
              <a:t> </a:t>
            </a:r>
            <a:r>
              <a:rPr lang="uk-UA" sz="2800" dirty="0"/>
              <a:t>«Розкрити суть ліберального реформізму».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55923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>
                <a:solidFill>
                  <a:srgbClr val="FF0000"/>
                </a:solidFill>
              </a:rPr>
              <a:t>Завдання5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2967335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800" dirty="0" smtClean="0"/>
              <a:t>Капітанам</a:t>
            </a:r>
            <a:r>
              <a:rPr lang="uk-UA" sz="2800" dirty="0"/>
              <a:t>. </a:t>
            </a:r>
            <a:r>
              <a:rPr lang="uk-UA" sz="2800" dirty="0" smtClean="0"/>
              <a:t>«Охарактеризувати </a:t>
            </a:r>
            <a:r>
              <a:rPr lang="uk-UA" sz="2800" dirty="0"/>
              <a:t>зовнішньополітичний курс Великої Британії». Пояснити </a:t>
            </a:r>
            <a:r>
              <a:rPr lang="uk-UA" sz="2800" dirty="0" smtClean="0"/>
              <a:t>своїм командам.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2703839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0F0F0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315</Words>
  <Application>Microsoft Office PowerPoint</Application>
  <PresentationFormat>Экран (4:3)</PresentationFormat>
  <Paragraphs>75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Тема: Велика Британія в останній третині ХІХ століття. </vt:lpstr>
      <vt:lpstr>Завдання 1  конкурс «Бліцтурнір» </vt:lpstr>
      <vt:lpstr>Приклад відповіді </vt:lpstr>
      <vt:lpstr>Висновок</vt:lpstr>
      <vt:lpstr>Слайд 5</vt:lpstr>
      <vt:lpstr>Завдання 3 . </vt:lpstr>
      <vt:lpstr>Слайд 7</vt:lpstr>
      <vt:lpstr>Завдання 4  </vt:lpstr>
      <vt:lpstr>Завдання5 </vt:lpstr>
      <vt:lpstr>Завдання 6 </vt:lpstr>
      <vt:lpstr>Завдання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Велика Британія в останній третині ХІХ століття. </dc:title>
  <dc:creator>User</dc:creator>
  <cp:lastModifiedBy>User</cp:lastModifiedBy>
  <cp:revision>7</cp:revision>
  <dcterms:created xsi:type="dcterms:W3CDTF">2017-02-27T18:56:28Z</dcterms:created>
  <dcterms:modified xsi:type="dcterms:W3CDTF">2017-02-28T06:01:18Z</dcterms:modified>
</cp:coreProperties>
</file>