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62" r:id="rId4"/>
    <p:sldId id="263" r:id="rId5"/>
    <p:sldId id="259" r:id="rId6"/>
    <p:sldId id="258" r:id="rId7"/>
    <p:sldId id="271" r:id="rId8"/>
    <p:sldId id="264" r:id="rId9"/>
    <p:sldId id="260" r:id="rId10"/>
    <p:sldId id="261" r:id="rId11"/>
    <p:sldId id="266" r:id="rId12"/>
    <p:sldId id="265" r:id="rId13"/>
    <p:sldId id="272" r:id="rId14"/>
    <p:sldId id="269" r:id="rId15"/>
    <p:sldId id="270" r:id="rId16"/>
    <p:sldId id="268" r:id="rId17"/>
    <p:sldId id="267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932" autoAdjust="0"/>
  </p:normalViewPr>
  <p:slideViewPr>
    <p:cSldViewPr>
      <p:cViewPr varScale="1">
        <p:scale>
          <a:sx n="97" d="100"/>
          <a:sy n="97" d="100"/>
        </p:scale>
        <p:origin x="42" y="-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2502F5-9E4F-46E2-8D08-FCC656B35085}" type="datetimeFigureOut">
              <a:rPr lang="ru-RU" smtClean="0"/>
              <a:t>15.03.2015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55F466-0316-48AA-9077-7D3EA55098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02676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55F466-0316-48AA-9077-7D3EA550980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7514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55F466-0316-48AA-9077-7D3EA5509802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7514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55F466-0316-48AA-9077-7D3EA5509802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7514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55F466-0316-48AA-9077-7D3EA5509802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7514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55F466-0316-48AA-9077-7D3EA550980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7514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55F466-0316-48AA-9077-7D3EA550980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7514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55F466-0316-48AA-9077-7D3EA550980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7514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55F466-0316-48AA-9077-7D3EA5509802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7514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55F466-0316-48AA-9077-7D3EA5509802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7514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55F466-0316-48AA-9077-7D3EA5509802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7514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55F466-0316-48AA-9077-7D3EA5509802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7514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55F466-0316-48AA-9077-7D3EA5509802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7514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72979-B3EA-4C05-8664-A82384983612}" type="datetime1">
              <a:rPr lang="ru-RU" smtClean="0"/>
              <a:t>15.03.2015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Номінація «Сучасний урок у 5, 6 класі»                                                         М.А.Стешенко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6319C-51B5-4497-B2BD-879248FF5F53}" type="datetime1">
              <a:rPr lang="ru-RU" smtClean="0"/>
              <a:t>15.03.2015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Номінація «Сучасний урок у 5, 6 класі»                                                         М.А.Стешенко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076B3-49F0-4F66-8049-186553523E9F}" type="datetime1">
              <a:rPr lang="ru-RU" smtClean="0"/>
              <a:t>15.03.2015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Номінація «Сучасний урок у 5, 6 класі»                                                         М.А.Стешенко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6AAA8B-8AC2-411B-8F2D-48F6685F5C2A}" type="datetime1">
              <a:rPr lang="ru-RU" smtClean="0"/>
              <a:t>15.03.2015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Номінація «Сучасний урок у 5, 6 класі»                                                         М.А.Стешенко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E91C6-C34F-4300-B281-BF90C59CF066}" type="datetime1">
              <a:rPr lang="ru-RU" smtClean="0"/>
              <a:t>15.03.2015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Номінація «Сучасний урок у 5, 6 класі»                                                         М.А.Стешенко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BE5CF-C840-435E-ABE9-1DE30CCE206E}" type="datetime1">
              <a:rPr lang="ru-RU" smtClean="0"/>
              <a:t>15.03.2015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Номінація «Сучасний урок у 5, 6 класі»                                                         М.А.Стешенко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5C6D3-0CC3-4F63-8D6B-C01D147C444E}" type="datetime1">
              <a:rPr lang="ru-RU" smtClean="0"/>
              <a:t>15.03.2015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Номінація «Сучасний урок у 5, 6 класі»                                                         М.А.Стешенко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6CCB6-717C-449A-BC1F-78308DF72567}" type="datetime1">
              <a:rPr lang="ru-RU" smtClean="0"/>
              <a:t>15.03.2015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Номінація «Сучасний урок у 5, 6 класі»                                                         М.А.Стешенко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C5AD3-005E-4EB4-833E-BD6D27F6C6E3}" type="datetime1">
              <a:rPr lang="ru-RU" smtClean="0"/>
              <a:t>15.03.2015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Номінація «Сучасний урок у 5, 6 класі»                                                         М.А.Стешенко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05B77-3FB8-47FD-BF89-A25F231E4EA9}" type="datetime1">
              <a:rPr lang="ru-RU" smtClean="0"/>
              <a:t>15.03.2015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Номінація «Сучасний урок у 5, 6 класі»                                                         М.А.Стешенко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16342-7390-424B-BD61-68D918B79713}" type="datetime1">
              <a:rPr lang="ru-RU" smtClean="0"/>
              <a:t>15.03.2015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Номінація «Сучасний урок у 5, 6 класі»                                                         М.А.Стешенко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7DCA37-6FF7-4EDA-A154-2A700CE57C7A}" type="datetime1">
              <a:rPr lang="ru-RU" smtClean="0"/>
              <a:t>15.03.2015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/>
              <a:t>Номінація «Сучасний урок у 5, 6 класі»                                                         М.А.Стешенко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7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6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7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gif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urokivshkole.ru/wp-content/uploads/2012/10/fon_pp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70" y="0"/>
            <a:ext cx="917737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5496" y="188640"/>
            <a:ext cx="91085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Доброп</a:t>
            </a:r>
            <a:r>
              <a:rPr lang="uk-UA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ільська</a:t>
            </a:r>
            <a:r>
              <a:rPr lang="uk-UA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загальноосвітня школа І-ІІІ ступенів № 19</a:t>
            </a:r>
          </a:p>
          <a:p>
            <a:pPr algn="ctr"/>
            <a:r>
              <a:rPr lang="uk-UA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Добропільської</a:t>
            </a:r>
            <a:r>
              <a:rPr lang="uk-UA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міської ради Донецької області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179512" y="6381328"/>
            <a:ext cx="7424464" cy="365125"/>
          </a:xfrm>
        </p:spPr>
        <p:txBody>
          <a:bodyPr/>
          <a:lstStyle/>
          <a:p>
            <a:pPr algn="l"/>
            <a:r>
              <a:rPr lang="uk-UA" sz="14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Номінація «Сучасний урок у 5, 6 класі</a:t>
            </a:r>
            <a:r>
              <a:rPr lang="uk-UA" sz="1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</a:t>
            </a:r>
            <a:r>
              <a:rPr lang="ru-RU" sz="1400" b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М.А.Стешенко</a:t>
            </a:r>
            <a:endParaRPr lang="ru-RU" sz="14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876256" y="6381328"/>
            <a:ext cx="2133600" cy="365125"/>
          </a:xfrm>
        </p:spPr>
        <p:txBody>
          <a:bodyPr/>
          <a:lstStyle/>
          <a:p>
            <a:fld id="{B19B0651-EE4F-4900-A07F-96A6BFA9D0F0}" type="slidenum">
              <a:rPr lang="ru-RU" sz="1600" b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</a:t>
            </a:fld>
            <a:endParaRPr lang="ru-RU" sz="16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оле 7"/>
          <p:cNvSpPr txBox="1"/>
          <p:nvPr/>
        </p:nvSpPr>
        <p:spPr>
          <a:xfrm>
            <a:off x="558323" y="1556792"/>
            <a:ext cx="7557775" cy="2782300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uk-UA" sz="3200" b="1" spc="50" dirty="0" smtClean="0">
                <a:gradFill>
                  <a:gsLst>
                    <a:gs pos="25000">
                      <a:srgbClr val="E0322D"/>
                    </a:gs>
                    <a:gs pos="100000">
                      <a:srgbClr val="A01C18"/>
                    </a:gs>
                  </a:gsLst>
                  <a:lin ang="5400000" scaled="0"/>
                </a:gradFill>
                <a:effectLst>
                  <a:outerShdw blurRad="76200" dist="50800" dir="5400000" algn="tl">
                    <a:srgbClr val="000000">
                      <a:alpha val="65000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Інтегрований урок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uk-UA" sz="6000" b="1" spc="50" dirty="0" smtClean="0">
                <a:gradFill>
                  <a:gsLst>
                    <a:gs pos="25000">
                      <a:srgbClr val="E0322D"/>
                    </a:gs>
                    <a:gs pos="100000">
                      <a:srgbClr val="A01C18"/>
                    </a:gs>
                  </a:gsLst>
                  <a:lin ang="5400000" scaled="0"/>
                </a:gradFill>
                <a:effectLst>
                  <a:outerShdw blurRad="76200" dist="50800" dir="5400000" algn="tl">
                    <a:srgbClr val="000000">
                      <a:alpha val="65000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МАТЕМАТИКА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uk-UA" sz="6000" b="1" spc="50" dirty="0" smtClean="0">
                <a:ln>
                  <a:noFill/>
                </a:ln>
                <a:gradFill>
                  <a:gsLst>
                    <a:gs pos="25000">
                      <a:srgbClr val="E0322D"/>
                    </a:gs>
                    <a:gs pos="100000">
                      <a:srgbClr val="A01C18"/>
                    </a:gs>
                  </a:gsLst>
                  <a:lin ang="5400000" scaled="0"/>
                </a:gradFill>
                <a:effectLst>
                  <a:outerShdw blurRad="76200" dist="50800" dir="5400000" algn="tl">
                    <a:srgbClr val="000000">
                      <a:alpha val="65000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ТА ІНФОРМАТИКА</a:t>
            </a:r>
            <a:endParaRPr lang="ru-RU" sz="60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511679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urokivshkole.ru/wp-content/uploads/2012/10/fon_pp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70" y="0"/>
            <a:ext cx="917737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179512" y="6381328"/>
            <a:ext cx="7424464" cy="365125"/>
          </a:xfrm>
        </p:spPr>
        <p:txBody>
          <a:bodyPr/>
          <a:lstStyle/>
          <a:p>
            <a:pPr algn="l"/>
            <a:r>
              <a:rPr lang="uk-UA" sz="14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Номінація «Сучасний урок у 5, 6 класі</a:t>
            </a:r>
            <a:r>
              <a:rPr lang="uk-UA" sz="1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</a:t>
            </a:r>
            <a:r>
              <a:rPr lang="ru-RU" sz="1400" b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М.А.Стешенко</a:t>
            </a:r>
            <a:endParaRPr lang="ru-RU" sz="14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876256" y="6381328"/>
            <a:ext cx="2133600" cy="365125"/>
          </a:xfrm>
        </p:spPr>
        <p:txBody>
          <a:bodyPr/>
          <a:lstStyle/>
          <a:p>
            <a:fld id="{B19B0651-EE4F-4900-A07F-96A6BFA9D0F0}" type="slidenum">
              <a:rPr lang="ru-RU" sz="1600" b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10</a:t>
            </a:fld>
            <a:endParaRPr lang="ru-RU" sz="16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3275" y="116631"/>
            <a:ext cx="5303247" cy="76944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Графічний диктант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-73579" y="4653136"/>
            <a:ext cx="93245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1    2    3    4    5    6   7   8   9   10  11</a:t>
            </a:r>
            <a:endParaRPr lang="ru-RU" sz="4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Дуга 8"/>
          <p:cNvSpPr/>
          <p:nvPr/>
        </p:nvSpPr>
        <p:spPr>
          <a:xfrm rot="16200000">
            <a:off x="-36004" y="4414694"/>
            <a:ext cx="827584" cy="755576"/>
          </a:xfrm>
          <a:prstGeom prst="arc">
            <a:avLst>
              <a:gd name="adj1" fmla="val 16200000"/>
              <a:gd name="adj2" fmla="val 6416985"/>
            </a:avLst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Дуга 11"/>
          <p:cNvSpPr/>
          <p:nvPr/>
        </p:nvSpPr>
        <p:spPr>
          <a:xfrm rot="16200000">
            <a:off x="1673932" y="4337484"/>
            <a:ext cx="827584" cy="936104"/>
          </a:xfrm>
          <a:prstGeom prst="arc">
            <a:avLst>
              <a:gd name="adj1" fmla="val 15401994"/>
              <a:gd name="adj2" fmla="val 5940957"/>
            </a:avLst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Дуга 12"/>
          <p:cNvSpPr/>
          <p:nvPr/>
        </p:nvSpPr>
        <p:spPr>
          <a:xfrm rot="16200000">
            <a:off x="3433192" y="4378423"/>
            <a:ext cx="909464" cy="936105"/>
          </a:xfrm>
          <a:prstGeom prst="arc">
            <a:avLst>
              <a:gd name="adj1" fmla="val 16200000"/>
              <a:gd name="adj2" fmla="val 5542172"/>
            </a:avLst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Дуга 13"/>
          <p:cNvSpPr/>
          <p:nvPr/>
        </p:nvSpPr>
        <p:spPr>
          <a:xfrm rot="16200000">
            <a:off x="4297290" y="4450431"/>
            <a:ext cx="909464" cy="792089"/>
          </a:xfrm>
          <a:prstGeom prst="arc">
            <a:avLst>
              <a:gd name="adj1" fmla="val 16044387"/>
              <a:gd name="adj2" fmla="val 5274639"/>
            </a:avLst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Дуга 14"/>
          <p:cNvSpPr/>
          <p:nvPr/>
        </p:nvSpPr>
        <p:spPr>
          <a:xfrm rot="16200000">
            <a:off x="6701819" y="4422164"/>
            <a:ext cx="827584" cy="766743"/>
          </a:xfrm>
          <a:prstGeom prst="arc">
            <a:avLst>
              <a:gd name="adj1" fmla="val 15635617"/>
              <a:gd name="adj2" fmla="val 5350519"/>
            </a:avLst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Дуга 15"/>
          <p:cNvSpPr/>
          <p:nvPr/>
        </p:nvSpPr>
        <p:spPr>
          <a:xfrm rot="16200000">
            <a:off x="7526936" y="4357839"/>
            <a:ext cx="833535" cy="889441"/>
          </a:xfrm>
          <a:prstGeom prst="arc">
            <a:avLst>
              <a:gd name="adj1" fmla="val 16231956"/>
              <a:gd name="adj2" fmla="val 6416985"/>
            </a:avLst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Дуга 16"/>
          <p:cNvSpPr/>
          <p:nvPr/>
        </p:nvSpPr>
        <p:spPr>
          <a:xfrm rot="16200000">
            <a:off x="8298668" y="4469599"/>
            <a:ext cx="827584" cy="648072"/>
          </a:xfrm>
          <a:prstGeom prst="arc">
            <a:avLst>
              <a:gd name="adj1" fmla="val 14612617"/>
              <a:gd name="adj2" fmla="val 6416985"/>
            </a:avLst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755576" y="4869160"/>
            <a:ext cx="864095" cy="0"/>
          </a:xfrm>
          <a:prstGeom prst="line">
            <a:avLst/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2555776" y="4869160"/>
            <a:ext cx="864095" cy="0"/>
          </a:xfrm>
          <a:prstGeom prst="line">
            <a:avLst/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5148067" y="4869160"/>
            <a:ext cx="864095" cy="0"/>
          </a:xfrm>
          <a:prstGeom prst="line">
            <a:avLst/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6012162" y="4869160"/>
            <a:ext cx="720077" cy="0"/>
          </a:xfrm>
          <a:prstGeom prst="line">
            <a:avLst/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Прямоугольник 24"/>
          <p:cNvSpPr/>
          <p:nvPr/>
        </p:nvSpPr>
        <p:spPr>
          <a:xfrm>
            <a:off x="57788" y="4312550"/>
            <a:ext cx="9144000" cy="151216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Дуга 18"/>
          <p:cNvSpPr/>
          <p:nvPr/>
        </p:nvSpPr>
        <p:spPr>
          <a:xfrm rot="16200000">
            <a:off x="5673588" y="-5915"/>
            <a:ext cx="605137" cy="792086"/>
          </a:xfrm>
          <a:prstGeom prst="arc">
            <a:avLst>
              <a:gd name="adj1" fmla="val 15401994"/>
              <a:gd name="adj2" fmla="val 5940957"/>
            </a:avLst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5616116" y="886072"/>
            <a:ext cx="720077" cy="0"/>
          </a:xfrm>
          <a:prstGeom prst="line">
            <a:avLst/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/>
          <p:cNvSpPr/>
          <p:nvPr/>
        </p:nvSpPr>
        <p:spPr>
          <a:xfrm>
            <a:off x="6778903" y="-236246"/>
            <a:ext cx="144016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так</a:t>
            </a:r>
            <a:endParaRPr lang="ru-RU" sz="5400" b="1" dirty="0">
              <a:ln w="11430"/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6790894" y="370208"/>
            <a:ext cx="144016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dirty="0" err="1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ні</a:t>
            </a:r>
            <a:endParaRPr lang="ru-RU" sz="5400" b="1" dirty="0">
              <a:ln w="11430"/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80022" y="1412776"/>
            <a:ext cx="853243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3600" i="1" dirty="0">
                <a:latin typeface="Times New Roman" pitchFamily="18" charset="0"/>
                <a:cs typeface="Times New Roman" pitchFamily="18" charset="0"/>
              </a:rPr>
              <a:t>1) Пряма, на якій позначено початок відліку, одиничний відрізок і напрямок, називається координатною прямою?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43608" y="1636041"/>
            <a:ext cx="548900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600" i="1" dirty="0">
                <a:latin typeface="Times New Roman" pitchFamily="18" charset="0"/>
                <a:cs typeface="Times New Roman" pitchFamily="18" charset="0"/>
              </a:rPr>
              <a:t>2) Число 0 додатне число?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80022" y="1636041"/>
            <a:ext cx="853243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600" i="1" dirty="0">
                <a:latin typeface="Times New Roman" pitchFamily="18" charset="0"/>
                <a:cs typeface="Times New Roman" pitchFamily="18" charset="0"/>
              </a:rPr>
              <a:t>3) Число, яке показує положення точки на прямій, називають координатою цією точки?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99512" y="1966773"/>
            <a:ext cx="765966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600" i="1" dirty="0">
                <a:latin typeface="Times New Roman" pitchFamily="18" charset="0"/>
                <a:cs typeface="Times New Roman" pitchFamily="18" charset="0"/>
              </a:rPr>
              <a:t>4)  Кожне дробове число є від</a:t>
            </a:r>
            <a:r>
              <a:rPr lang="ru-RU" sz="3600" i="1" dirty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3600" i="1" dirty="0">
                <a:latin typeface="Times New Roman" pitchFamily="18" charset="0"/>
                <a:cs typeface="Times New Roman" pitchFamily="18" charset="0"/>
              </a:rPr>
              <a:t>ємним?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73169" y="1955985"/>
            <a:ext cx="891122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600" i="1" dirty="0">
                <a:latin typeface="Times New Roman" pitchFamily="18" charset="0"/>
                <a:cs typeface="Times New Roman" pitchFamily="18" charset="0"/>
              </a:rPr>
              <a:t>5) Знак числа задає рух від початку відліку?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73168" y="1689774"/>
            <a:ext cx="871931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600" i="1" dirty="0">
                <a:latin typeface="Times New Roman" pitchFamily="18" charset="0"/>
                <a:cs typeface="Times New Roman" pitchFamily="18" charset="0"/>
              </a:rPr>
              <a:t>6) Число, яке розташоване на відстані 4 одиниць вправо від нуля – це 4?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173167" y="1556792"/>
            <a:ext cx="891122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600" i="1" dirty="0">
                <a:latin typeface="Times New Roman" pitchFamily="18" charset="0"/>
                <a:cs typeface="Times New Roman" pitchFamily="18" charset="0"/>
              </a:rPr>
              <a:t>7) Якщо на координатній прямій позначити точку А(-4), то вона розташована на відстані -4 од. від початку відліку?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322466" y="1556792"/>
            <a:ext cx="853243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600" i="1" dirty="0">
                <a:latin typeface="Times New Roman" pitchFamily="18" charset="0"/>
                <a:cs typeface="Times New Roman" pitchFamily="18" charset="0"/>
              </a:rPr>
              <a:t>8) На координатні прямій позначено точку В(-9). Чи правильно, що на відстані 2 одиничних відрізків від точки В (-9) знаходиться одна точка?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302841" y="1556792"/>
            <a:ext cx="83153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600" i="1" dirty="0">
                <a:latin typeface="Times New Roman" pitchFamily="18" charset="0"/>
                <a:cs typeface="Times New Roman" pitchFamily="18" charset="0"/>
              </a:rPr>
              <a:t>9)  Точка С(8) та точка М(-8) позначені на координатній прямій. Чи правильно, що МО=ОС?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180022" y="1633159"/>
            <a:ext cx="815759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600" i="1" dirty="0">
                <a:latin typeface="Times New Roman" pitchFamily="18" charset="0"/>
                <a:cs typeface="Times New Roman" pitchFamily="18" charset="0"/>
              </a:rPr>
              <a:t>10)  Чи правильно, що точка В(-4) розташована правіше  за точку М(-8) на координатній прямій?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4" name="Прямоугольник 1023"/>
          <p:cNvSpPr/>
          <p:nvPr/>
        </p:nvSpPr>
        <p:spPr>
          <a:xfrm>
            <a:off x="461328" y="2243772"/>
            <a:ext cx="858138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600" i="1" dirty="0">
                <a:latin typeface="Times New Roman" pitchFamily="18" charset="0"/>
                <a:cs typeface="Times New Roman" pitchFamily="18" charset="0"/>
              </a:rPr>
              <a:t>11) Кожне натуральне число є додатнім?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3289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7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8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0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0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1" dur="500"/>
                                        <p:tgtEl>
                                          <p:spTgt spid="10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22" dur="500"/>
                                        <p:tgtEl>
                                          <p:spTgt spid="10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4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6" grpId="0"/>
      <p:bldP spid="6" grpId="1"/>
      <p:bldP spid="8" grpId="0"/>
      <p:bldP spid="8" grpId="1"/>
      <p:bldP spid="10" grpId="0"/>
      <p:bldP spid="10" grpId="1"/>
      <p:bldP spid="11" grpId="0"/>
      <p:bldP spid="11" grpId="1"/>
      <p:bldP spid="21" grpId="0"/>
      <p:bldP spid="21" grpId="1"/>
      <p:bldP spid="27" grpId="0"/>
      <p:bldP spid="27" grpId="1"/>
      <p:bldP spid="28" grpId="0"/>
      <p:bldP spid="28" grpId="1"/>
      <p:bldP spid="29" grpId="0"/>
      <p:bldP spid="29" grpId="1"/>
      <p:bldP spid="30" grpId="0"/>
      <p:bldP spid="30" grpId="1"/>
      <p:bldP spid="31" grpId="0"/>
      <p:bldP spid="31" grpId="1"/>
      <p:bldP spid="1024" grpId="0"/>
      <p:bldP spid="1024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urokivshkole.ru/wp-content/uploads/2012/10/fon_pp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473" y="154605"/>
            <a:ext cx="917737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179512" y="6381328"/>
            <a:ext cx="7424464" cy="365125"/>
          </a:xfrm>
        </p:spPr>
        <p:txBody>
          <a:bodyPr/>
          <a:lstStyle/>
          <a:p>
            <a:pPr algn="l"/>
            <a:r>
              <a:rPr lang="uk-UA" sz="14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Номінація «Сучасний урок у 5, 6 класі</a:t>
            </a:r>
            <a:r>
              <a:rPr lang="uk-UA" sz="1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</a:t>
            </a:r>
            <a:r>
              <a:rPr lang="ru-RU" sz="1400" b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М.А.Стешенко</a:t>
            </a:r>
            <a:endParaRPr lang="ru-RU" sz="14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876256" y="6381328"/>
            <a:ext cx="2133600" cy="365125"/>
          </a:xfrm>
        </p:spPr>
        <p:txBody>
          <a:bodyPr/>
          <a:lstStyle/>
          <a:p>
            <a:fld id="{B19B0651-EE4F-4900-A07F-96A6BFA9D0F0}" type="slidenum">
              <a:rPr lang="ru-RU" sz="1600" b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11</a:t>
            </a:fld>
            <a:endParaRPr lang="ru-RU" sz="16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547664" y="154605"/>
            <a:ext cx="5234959" cy="76944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4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Фізкультхвилинка</a:t>
            </a:r>
            <a:r>
              <a:rPr lang="uk-UA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411760" y="1157004"/>
            <a:ext cx="4032448" cy="47089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0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-8</a:t>
            </a:r>
            <a:endParaRPr lang="ru-RU" sz="30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2564160" y="1309404"/>
            <a:ext cx="4032448" cy="47089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30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12</a:t>
            </a:r>
            <a:endParaRPr lang="ru-RU" sz="30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2123728" y="1157004"/>
            <a:ext cx="5455840" cy="47089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0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-32</a:t>
            </a:r>
            <a:endParaRPr lang="ru-RU" sz="30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1899403" y="1309404"/>
            <a:ext cx="5311824" cy="47089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30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1,2</a:t>
            </a:r>
            <a:endParaRPr lang="ru-RU" sz="30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2051803" y="1461804"/>
            <a:ext cx="5311824" cy="47089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30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-80</a:t>
            </a:r>
            <a:endParaRPr lang="ru-RU" sz="30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5" name="Прямоугольник 54"/>
              <p:cNvSpPr/>
              <p:nvPr/>
            </p:nvSpPr>
            <p:spPr>
              <a:xfrm>
                <a:off x="2170381" y="782881"/>
                <a:ext cx="5311824" cy="10471008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flat" dir="tl">
                    <a:rot lat="0" lon="0" rev="6600000"/>
                  </a:lightRig>
                </a:scene3d>
                <a:sp3d extrusionH="25400" contourW="8890">
                  <a:bevelT w="38100" h="31750"/>
                  <a:contourClr>
                    <a:schemeClr val="accent2">
                      <a:shade val="75000"/>
                    </a:schemeClr>
                  </a:contourClr>
                </a:sp3d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2000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20000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ru-RU" sz="20000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ru-RU" sz="20000" dirty="0">
                  <a:solidFill>
                    <a:srgbClr val="FF0000"/>
                  </a:solidFill>
                </a:endParaRPr>
              </a:p>
              <a:p>
                <a:pPr algn="ctr"/>
                <a:endParaRPr lang="ru-RU" sz="30000" b="1" cap="none" spc="0" dirty="0">
                  <a:ln w="11430"/>
                  <a:solidFill>
                    <a:srgbClr val="FF0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55" name="Прямоугольник 5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70381" y="782881"/>
                <a:ext cx="5311824" cy="10471008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6" name="Прямоугольник 55"/>
              <p:cNvSpPr/>
              <p:nvPr/>
            </p:nvSpPr>
            <p:spPr>
              <a:xfrm>
                <a:off x="1772072" y="782881"/>
                <a:ext cx="5311824" cy="9139938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flat" dir="tl">
                    <a:rot lat="0" lon="0" rev="6600000"/>
                  </a:lightRig>
                </a:scene3d>
                <a:sp3d extrusionH="25400" contourW="8890">
                  <a:bevelT w="38100" h="31750"/>
                  <a:contourClr>
                    <a:schemeClr val="accent2">
                      <a:shade val="75000"/>
                    </a:schemeClr>
                  </a:contourClr>
                </a:sp3d>
              </a:bodyPr>
              <a:lstStyle/>
              <a:p>
                <a:pPr algn="ctr"/>
                <a:r>
                  <a:rPr lang="ru-RU" sz="20000" dirty="0" smtClean="0">
                    <a:solidFill>
                      <a:srgbClr val="FF0000"/>
                    </a:solidFill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000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uk-UA" sz="20000" b="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3</m:t>
                        </m:r>
                      </m:num>
                      <m:den>
                        <m:r>
                          <a:rPr lang="uk-UA" sz="20000" b="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8</m:t>
                        </m:r>
                      </m:den>
                    </m:f>
                  </m:oMath>
                </a14:m>
                <a:endParaRPr lang="ru-RU" sz="20000" dirty="0">
                  <a:solidFill>
                    <a:srgbClr val="FF0000"/>
                  </a:solidFill>
                </a:endParaRPr>
              </a:p>
              <a:p>
                <a:pPr algn="ctr"/>
                <a:endParaRPr lang="ru-RU" sz="30000" b="1" cap="none" spc="0" dirty="0">
                  <a:ln w="11430"/>
                  <a:solidFill>
                    <a:srgbClr val="FF0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56" name="Прямоугольник 5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72072" y="782881"/>
                <a:ext cx="5311824" cy="9139938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7" name="Прямоугольник 56"/>
          <p:cNvSpPr/>
          <p:nvPr/>
        </p:nvSpPr>
        <p:spPr>
          <a:xfrm>
            <a:off x="2822564" y="1157003"/>
            <a:ext cx="3770302" cy="47089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ru-RU" sz="30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3304804" y="1157004"/>
            <a:ext cx="3770302" cy="47089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30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endParaRPr lang="ru-RU" sz="30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1575732" y="924046"/>
            <a:ext cx="6912768" cy="47089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30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-9,3</a:t>
            </a:r>
            <a:endParaRPr lang="ru-RU" sz="30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6132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000"/>
                            </p:stCondLst>
                            <p:childTnLst>
                              <p:par>
                                <p:cTn id="16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000"/>
                            </p:stCondLst>
                            <p:childTnLst>
                              <p:par>
                                <p:cTn id="23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9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3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000"/>
                            </p:stCondLst>
                            <p:childTnLst>
                              <p:par>
                                <p:cTn id="3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2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3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0"/>
                            </p:stCondLst>
                            <p:childTnLst>
                              <p:par>
                                <p:cTn id="3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3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8000"/>
                            </p:stCondLst>
                            <p:childTnLst>
                              <p:par>
                                <p:cTn id="44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8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3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1000"/>
                            </p:stCondLst>
                            <p:childTnLst>
                              <p:par>
                                <p:cTn id="51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1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3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4000"/>
                            </p:stCondLst>
                            <p:childTnLst>
                              <p:par>
                                <p:cTn id="58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4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3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7000"/>
                            </p:stCondLst>
                            <p:childTnLst>
                              <p:par>
                                <p:cTn id="6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7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3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0000"/>
                            </p:stCondLst>
                            <p:childTnLst>
                              <p:par>
                                <p:cTn id="72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50" grpId="0"/>
      <p:bldP spid="50" grpId="1"/>
      <p:bldP spid="51" grpId="0"/>
      <p:bldP spid="51" grpId="1"/>
      <p:bldP spid="52" grpId="0"/>
      <p:bldP spid="52" grpId="1"/>
      <p:bldP spid="53" grpId="0"/>
      <p:bldP spid="53" grpId="1"/>
      <p:bldP spid="55" grpId="0"/>
      <p:bldP spid="55" grpId="1"/>
      <p:bldP spid="56" grpId="0"/>
      <p:bldP spid="56" grpId="1"/>
      <p:bldP spid="57" grpId="0"/>
      <p:bldP spid="57" grpId="1"/>
      <p:bldP spid="58" grpId="0"/>
      <p:bldP spid="58" grpId="1"/>
      <p:bldP spid="59" grpId="0"/>
      <p:bldP spid="59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urokivshkole.ru/wp-content/uploads/2012/10/fon_pp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70" y="0"/>
            <a:ext cx="917737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179512" y="6381328"/>
            <a:ext cx="7424464" cy="365125"/>
          </a:xfrm>
        </p:spPr>
        <p:txBody>
          <a:bodyPr/>
          <a:lstStyle/>
          <a:p>
            <a:pPr algn="l"/>
            <a:r>
              <a:rPr lang="uk-UA" sz="14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Номінація «Сучасний урок у 5, 6 класі</a:t>
            </a:r>
            <a:r>
              <a:rPr lang="uk-UA" sz="1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</a:t>
            </a:r>
            <a:r>
              <a:rPr lang="ru-RU" sz="1400" b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М.А.Стешенко</a:t>
            </a:r>
            <a:endParaRPr lang="ru-RU" sz="14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876256" y="6381328"/>
            <a:ext cx="2133600" cy="365125"/>
          </a:xfrm>
        </p:spPr>
        <p:txBody>
          <a:bodyPr/>
          <a:lstStyle/>
          <a:p>
            <a:fld id="{B19B0651-EE4F-4900-A07F-96A6BFA9D0F0}" type="slidenum">
              <a:rPr lang="ru-RU" sz="1600" b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12</a:t>
            </a:fld>
            <a:endParaRPr lang="ru-RU" sz="16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95736" y="116632"/>
            <a:ext cx="5386411" cy="76944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Практична частина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Компьютер Mini PC EeeTop 1602C Black / White Asus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2369" y="886073"/>
            <a:ext cx="4916209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 rot="21153145">
            <a:off x="-29670" y="1237928"/>
            <a:ext cx="2971651" cy="1754326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5400" dirty="0">
                <a:solidFill>
                  <a:srgbClr val="FF0000"/>
                </a:solidFill>
              </a:rPr>
              <a:t>п</a:t>
            </a:r>
            <a:r>
              <a:rPr lang="uk-UA" sz="5400" dirty="0" smtClean="0">
                <a:solidFill>
                  <a:srgbClr val="FF0000"/>
                </a:solidFill>
              </a:rPr>
              <a:t>о 2 слайда</a:t>
            </a:r>
            <a:endParaRPr lang="ru-RU" sz="5400" dirty="0">
              <a:solidFill>
                <a:srgbClr val="FF0000"/>
              </a:solidFill>
            </a:endParaRPr>
          </a:p>
        </p:txBody>
      </p:sp>
      <p:sp>
        <p:nvSpPr>
          <p:cNvPr id="10" name="Овальная выноска 9"/>
          <p:cNvSpPr/>
          <p:nvPr/>
        </p:nvSpPr>
        <p:spPr>
          <a:xfrm>
            <a:off x="4570" y="116632"/>
            <a:ext cx="2335182" cy="1296144"/>
          </a:xfrm>
          <a:prstGeom prst="wedgeEllipseCallou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ожний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комп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ютер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6" name="Picture 4" descr="These Cards In Your Computer Cool Tattoos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5563" y="1268760"/>
            <a:ext cx="3967383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Овальная выноска 13"/>
          <p:cNvSpPr/>
          <p:nvPr/>
        </p:nvSpPr>
        <p:spPr>
          <a:xfrm>
            <a:off x="6854230" y="416108"/>
            <a:ext cx="2335182" cy="1296144"/>
          </a:xfrm>
          <a:prstGeom prst="wedgeEllipseCallou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редактор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авая фигурная скобка 10"/>
          <p:cNvSpPr/>
          <p:nvPr/>
        </p:nvSpPr>
        <p:spPr>
          <a:xfrm rot="5400000">
            <a:off x="4101124" y="362423"/>
            <a:ext cx="1008112" cy="8725442"/>
          </a:xfrm>
          <a:prstGeom prst="rightBrac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 rot="467204">
            <a:off x="5495370" y="1794945"/>
            <a:ext cx="2971651" cy="1569660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3200" dirty="0" smtClean="0">
                <a:solidFill>
                  <a:srgbClr val="FF0000"/>
                </a:solidFill>
              </a:rPr>
              <a:t> слайд№</a:t>
            </a:r>
            <a:r>
              <a:rPr lang="uk-UA" sz="3200" dirty="0" smtClean="0">
                <a:solidFill>
                  <a:srgbClr val="FF0000"/>
                </a:solidFill>
              </a:rPr>
              <a:t>1</a:t>
            </a:r>
          </a:p>
          <a:p>
            <a:pPr algn="ctr"/>
            <a:r>
              <a:rPr lang="uk-UA" sz="3200" dirty="0">
                <a:solidFill>
                  <a:srgbClr val="FF0000"/>
                </a:solidFill>
              </a:rPr>
              <a:t>-</a:t>
            </a:r>
            <a:endParaRPr lang="uk-UA" sz="3200" dirty="0" smtClean="0">
              <a:solidFill>
                <a:srgbClr val="FF0000"/>
              </a:solidFill>
            </a:endParaRPr>
          </a:p>
          <a:p>
            <a:pPr algn="ctr"/>
            <a:r>
              <a:rPr lang="uk-UA" sz="3200" dirty="0">
                <a:solidFill>
                  <a:srgbClr val="FF0000"/>
                </a:solidFill>
              </a:rPr>
              <a:t>с</a:t>
            </a:r>
            <a:r>
              <a:rPr lang="uk-UA" sz="3200" dirty="0" smtClean="0">
                <a:solidFill>
                  <a:srgbClr val="FF0000"/>
                </a:solidFill>
              </a:rPr>
              <a:t>лайд</a:t>
            </a:r>
            <a:r>
              <a:rPr lang="uk-UA" sz="3200" dirty="0" smtClean="0">
                <a:solidFill>
                  <a:srgbClr val="FF0000"/>
                </a:solidFill>
              </a:rPr>
              <a:t>№18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12" name="Лента лицом вверх 11"/>
          <p:cNvSpPr/>
          <p:nvPr/>
        </p:nvSpPr>
        <p:spPr>
          <a:xfrm>
            <a:off x="1688856" y="5013176"/>
            <a:ext cx="5832648" cy="1078785"/>
          </a:xfrm>
          <a:prstGeom prst="ribbon2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Готова презентація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3425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5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8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2000"/>
                            </p:stCondLst>
                            <p:childTnLst>
                              <p:par>
                                <p:cTn id="3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  <p:bldP spid="14" grpId="0" animBg="1"/>
      <p:bldP spid="11" grpId="0" animBg="1"/>
      <p:bldP spid="16" grpId="0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Номінація «Сучасний урок у 5, 6 класі»                                                         М.А.Стешенко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13</a:t>
            </a:fld>
            <a:endParaRPr lang="ru-RU"/>
          </a:p>
        </p:txBody>
      </p:sp>
      <p:pic>
        <p:nvPicPr>
          <p:cNvPr id="1026" name="Picture 2" descr="http://laginlib.org.ua/ynfo/formula/foto/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6207"/>
            <a:ext cx="9253672" cy="6691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1309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urokivshkole.ru/wp-content/uploads/2012/10/fon_ppt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70" y="-419"/>
            <a:ext cx="917737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179512" y="6381328"/>
            <a:ext cx="7424464" cy="365125"/>
          </a:xfrm>
        </p:spPr>
        <p:txBody>
          <a:bodyPr/>
          <a:lstStyle/>
          <a:p>
            <a:pPr algn="l"/>
            <a:r>
              <a:rPr lang="uk-UA" sz="14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Номінація «Сучасний урок у 5, 6 класі</a:t>
            </a:r>
            <a:r>
              <a:rPr lang="uk-UA" sz="1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</a:t>
            </a:r>
            <a:r>
              <a:rPr lang="ru-RU" sz="1400" b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М.А.Стешенко</a:t>
            </a:r>
            <a:endParaRPr lang="ru-RU" sz="14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876256" y="6381328"/>
            <a:ext cx="2133600" cy="365125"/>
          </a:xfrm>
        </p:spPr>
        <p:txBody>
          <a:bodyPr/>
          <a:lstStyle/>
          <a:p>
            <a:fld id="{B19B0651-EE4F-4900-A07F-96A6BFA9D0F0}" type="slidenum">
              <a:rPr lang="ru-RU" sz="1600" b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14</a:t>
            </a:fld>
            <a:endParaRPr lang="ru-RU" sz="16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65948" y="154606"/>
            <a:ext cx="7778733" cy="76944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4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Фізкультхвилинка</a:t>
            </a:r>
            <a:r>
              <a:rPr lang="uk-UA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для очей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>
            <a:off x="61464" y="3789040"/>
            <a:ext cx="8712968" cy="0"/>
          </a:xfrm>
          <a:prstGeom prst="straightConnector1">
            <a:avLst/>
          </a:prstGeom>
          <a:ln w="76200"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8" name="Овал 7"/>
          <p:cNvSpPr/>
          <p:nvPr/>
        </p:nvSpPr>
        <p:spPr>
          <a:xfrm>
            <a:off x="-396552" y="1268760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4341032" y="3717032"/>
            <a:ext cx="42856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0</a:t>
            </a:r>
            <a:endParaRPr lang="ru-RU" sz="4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Овал 25"/>
          <p:cNvSpPr/>
          <p:nvPr/>
        </p:nvSpPr>
        <p:spPr>
          <a:xfrm>
            <a:off x="9143286" y="5301208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4921996" y="3719995"/>
            <a:ext cx="42856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4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endParaRPr lang="ru-RU" sz="4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Овал 27"/>
          <p:cNvSpPr/>
          <p:nvPr/>
        </p:nvSpPr>
        <p:spPr>
          <a:xfrm>
            <a:off x="3851920" y="3673634"/>
            <a:ext cx="216024" cy="216024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5580112" y="3681028"/>
            <a:ext cx="216024" cy="216024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Овал 39"/>
          <p:cNvSpPr/>
          <p:nvPr/>
        </p:nvSpPr>
        <p:spPr>
          <a:xfrm>
            <a:off x="3347864" y="3681028"/>
            <a:ext cx="216024" cy="216024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Овал 40"/>
          <p:cNvSpPr/>
          <p:nvPr/>
        </p:nvSpPr>
        <p:spPr>
          <a:xfrm>
            <a:off x="2699792" y="3681028"/>
            <a:ext cx="216024" cy="216024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Овал 41"/>
          <p:cNvSpPr/>
          <p:nvPr/>
        </p:nvSpPr>
        <p:spPr>
          <a:xfrm>
            <a:off x="2195736" y="3681028"/>
            <a:ext cx="216024" cy="216024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Овал 42"/>
          <p:cNvSpPr/>
          <p:nvPr/>
        </p:nvSpPr>
        <p:spPr>
          <a:xfrm>
            <a:off x="1547664" y="3670901"/>
            <a:ext cx="216024" cy="216024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Овал 43"/>
          <p:cNvSpPr/>
          <p:nvPr/>
        </p:nvSpPr>
        <p:spPr>
          <a:xfrm>
            <a:off x="1043608" y="3678846"/>
            <a:ext cx="216024" cy="216024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Овал 44"/>
          <p:cNvSpPr/>
          <p:nvPr/>
        </p:nvSpPr>
        <p:spPr>
          <a:xfrm>
            <a:off x="452372" y="3688678"/>
            <a:ext cx="216024" cy="216024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Овал 45"/>
          <p:cNvSpPr/>
          <p:nvPr/>
        </p:nvSpPr>
        <p:spPr>
          <a:xfrm>
            <a:off x="6156176" y="3688678"/>
            <a:ext cx="216024" cy="216024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Овал 46"/>
          <p:cNvSpPr/>
          <p:nvPr/>
        </p:nvSpPr>
        <p:spPr>
          <a:xfrm>
            <a:off x="6732240" y="3655295"/>
            <a:ext cx="216024" cy="216024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Овал 47"/>
          <p:cNvSpPr/>
          <p:nvPr/>
        </p:nvSpPr>
        <p:spPr>
          <a:xfrm>
            <a:off x="7308304" y="3668310"/>
            <a:ext cx="216024" cy="216024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Овал 48"/>
          <p:cNvSpPr/>
          <p:nvPr/>
        </p:nvSpPr>
        <p:spPr>
          <a:xfrm>
            <a:off x="7884368" y="3673634"/>
            <a:ext cx="216024" cy="216024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Maksim Mrvica - Хорватская рапсодия  (audiopoisk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pic>
        <p:nvPicPr>
          <p:cNvPr id="3" name="Maksim Mrvica - Хорватская рапсодия  (audiopoisk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94800" y="5756295"/>
            <a:ext cx="465584" cy="465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825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repeatCount="3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7000"/>
                            </p:stCondLst>
                            <p:childTnLst>
                              <p:par>
                                <p:cTn id="9" presetID="57" presetClass="path" presetSubtype="0" repeatCount="200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95 -0.00347 L 0.27014 0.01572 C 0.39132 0.02475 0.53716 0.12121 0.53438 0.19037 L 0.52795 0.34628 " pathEditMode="relative" rAng="5590789" ptsTypes="FfFF">
                                      <p:cBhvr>
                                        <p:cTn id="10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250" y="174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7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7500"/>
                            </p:stCondLst>
                            <p:childTnLst>
                              <p:par>
                                <p:cTn id="16" presetID="43" presetClass="path" presetSubtype="0" repeatCount="200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181 -1.08721E-7 L -0.23646 -1.08721E-7 C -0.33733 -1.08721E-7 -0.46059 -0.06523 -0.46059 -0.1182 L -0.46059 -0.23595 " pathEditMode="relative" rAng="0" ptsTypes="FfFF">
                                      <p:cBhvr>
                                        <p:cTn id="17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448" y="-117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7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8000"/>
                            </p:stCondLst>
                            <p:childTnLst>
                              <p:par>
                                <p:cTn id="23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0"/>
                            </p:stCondLst>
                            <p:childTnLst>
                              <p:par>
                                <p:cTn id="40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2000"/>
                            </p:stCondLst>
                            <p:childTnLst>
                              <p:par>
                                <p:cTn id="57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4000"/>
                            </p:stCondLst>
                            <p:childTnLst>
                              <p:par>
                                <p:cTn id="74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46000"/>
                            </p:stCondLst>
                            <p:childTnLst>
                              <p:par>
                                <p:cTn id="91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48000"/>
                            </p:stCondLst>
                            <p:childTnLst>
                              <p:par>
                                <p:cTn id="108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50000"/>
                            </p:stCondLst>
                            <p:childTnLst>
                              <p:par>
                                <p:cTn id="12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52000"/>
                            </p:stCondLst>
                            <p:childTnLst>
                              <p:par>
                                <p:cTn id="14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54000"/>
                            </p:stCondLst>
                            <p:childTnLst>
                              <p:par>
                                <p:cTn id="15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56000"/>
                            </p:stCondLst>
                            <p:childTnLst>
                              <p:par>
                                <p:cTn id="176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58000"/>
                            </p:stCondLst>
                            <p:childTnLst>
                              <p:par>
                                <p:cTn id="193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60000"/>
                            </p:stCondLst>
                            <p:childTnLst>
                              <p:par>
                                <p:cTn id="210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62000"/>
                            </p:stCondLst>
                            <p:childTnLst>
                              <p:par>
                                <p:cTn id="227" presetID="2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8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0" fill="hold">
                            <p:stCondLst>
                              <p:cond delay="65000"/>
                            </p:stCondLst>
                            <p:childTnLst>
                              <p:par>
                                <p:cTn id="231" presetID="1" presetClass="exit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65500"/>
                            </p:stCondLst>
                            <p:childTnLst>
                              <p:par>
                                <p:cTn id="234" presetID="1" presetClass="exit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66000"/>
                            </p:stCondLst>
                            <p:childTnLst>
                              <p:par>
                                <p:cTn id="237" presetID="44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2.09114E-6 L 0.1559 -0.22762 C 0.18871 -0.27874 0.2375 -0.30534 0.28854 -0.30534 C 0.34687 -0.30534 0.3934 -0.27874 0.42604 -0.22762 L 0.58281 -2.09114E-6 " pathEditMode="relative" rAng="0" ptsTypes="FffFF">
                                      <p:cBhvr>
                                        <p:cTn id="23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132" y="-152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9" fill="hold">
                            <p:stCondLst>
                              <p:cond delay="68000"/>
                            </p:stCondLst>
                            <p:childTnLst>
                              <p:par>
                                <p:cTn id="240" presetID="44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2.84987E-6 L -0.17969 -0.25746 C -0.21736 -0.31552 -0.27361 -0.34628 -0.33212 -0.34628 C -0.39896 -0.34628 -0.45243 -0.31552 -0.4901 -0.25746 L -0.66944 -2.84987E-6 " pathEditMode="relative" rAng="0" ptsTypes="FffFF">
                                      <p:cBhvr>
                                        <p:cTn id="24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472" y="-173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70000"/>
                            </p:stCondLst>
                            <p:childTnLst>
                              <p:par>
                                <p:cTn id="243" presetID="44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84987E-6 L 0.17726 -0.26509 C 0.21441 -0.325 0.26996 -0.35669 0.32778 -0.35669 C 0.39392 -0.35669 0.4467 -0.325 0.48385 -0.26509 L 0.66146 -2.84987E-6 " pathEditMode="relative" rAng="0" ptsTypes="FffFF">
                                      <p:cBhvr>
                                        <p:cTn id="244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73" y="-178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5" fill="hold">
                            <p:stCondLst>
                              <p:cond delay="72000"/>
                            </p:stCondLst>
                            <p:childTnLst>
                              <p:par>
                                <p:cTn id="246" presetID="37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2.84987E-6 L -0.19861 -0.29771 C -0.24028 -0.36433 -0.30243 -0.39879 -0.36718 -0.39879 C -0.44166 -0.39879 -0.50087 -0.36433 -0.54201 -0.29771 L -0.74028 -2.84987E-6 " pathEditMode="relative" rAng="0" ptsTypes="FffFF">
                                      <p:cBhvr>
                                        <p:cTn id="247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014" y="-199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8" fill="hold">
                            <p:stCondLst>
                              <p:cond delay="74000"/>
                            </p:stCondLst>
                            <p:childTnLst>
                              <p:par>
                                <p:cTn id="249" presetID="37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2.84987E-6 L -0.09827 0.14874 C -0.11893 0.18251 -0.14965 0.1994 -0.18177 0.1994 C -0.2184 0.1994 -0.24757 0.18251 -0.26823 0.14874 L -0.36632 -2.84987E-6 " pathEditMode="relative" rAng="0" ptsTypes="FffFF">
                                      <p:cBhvr>
                                        <p:cTn id="250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316" y="99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>
                            <p:stCondLst>
                              <p:cond delay="76000"/>
                            </p:stCondLst>
                            <p:childTnLst>
                              <p:par>
                                <p:cTn id="252" presetID="37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84987E-6 L 0.0757 0.13972 C 0.09167 0.17141 0.11545 0.18876 0.14028 0.18876 C 0.16875 0.18876 0.19132 0.17141 0.2073 0.13972 L 0.28334 -2.84987E-6 " pathEditMode="relative" rAng="0" ptsTypes="FffFF">
                                      <p:cBhvr>
                                        <p:cTn id="253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67" y="94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78000"/>
                            </p:stCondLst>
                            <p:childTnLst>
                              <p:par>
                                <p:cTn id="255" presetID="37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2.84987E-6 L -0.0868 0.20218 C -0.10486 0.24775 -0.13212 0.27273 -0.16024 0.27273 C -0.19253 0.27273 -0.2184 0.24775 -0.23646 0.20218 L -0.32291 -2.84987E-6 " pathEditMode="relative" rAng="0" ptsTypes="FffFF">
                                      <p:cBhvr>
                                        <p:cTn id="256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146" y="136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80000"/>
                            </p:stCondLst>
                            <p:childTnLst>
                              <p:par>
                                <p:cTn id="258" presetID="37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2.28314E-6 L 0.06702 0.10248 C 0.08108 0.12561 0.10208 0.1381 0.12396 0.1381 C 0.14896 0.1381 0.16892 0.12561 0.18299 0.10248 L 0.25 -2.28314E-6 " pathEditMode="relative" rAng="0" ptsTypes="FffFF">
                                      <p:cBhvr>
                                        <p:cTn id="259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68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0" fill="hold">
                            <p:stCondLst>
                              <p:cond delay="82000"/>
                            </p:stCondLst>
                            <p:childTnLst>
                              <p:par>
                                <p:cTn id="261" presetID="37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84987E-6 L -0.06979 0.17141 C -0.08437 0.21004 -0.10642 0.23132 -0.12916 0.23132 C -0.15503 0.23132 -0.17586 0.21004 -0.1901 0.17141 L -0.25989 -2.84987E-6 " pathEditMode="relative" rAng="0" ptsTypes="FffFF">
                                      <p:cBhvr>
                                        <p:cTn id="262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03" y="115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3" fill="hold">
                            <p:stCondLst>
                              <p:cond delay="84000"/>
                            </p:stCondLst>
                            <p:childTnLst>
                              <p:par>
                                <p:cTn id="264" presetID="37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3.75434E-6 L 0.06702 0.11751 C 0.08108 0.14411 0.10209 0.15845 0.12396 0.15845 C 0.14896 0.15845 0.16893 0.14411 0.18299 0.11751 L 0.25 3.75434E-6 " pathEditMode="relative" rAng="0" ptsTypes="FffFF">
                                      <p:cBhvr>
                                        <p:cTn id="265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79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6" fill="hold">
                            <p:stCondLst>
                              <p:cond delay="86000"/>
                            </p:stCondLst>
                            <p:childTnLst>
                              <p:par>
                                <p:cTn id="267" presetID="48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851 0.01087 C -0.02535 -0.00555 -0.06302 -0.02105 -0.07917 -0.04094 C -0.09618 -0.06292 -0.10504 -0.08813 -0.1132 -0.11381 C -0.12118 -0.14018 -0.1132 -0.16169 -0.10504 -0.18552 C -0.09618 -0.20726 -0.08368 -0.23063 -0.05417 -0.25052 C -0.02899 -0.27041 0.01302 -0.28614 0.05868 -0.29794 C 0.10104 -0.30974 0.15121 -0.31807 0.20069 -0.32177 C 0.25104 -0.32524 0.30121 -0.32524 0.34757 -0.32177 C 0.39791 -0.31807 0.44375 -0.30766 0.48142 -0.29193 C 0.51979 -0.27805 0.55295 -0.26024 0.56875 -0.23895 C 0.59062 -0.21906 0.59878 -0.19153 0.59878 -0.16956 C 0.6033 -0.14805 0.59878 -0.12214 0.57743 -0.10016 C 0.55677 -0.0805 0.51979 -0.06477 0.46944 -0.05714 C 0.41857 -0.05089 0.3684 -0.05852 0.33455 -0.0731 C 0.30555 -0.08675 0.28489 -0.10803 0.28038 -0.13417 C 0.28038 -0.15961 0.28489 -0.18344 0.30555 -0.2031 C 0.32691 -0.22299 0.32257 -0.22716 0.40607 -0.2526 C 0.48142 -0.2799 0.55677 -0.27226 0.6033 -0.27435 C 0.64844 -0.27435 0.68559 -0.26625 0.73264 -0.25839 C 0.78333 -0.24867 0.8243 -0.23063 0.85434 -0.21513 C 0.88403 -0.19917 0.89583 -0.17927 0.91285 -0.14805 C 0.92535 -0.11612 0.92535 -0.10016 0.92535 -0.07634 C 0.92535 -0.05274 0.92535 -0.02891 0.92535 -0.00555 " pathEditMode="relative" rAng="0" ptsTypes="fffffffffffffffffffffff">
                                      <p:cBhvr>
                                        <p:cTn id="268" dur="5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358" y="-168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9" fill="hold">
                            <p:stCondLst>
                              <p:cond delay="91000"/>
                            </p:stCondLst>
                            <p:childTnLst>
                              <p:par>
                                <p:cTn id="270" presetID="47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0.06176 C 0.00816 0.08836 0.03612 0.10803 0.06407 0.10803 C 0.09202 0.10803 0.1165 0.08836 0.12483 0.06176 C 0.13664 0.08836 0.1606 0.10803 0.18924 0.10803 C 0.21702 0.10803 0.2415 0.08836 0.24931 0.06176 C 0.26112 0.08836 0.28542 0.10803 0.31337 0.10803 C 0.34202 0.10803 0.36997 0.08836 0.37761 0.06176 C 0.38594 0.08836 0.41042 0.10803 0.44271 0.10803 C 0.46632 0.10803 0.49445 0.08836 0.50278 0.06176 C 0.51094 0.08836 0.53907 0.10803 0.56685 0.10803 C 0.59497 0.10803 0.61928 0.08836 0.62778 0.06176 C 0.63959 0.08836 0.66337 0.10803 0.69202 0.10803 C 0.7198 0.10803 0.74428 0.08836 0.75608 0.06176 C 0.76389 0.08836 0.78837 0.10803 0.81615 0.10803 C 0.8448 0.10803 0.87292 0.08836 0.88056 0.06176 C 0.88889 0.08836 0.91337 0.10803 0.94549 0.10803 C 0.97344 0.10803 0.99723 0.08836 1.00573 0.06176 " pathEditMode="relative" rAng="0" ptsTypes="fffffffffffffffff">
                                      <p:cBhvr>
                                        <p:cTn id="271" dur="5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278" y="23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2" fill="hold">
                            <p:stCondLst>
                              <p:cond delay="96000"/>
                            </p:stCondLst>
                            <p:childTnLst>
                              <p:par>
                                <p:cTn id="27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6" fill="hold">
                            <p:stCondLst>
                              <p:cond delay="96500"/>
                            </p:stCondLst>
                            <p:childTnLst>
                              <p:par>
                                <p:cTn id="27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28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28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2" fill="hold">
                      <p:stCondLst>
                        <p:cond delay="0"/>
                      </p:stCondLst>
                      <p:childTnLst>
                        <p:par>
                          <p:cTn id="283" fill="hold">
                            <p:stCondLst>
                              <p:cond delay="0"/>
                            </p:stCondLst>
                            <p:childTnLst>
                              <p:par>
                                <p:cTn id="28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5" dur="21242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28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8" grpId="0" animBg="1"/>
      <p:bldP spid="8" grpId="1" animBg="1"/>
      <p:bldP spid="10" grpId="0"/>
      <p:bldP spid="10" grpId="1"/>
      <p:bldP spid="26" grpId="0" animBg="1"/>
      <p:bldP spid="26" grpId="1" animBg="1"/>
      <p:bldP spid="27" grpId="0"/>
      <p:bldP spid="27" grpId="1"/>
      <p:bldP spid="28" grpId="0" animBg="1"/>
      <p:bldP spid="28" grpId="1" animBg="1"/>
      <p:bldP spid="29" grpId="0" animBg="1"/>
      <p:bldP spid="2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49" grpId="0" animBg="1"/>
      <p:bldP spid="49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urokivshkole.ru/wp-content/uploads/2012/10/fon_ppt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70" y="-419"/>
            <a:ext cx="917737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179512" y="6381328"/>
            <a:ext cx="7424464" cy="365125"/>
          </a:xfrm>
        </p:spPr>
        <p:txBody>
          <a:bodyPr/>
          <a:lstStyle/>
          <a:p>
            <a:pPr algn="l"/>
            <a:r>
              <a:rPr lang="uk-UA" sz="14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Номінація «Сучасний урок у 5, 6 класі</a:t>
            </a:r>
            <a:r>
              <a:rPr lang="uk-UA" sz="1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</a:t>
            </a:r>
            <a:r>
              <a:rPr lang="ru-RU" sz="1400" b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М.А.Стешенко</a:t>
            </a:r>
            <a:endParaRPr lang="ru-RU" sz="14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876256" y="6381328"/>
            <a:ext cx="2133600" cy="365125"/>
          </a:xfrm>
        </p:spPr>
        <p:txBody>
          <a:bodyPr/>
          <a:lstStyle/>
          <a:p>
            <a:fld id="{B19B0651-EE4F-4900-A07F-96A6BFA9D0F0}" type="slidenum">
              <a:rPr lang="ru-RU" sz="1600" b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15</a:t>
            </a:fld>
            <a:endParaRPr lang="ru-RU" sz="16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Maksim Mrvica - Хорватская рапсодия  (audiopoisk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94800" y="5756295"/>
            <a:ext cx="465584" cy="465584"/>
          </a:xfrm>
          <a:prstGeom prst="rect">
            <a:avLst/>
          </a:prstGeom>
        </p:spPr>
      </p:pic>
      <p:sp>
        <p:nvSpPr>
          <p:cNvPr id="25" name="Прямоугольник 24"/>
          <p:cNvSpPr/>
          <p:nvPr/>
        </p:nvSpPr>
        <p:spPr>
          <a:xfrm>
            <a:off x="1403648" y="154606"/>
            <a:ext cx="5503173" cy="76944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Підсумкова таблиця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7228258"/>
              </p:ext>
            </p:extLst>
          </p:nvPr>
        </p:nvGraphicFramePr>
        <p:xfrm>
          <a:off x="1403648" y="959887"/>
          <a:ext cx="6096000" cy="502920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Бали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Оц</a:t>
                      </a:r>
                      <a:r>
                        <a:rPr lang="uk-UA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і</a:t>
                      </a:r>
                      <a:r>
                        <a:rPr lang="ru-RU" sz="2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нка</a:t>
                      </a: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 за урок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35 – 34</a:t>
                      </a:r>
                      <a:r>
                        <a:rPr lang="uk-UA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33 – 31 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28-30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27-29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26-24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23-21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20-18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17-15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14-12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Менше 11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09902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242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urokivshkole.ru/wp-content/uploads/2012/10/fon_pp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70" y="0"/>
            <a:ext cx="917737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179512" y="6381328"/>
            <a:ext cx="7424464" cy="365125"/>
          </a:xfrm>
        </p:spPr>
        <p:txBody>
          <a:bodyPr/>
          <a:lstStyle/>
          <a:p>
            <a:pPr algn="l"/>
            <a:r>
              <a:rPr lang="uk-UA" sz="14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Номінація «Сучасний урок у 5, 6 класі</a:t>
            </a:r>
            <a:r>
              <a:rPr lang="uk-UA" sz="1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</a:t>
            </a:r>
            <a:r>
              <a:rPr lang="ru-RU" sz="1400" b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М.А.Стешенко</a:t>
            </a:r>
            <a:endParaRPr lang="ru-RU" sz="14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876256" y="6381328"/>
            <a:ext cx="2133600" cy="365125"/>
          </a:xfrm>
        </p:spPr>
        <p:txBody>
          <a:bodyPr/>
          <a:lstStyle/>
          <a:p>
            <a:fld id="{B19B0651-EE4F-4900-A07F-96A6BFA9D0F0}" type="slidenum">
              <a:rPr lang="ru-RU" sz="1600" b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16</a:t>
            </a:fld>
            <a:endParaRPr lang="ru-RU" sz="16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195736" y="116632"/>
            <a:ext cx="5117298" cy="76944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Домашнє завдання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http://matematichka.at.ua/knigi/6klas/ab444c_229c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1268760"/>
            <a:ext cx="2476500" cy="357187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632075" y="1412776"/>
            <a:ext cx="6511925" cy="3903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Повторити матеріал</a:t>
            </a:r>
            <a:r>
              <a:rPr lang="uk-UA" sz="24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uk-UA" sz="24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«Координатна пряма. Координата точки» </a:t>
            </a:r>
          </a:p>
          <a:p>
            <a:pPr>
              <a:lnSpc>
                <a:spcPct val="150000"/>
              </a:lnSpc>
            </a:pPr>
            <a:r>
              <a:rPr lang="uk-UA" sz="2400" b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Розв</a:t>
            </a:r>
            <a:r>
              <a:rPr lang="en-US" sz="24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400" b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язати</a:t>
            </a:r>
            <a:r>
              <a:rPr lang="uk-UA" sz="24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en-US" sz="2400" b="1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lnSpc>
                <a:spcPct val="150000"/>
              </a:lnSpc>
              <a:buClr>
                <a:schemeClr val="accent2">
                  <a:lumMod val="75000"/>
                </a:schemeClr>
              </a:buClr>
              <a:buFont typeface="Wingdings" pitchFamily="2" charset="2"/>
              <a:buChar char="Ø"/>
            </a:pPr>
            <a:r>
              <a:rPr lang="en-US" sz="2400" b="1" i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uk-UA" sz="24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середній рівень: №929, №949</a:t>
            </a:r>
          </a:p>
          <a:p>
            <a:pPr marL="457200" indent="-457200">
              <a:lnSpc>
                <a:spcPct val="150000"/>
              </a:lnSpc>
              <a:buClr>
                <a:schemeClr val="accent2">
                  <a:lumMod val="75000"/>
                </a:schemeClr>
              </a:buClr>
              <a:buFont typeface="Wingdings" pitchFamily="2" charset="2"/>
              <a:buChar char="Ø"/>
            </a:pPr>
            <a:r>
              <a:rPr lang="uk-UA" sz="2400" b="1" i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 достатній рівень: №934, № 973</a:t>
            </a:r>
          </a:p>
          <a:p>
            <a:pPr marL="457200" indent="-457200">
              <a:lnSpc>
                <a:spcPct val="150000"/>
              </a:lnSpc>
              <a:buClr>
                <a:schemeClr val="accent2">
                  <a:lumMod val="75000"/>
                </a:schemeClr>
              </a:buClr>
              <a:buFont typeface="Wingdings" pitchFamily="2" charset="2"/>
              <a:buChar char="Ø"/>
            </a:pPr>
            <a:r>
              <a:rPr lang="uk-UA" sz="2400" b="1" i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   високий рівень:  №938, №976</a:t>
            </a:r>
          </a:p>
          <a:p>
            <a:pPr marL="457200" indent="-457200">
              <a:lnSpc>
                <a:spcPct val="150000"/>
              </a:lnSpc>
              <a:buClr>
                <a:schemeClr val="accent2">
                  <a:lumMod val="75000"/>
                </a:schemeClr>
              </a:buClr>
              <a:buFont typeface="Wingdings" pitchFamily="2" charset="2"/>
              <a:buChar char="Ø"/>
            </a:pPr>
            <a:endParaRPr lang="ru-RU" sz="2400" b="1" i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9178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urokivshkole.ru/wp-content/uploads/2012/10/fon_pp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70" y="0"/>
            <a:ext cx="917737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179512" y="6381328"/>
            <a:ext cx="7424464" cy="365125"/>
          </a:xfrm>
        </p:spPr>
        <p:txBody>
          <a:bodyPr/>
          <a:lstStyle/>
          <a:p>
            <a:pPr algn="l"/>
            <a:r>
              <a:rPr lang="uk-UA" sz="14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Номінація «Сучасний урок у 5, 6 класі</a:t>
            </a:r>
            <a:r>
              <a:rPr lang="uk-UA" sz="1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</a:t>
            </a:r>
            <a:r>
              <a:rPr lang="ru-RU" sz="1400" b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М.А.Стешенко</a:t>
            </a:r>
            <a:endParaRPr lang="ru-RU" sz="14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876256" y="6381328"/>
            <a:ext cx="2133600" cy="365125"/>
          </a:xfrm>
        </p:spPr>
        <p:txBody>
          <a:bodyPr/>
          <a:lstStyle/>
          <a:p>
            <a:fld id="{B19B0651-EE4F-4900-A07F-96A6BFA9D0F0}" type="slidenum">
              <a:rPr lang="ru-RU" sz="1600" b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17</a:t>
            </a:fld>
            <a:endParaRPr lang="ru-RU" sz="16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195736" y="116632"/>
            <a:ext cx="4277261" cy="76944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Підсумок уроку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0"/>
            <a:ext cx="3895618" cy="624786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0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Я</a:t>
            </a:r>
            <a:endParaRPr lang="ru-RU" sz="40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 rot="668921">
            <a:off x="3575823" y="4110933"/>
            <a:ext cx="554461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8000" b="1" dirty="0" smtClean="0">
                <a:ln>
                  <a:solidFill>
                    <a:srgbClr val="FF0000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ВМІЮ …</a:t>
            </a:r>
            <a:endParaRPr lang="ru-RU" sz="8000" b="1" dirty="0">
              <a:ln>
                <a:solidFill>
                  <a:srgbClr val="FF0000"/>
                </a:solidFill>
              </a:ln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064155" y="2684472"/>
            <a:ext cx="554461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8000" b="1" dirty="0" smtClean="0">
                <a:ln>
                  <a:solidFill>
                    <a:srgbClr val="FF0000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МОЖУ…</a:t>
            </a:r>
            <a:endParaRPr lang="ru-RU" sz="8000" b="1" dirty="0">
              <a:ln>
                <a:solidFill>
                  <a:srgbClr val="FF0000"/>
                </a:solidFill>
              </a:ln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 rot="20501390">
            <a:off x="3517702" y="963045"/>
            <a:ext cx="554461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8000" b="1" dirty="0" smtClean="0">
                <a:ln>
                  <a:solidFill>
                    <a:srgbClr val="FF0000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ЗНАЮ …</a:t>
            </a:r>
            <a:endParaRPr lang="ru-RU" sz="8000" b="1" dirty="0">
              <a:ln>
                <a:solidFill>
                  <a:srgbClr val="FF0000"/>
                </a:solidFill>
              </a:ln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3365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7" grpId="0"/>
      <p:bldP spid="2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urokivshkole.ru/wp-content/uploads/2012/10/fon_pp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737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876256" y="6381328"/>
            <a:ext cx="2133600" cy="365125"/>
          </a:xfrm>
        </p:spPr>
        <p:txBody>
          <a:bodyPr/>
          <a:lstStyle/>
          <a:p>
            <a:fld id="{B19B0651-EE4F-4900-A07F-96A6BFA9D0F0}" type="slidenum">
              <a:rPr lang="ru-RU" sz="1600" b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fld>
            <a:endParaRPr lang="ru-RU" sz="16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179512" y="6381328"/>
            <a:ext cx="7424464" cy="365125"/>
          </a:xfrm>
        </p:spPr>
        <p:txBody>
          <a:bodyPr/>
          <a:lstStyle/>
          <a:p>
            <a:pPr algn="l"/>
            <a:r>
              <a:rPr lang="uk-UA" sz="14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Номінація «Сучасний урок у 5, 6 класі</a:t>
            </a:r>
            <a:r>
              <a:rPr lang="uk-UA" sz="1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</a:t>
            </a:r>
            <a:r>
              <a:rPr lang="ru-RU" sz="1400" b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М.А.Стешенко</a:t>
            </a:r>
            <a:endParaRPr lang="ru-RU" sz="14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оле 7"/>
          <p:cNvSpPr txBox="1"/>
          <p:nvPr/>
        </p:nvSpPr>
        <p:spPr>
          <a:xfrm>
            <a:off x="1049206" y="44624"/>
            <a:ext cx="6829563" cy="871008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uk-UA" sz="4400" b="1" spc="50" dirty="0" smtClean="0">
                <a:gradFill>
                  <a:gsLst>
                    <a:gs pos="25000">
                      <a:srgbClr val="E0322D"/>
                    </a:gs>
                    <a:gs pos="100000">
                      <a:srgbClr val="A01C18"/>
                    </a:gs>
                  </a:gsLst>
                  <a:lin ang="5400000" scaled="0"/>
                </a:gradFill>
                <a:effectLst>
                  <a:outerShdw blurRad="76200" dist="50800" dir="5400000" algn="tl">
                    <a:srgbClr val="000000">
                      <a:alpha val="65000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Залиште свої координати</a:t>
            </a:r>
            <a:endParaRPr lang="ru-RU" sz="4400" dirty="0"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1026" name="Picture 2" descr="up up away из ioannis kounadeas, Роялти-фри стоковое фото #4812455 на Fotolia.ru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340768"/>
            <a:ext cx="3960440" cy="4363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4" descr="Протестируйте наш дополнительный телефонный номер. - AUVIX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1098894"/>
            <a:ext cx="3256823" cy="2442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Контакты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7157" y="1364095"/>
            <a:ext cx="2903223" cy="2177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Офисы с открытой планировкой вредны для здоровья :: Freecity…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54093"/>
            <a:ext cx="2474640" cy="164976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Галерея Пиксик.РУ - Фотохостинг без рекламы - Хостинг картинок - Хостинг фотографий - фотохостинг бесплатно - Image hosting - Бе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3762849"/>
            <a:ext cx="2976331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2747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urokivshkole.ru/wp-content/uploads/2012/10/fon_pp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737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876256" y="6381328"/>
            <a:ext cx="2133600" cy="365125"/>
          </a:xfrm>
        </p:spPr>
        <p:txBody>
          <a:bodyPr/>
          <a:lstStyle/>
          <a:p>
            <a:fld id="{B19B0651-EE4F-4900-A07F-96A6BFA9D0F0}" type="slidenum">
              <a:rPr lang="ru-RU" sz="1600" b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</a:t>
            </a:fld>
            <a:endParaRPr lang="ru-RU" sz="16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179512" y="6381328"/>
            <a:ext cx="7424464" cy="365125"/>
          </a:xfrm>
        </p:spPr>
        <p:txBody>
          <a:bodyPr/>
          <a:lstStyle/>
          <a:p>
            <a:pPr algn="l"/>
            <a:r>
              <a:rPr lang="uk-UA" sz="14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Номінація «Сучасний урок у 5, 6 класі</a:t>
            </a:r>
            <a:r>
              <a:rPr lang="uk-UA" sz="1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</a:t>
            </a:r>
            <a:r>
              <a:rPr lang="ru-RU" sz="1400" b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М.А.Стешенко</a:t>
            </a:r>
            <a:endParaRPr lang="ru-RU" sz="14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оле 7"/>
          <p:cNvSpPr txBox="1"/>
          <p:nvPr/>
        </p:nvSpPr>
        <p:spPr>
          <a:xfrm>
            <a:off x="98821" y="44624"/>
            <a:ext cx="8730339" cy="755400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uk-UA" sz="4000" b="1" spc="50" dirty="0" smtClean="0">
                <a:gradFill>
                  <a:gsLst>
                    <a:gs pos="25000">
                      <a:srgbClr val="E0322D"/>
                    </a:gs>
                    <a:gs pos="100000">
                      <a:srgbClr val="A01C18"/>
                    </a:gs>
                  </a:gsLst>
                  <a:lin ang="5400000" scaled="0"/>
                </a:gradFill>
                <a:effectLst>
                  <a:outerShdw blurRad="76200" dist="50800" dir="5400000" algn="tl">
                    <a:srgbClr val="000000">
                      <a:alpha val="65000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Системи координат в житті людини</a:t>
            </a:r>
            <a:endParaRPr lang="ru-RU" sz="4000" dirty="0"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3" name="Picture 2" descr="5 неожиданных факторов, незаметно оказывающих влияние на ваше мнение PUBLY / publy.ru / Surfingbird.ru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821" y="1124744"/>
            <a:ext cx="3955475" cy="2474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Владислав Крапивин. Фрегат &quot;Звенящий&quot;. Часть третья (Плавание). Навигация"/>
          <p:cNvPicPr>
            <a:picLocks noChangeAspect="1" noChangeArrowheads="1"/>
          </p:cNvPicPr>
          <p:nvPr/>
        </p:nvPicPr>
        <p:blipFill>
          <a:blip r:embed="rId5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3599114"/>
            <a:ext cx="3311938" cy="2517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Значение и толкование слова КАРТА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119039"/>
            <a:ext cx="4248472" cy="2633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3946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urokivshkole.ru/wp-content/uploads/2012/10/fon_pp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737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5496" y="188640"/>
            <a:ext cx="91085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Доброп</a:t>
            </a:r>
            <a:r>
              <a:rPr lang="uk-UA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ільська</a:t>
            </a:r>
            <a:r>
              <a:rPr lang="uk-UA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загальноосвітня школа І-ІІІ ступенів № 19</a:t>
            </a:r>
          </a:p>
          <a:p>
            <a:pPr algn="ctr"/>
            <a:r>
              <a:rPr lang="uk-UA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Добропільської</a:t>
            </a:r>
            <a:r>
              <a:rPr lang="uk-UA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міської ради Донецької області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179512" y="6381328"/>
            <a:ext cx="7424464" cy="365125"/>
          </a:xfrm>
        </p:spPr>
        <p:txBody>
          <a:bodyPr/>
          <a:lstStyle/>
          <a:p>
            <a:pPr algn="l"/>
            <a:r>
              <a:rPr lang="uk-UA" sz="14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Номінація «Сучасний урок у 5, 6 класі</a:t>
            </a:r>
            <a:r>
              <a:rPr lang="uk-UA" sz="1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</a:t>
            </a:r>
            <a:r>
              <a:rPr lang="ru-RU" sz="1400" b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М.А.Стешенко</a:t>
            </a:r>
            <a:endParaRPr lang="ru-RU" sz="14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876256" y="6381328"/>
            <a:ext cx="2133600" cy="365125"/>
          </a:xfrm>
        </p:spPr>
        <p:txBody>
          <a:bodyPr/>
          <a:lstStyle/>
          <a:p>
            <a:fld id="{B19B0651-EE4F-4900-A07F-96A6BFA9D0F0}" type="slidenum">
              <a:rPr lang="ru-RU" sz="1600" b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</a:t>
            </a:fld>
            <a:endParaRPr lang="ru-RU" sz="16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оле 7"/>
          <p:cNvSpPr txBox="1"/>
          <p:nvPr/>
        </p:nvSpPr>
        <p:spPr>
          <a:xfrm>
            <a:off x="2123728" y="1556792"/>
            <a:ext cx="4426981" cy="3490186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uk-UA" sz="3200" b="1" spc="50" dirty="0">
                <a:ln>
                  <a:noFill/>
                </a:ln>
                <a:gradFill>
                  <a:gsLst>
                    <a:gs pos="25000">
                      <a:srgbClr val="E0322D"/>
                    </a:gs>
                    <a:gs pos="100000">
                      <a:srgbClr val="A01C18"/>
                    </a:gs>
                  </a:gsLst>
                  <a:lin ang="5400000" scaled="0"/>
                </a:gradFill>
                <a:effectLst>
                  <a:outerShdw blurRad="76200" dist="50800" dir="5400000" algn="tl">
                    <a:srgbClr val="000000">
                      <a:alpha val="65000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Реалізація  теми</a:t>
            </a:r>
            <a:endParaRPr lang="ru-RU" sz="3200" dirty="0">
              <a:effectLst/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uk-UA" sz="3200" b="1" spc="50" dirty="0">
                <a:ln>
                  <a:noFill/>
                </a:ln>
                <a:gradFill>
                  <a:gsLst>
                    <a:gs pos="25000">
                      <a:srgbClr val="E0322D"/>
                    </a:gs>
                    <a:gs pos="100000">
                      <a:srgbClr val="A01C18"/>
                    </a:gs>
                  </a:gsLst>
                  <a:lin ang="5400000" scaled="0"/>
                </a:gradFill>
                <a:effectLst>
                  <a:outerShdw blurRad="76200" dist="50800" dir="5400000" algn="tl">
                    <a:srgbClr val="000000">
                      <a:alpha val="65000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«Координатна пряма. </a:t>
            </a:r>
            <a:endParaRPr lang="uk-UA" sz="3200" b="1" spc="50" dirty="0" smtClean="0">
              <a:ln>
                <a:noFill/>
              </a:ln>
              <a:gradFill>
                <a:gsLst>
                  <a:gs pos="25000">
                    <a:srgbClr val="E0322D"/>
                  </a:gs>
                  <a:gs pos="100000">
                    <a:srgbClr val="A01C18"/>
                  </a:gs>
                </a:gsLst>
                <a:lin ang="5400000" scaled="0"/>
              </a:gradFill>
              <a:effectLst>
                <a:outerShdw blurRad="76200" dist="50800" dir="5400000" algn="tl">
                  <a:srgbClr val="000000">
                    <a:alpha val="65000"/>
                  </a:srgbClr>
                </a:outerShdw>
              </a:effectLst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uk-UA" sz="3200" b="1" spc="50" dirty="0" smtClean="0">
                <a:ln>
                  <a:noFill/>
                </a:ln>
                <a:gradFill>
                  <a:gsLst>
                    <a:gs pos="25000">
                      <a:srgbClr val="E0322D"/>
                    </a:gs>
                    <a:gs pos="100000">
                      <a:srgbClr val="A01C18"/>
                    </a:gs>
                  </a:gsLst>
                  <a:lin ang="5400000" scaled="0"/>
                </a:gradFill>
                <a:effectLst>
                  <a:outerShdw blurRad="76200" dist="50800" dir="5400000" algn="tl">
                    <a:srgbClr val="000000">
                      <a:alpha val="65000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Координата точки»</a:t>
            </a:r>
            <a:endParaRPr lang="ru-RU" sz="3200" dirty="0">
              <a:effectLst/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uk-UA" sz="3200" b="1" spc="50" dirty="0">
                <a:ln>
                  <a:noFill/>
                </a:ln>
                <a:gradFill>
                  <a:gsLst>
                    <a:gs pos="25000">
                      <a:srgbClr val="E0322D"/>
                    </a:gs>
                    <a:gs pos="100000">
                      <a:srgbClr val="A01C18"/>
                    </a:gs>
                  </a:gsLst>
                  <a:lin ang="5400000" scaled="0"/>
                </a:gradFill>
                <a:effectLst>
                  <a:outerShdw blurRad="76200" dist="50800" dir="5400000" algn="tl">
                    <a:srgbClr val="000000">
                      <a:alpha val="65000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засобами </a:t>
            </a:r>
            <a:endParaRPr lang="uk-UA" sz="3200" b="1" spc="50" dirty="0" smtClean="0">
              <a:ln>
                <a:noFill/>
              </a:ln>
              <a:gradFill>
                <a:gsLst>
                  <a:gs pos="25000">
                    <a:srgbClr val="E0322D"/>
                  </a:gs>
                  <a:gs pos="100000">
                    <a:srgbClr val="A01C18"/>
                  </a:gs>
                </a:gsLst>
                <a:lin ang="5400000" scaled="0"/>
              </a:gradFill>
              <a:effectLst>
                <a:outerShdw blurRad="76200" dist="50800" dir="5400000" algn="tl">
                  <a:srgbClr val="000000">
                    <a:alpha val="65000"/>
                  </a:srgbClr>
                </a:outerShdw>
              </a:effectLst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en-US" sz="3200" b="1" spc="50" dirty="0" smtClean="0">
                <a:ln>
                  <a:noFill/>
                </a:ln>
                <a:gradFill>
                  <a:gsLst>
                    <a:gs pos="25000">
                      <a:srgbClr val="E0322D"/>
                    </a:gs>
                    <a:gs pos="100000">
                      <a:srgbClr val="A01C18"/>
                    </a:gs>
                  </a:gsLst>
                  <a:lin ang="5400000" scaled="0"/>
                </a:gradFill>
                <a:effectLst>
                  <a:outerShdw blurRad="76200" dist="50800" dir="5400000" algn="tl">
                    <a:srgbClr val="000000">
                      <a:alpha val="65000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Microsoft </a:t>
            </a:r>
            <a:r>
              <a:rPr lang="en-US" sz="3200" b="1" spc="50" dirty="0">
                <a:ln>
                  <a:noFill/>
                </a:ln>
                <a:gradFill>
                  <a:gsLst>
                    <a:gs pos="25000">
                      <a:srgbClr val="E0322D"/>
                    </a:gs>
                    <a:gs pos="100000">
                      <a:srgbClr val="A01C18"/>
                    </a:gs>
                  </a:gsLst>
                  <a:lin ang="5400000" scaled="0"/>
                </a:gradFill>
                <a:effectLst>
                  <a:outerShdw blurRad="76200" dist="50800" dir="5400000" algn="tl">
                    <a:srgbClr val="000000">
                      <a:alpha val="65000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Power </a:t>
            </a:r>
            <a:r>
              <a:rPr lang="en-US" sz="3200" b="1" spc="50" dirty="0" smtClean="0">
                <a:ln>
                  <a:noFill/>
                </a:ln>
                <a:gradFill>
                  <a:gsLst>
                    <a:gs pos="25000">
                      <a:srgbClr val="E0322D"/>
                    </a:gs>
                    <a:gs pos="100000">
                      <a:srgbClr val="A01C18"/>
                    </a:gs>
                  </a:gsLst>
                  <a:lin ang="5400000" scaled="0"/>
                </a:gradFill>
                <a:effectLst>
                  <a:outerShdw blurRad="76200" dist="50800" dir="5400000" algn="tl">
                    <a:srgbClr val="000000">
                      <a:alpha val="65000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Point</a:t>
            </a:r>
            <a:endParaRPr lang="ru-RU" sz="3200" dirty="0">
              <a:effectLst/>
              <a:latin typeface="Calibri"/>
              <a:ea typeface="Calibri"/>
              <a:cs typeface="Times New Roman"/>
            </a:endParaRPr>
          </a:p>
          <a:p>
            <a:pPr marL="457200" algn="ctr">
              <a:lnSpc>
                <a:spcPct val="115000"/>
              </a:lnSpc>
              <a:spcAft>
                <a:spcPts val="1000"/>
              </a:spcAft>
            </a:pPr>
            <a:r>
              <a:rPr lang="uk-UA" sz="3200" b="1" spc="50" dirty="0">
                <a:ln>
                  <a:noFill/>
                </a:ln>
                <a:gradFill>
                  <a:gsLst>
                    <a:gs pos="25000">
                      <a:srgbClr val="E0322D"/>
                    </a:gs>
                    <a:gs pos="100000">
                      <a:srgbClr val="A01C18"/>
                    </a:gs>
                  </a:gsLst>
                  <a:lin ang="5400000" scaled="0"/>
                </a:gradFill>
                <a:effectLst>
                  <a:outerShdw blurRad="76200" dist="50800" dir="5400000" algn="tl">
                    <a:srgbClr val="000000">
                      <a:alpha val="65000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 </a:t>
            </a:r>
            <a:endParaRPr lang="ru-RU" sz="32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033400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urokivshkole.ru/wp-content/uploads/2012/10/fon_pp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737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179512" y="6381328"/>
            <a:ext cx="7424464" cy="365125"/>
          </a:xfrm>
        </p:spPr>
        <p:txBody>
          <a:bodyPr/>
          <a:lstStyle/>
          <a:p>
            <a:pPr algn="l"/>
            <a:r>
              <a:rPr lang="uk-UA" sz="14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Номінація «Сучасний урок у 5, 6 класі</a:t>
            </a:r>
            <a:r>
              <a:rPr lang="uk-UA" sz="1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</a:t>
            </a:r>
            <a:r>
              <a:rPr lang="ru-RU" sz="1400" b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М.А.Стешенко</a:t>
            </a:r>
            <a:endParaRPr lang="ru-RU" sz="14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876256" y="6381328"/>
            <a:ext cx="2133600" cy="365125"/>
          </a:xfrm>
        </p:spPr>
        <p:txBody>
          <a:bodyPr/>
          <a:lstStyle/>
          <a:p>
            <a:fld id="{B19B0651-EE4F-4900-A07F-96A6BFA9D0F0}" type="slidenum">
              <a:rPr lang="ru-RU" sz="1600" b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5</a:t>
            </a:fld>
            <a:endParaRPr lang="ru-RU" sz="16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оле 7"/>
          <p:cNvSpPr txBox="1"/>
          <p:nvPr/>
        </p:nvSpPr>
        <p:spPr>
          <a:xfrm>
            <a:off x="2859506" y="44624"/>
            <a:ext cx="3208955" cy="821700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uk-UA" sz="4400" b="1" spc="50" dirty="0" smtClean="0">
                <a:gradFill>
                  <a:gsLst>
                    <a:gs pos="25000">
                      <a:srgbClr val="E0322D"/>
                    </a:gs>
                    <a:gs pos="100000">
                      <a:srgbClr val="A01C18"/>
                    </a:gs>
                  </a:gsLst>
                  <a:lin ang="5400000" scaled="0"/>
                </a:gradFill>
                <a:effectLst>
                  <a:outerShdw blurRad="76200" dist="50800" dir="5400000" algn="tl">
                    <a:srgbClr val="000000">
                      <a:alpha val="65000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Мета уроку</a:t>
            </a:r>
            <a:endParaRPr lang="ru-RU" sz="44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20233" y="1268760"/>
            <a:ext cx="813690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algn="just">
              <a:buClr>
                <a:schemeClr val="accent6">
                  <a:lumMod val="75000"/>
                </a:schemeClr>
              </a:buClr>
              <a:buFont typeface="Wingdings" pitchFamily="2" charset="2"/>
              <a:buChar char="ü"/>
            </a:pPr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відпрацювати та закріпити вміння та навички роботи з координатною прямою;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pPr marL="285750" lvl="0" indent="-285750" algn="just">
              <a:buClr>
                <a:schemeClr val="accent6">
                  <a:lumMod val="75000"/>
                </a:schemeClr>
              </a:buClr>
              <a:buFont typeface="Wingdings" pitchFamily="2" charset="2"/>
              <a:buChar char="ü"/>
            </a:pPr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навчитись переносити 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знання в </a:t>
            </a:r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нову ситуацію;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pPr marL="285750" lvl="0" indent="-285750" algn="just">
              <a:buClr>
                <a:schemeClr val="accent6">
                  <a:lumMod val="75000"/>
                </a:schemeClr>
              </a:buClr>
              <a:buFont typeface="Wingdings" pitchFamily="2" charset="2"/>
              <a:buChar char="ü"/>
            </a:pPr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розвивати </a:t>
            </a:r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алгоритмічне 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мислення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вміння 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аналізувати</a:t>
            </a:r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0593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urokivshkole.ru/wp-content/uploads/2012/10/fon_pp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737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0" y="6356350"/>
            <a:ext cx="7956376" cy="365125"/>
          </a:xfrm>
        </p:spPr>
        <p:txBody>
          <a:bodyPr/>
          <a:lstStyle/>
          <a:p>
            <a:r>
              <a:rPr lang="ru-RU" sz="1400" b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Номінація</a:t>
            </a:r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1400" b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Сучасний</a:t>
            </a:r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урок у 5, 6 </a:t>
            </a:r>
            <a:r>
              <a:rPr lang="ru-RU" sz="1400" b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класі</a:t>
            </a:r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                                                         </a:t>
            </a:r>
            <a:r>
              <a:rPr lang="ru-RU" sz="1400" b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М.А.Стешенко</a:t>
            </a:r>
            <a:endParaRPr lang="ru-RU" sz="14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z="1400" b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6</a:t>
            </a:fld>
            <a:endParaRPr lang="ru-RU" sz="14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ле 7"/>
          <p:cNvSpPr txBox="1"/>
          <p:nvPr/>
        </p:nvSpPr>
        <p:spPr>
          <a:xfrm>
            <a:off x="1154891" y="1046809"/>
            <a:ext cx="6867586" cy="4524315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spcAft>
                <a:spcPts val="0"/>
              </a:spcAft>
            </a:pPr>
            <a:r>
              <a:rPr lang="uk-UA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Навчився </a:t>
            </a:r>
            <a:r>
              <a:rPr lang="uk-UA" sz="9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сам </a:t>
            </a:r>
            <a:endParaRPr lang="uk-UA" sz="96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  <a:cs typeface="Times New Roman" pitchFamily="18" charset="0"/>
            </a:endParaRPr>
          </a:p>
          <a:p>
            <a:pPr algn="ctr">
              <a:spcAft>
                <a:spcPts val="0"/>
              </a:spcAft>
            </a:pPr>
            <a:r>
              <a:rPr lang="uk-UA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- </a:t>
            </a:r>
          </a:p>
          <a:p>
            <a:pPr algn="ctr">
              <a:spcAft>
                <a:spcPts val="0"/>
              </a:spcAft>
            </a:pPr>
            <a:r>
              <a:rPr lang="uk-UA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навчи  іншого!</a:t>
            </a:r>
            <a:endParaRPr lang="ru-RU" sz="9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258980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Номінація «Сучасний урок у 5, 6 класі»                                                         М.А.Стешенко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7</a:t>
            </a:fld>
            <a:endParaRPr lang="ru-RU"/>
          </a:p>
        </p:txBody>
      </p:sp>
      <p:pic>
        <p:nvPicPr>
          <p:cNvPr id="4" name="Рисунок 3" descr="Свиток &quot; Шаблоны для фотошопа скачать бесплатно, psd исходники для фотошопа, фоны для фотошопа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9620" y="-349885"/>
            <a:ext cx="10683240" cy="755777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5" name="Надпись 2"/>
          <p:cNvSpPr txBox="1">
            <a:spLocks noChangeArrowheads="1"/>
          </p:cNvSpPr>
          <p:nvPr/>
        </p:nvSpPr>
        <p:spPr bwMode="auto">
          <a:xfrm>
            <a:off x="723583" y="1052736"/>
            <a:ext cx="7696835" cy="4583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uk-UA" sz="4800" b="1" kern="1200">
                <a:solidFill>
                  <a:srgbClr val="FF0000"/>
                </a:solidFill>
                <a:effectLst/>
                <a:latin typeface="Monotype Corsiva"/>
                <a:ea typeface="Calibri"/>
              </a:rPr>
              <a:t>Шановні професіонали!</a:t>
            </a:r>
            <a:endParaRPr lang="ru-RU" sz="1200">
              <a:effectLst/>
              <a:latin typeface="Times New Roman"/>
              <a:ea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uk-UA" sz="2800" b="1" i="1" kern="1200">
                <a:solidFill>
                  <a:srgbClr val="5F497A"/>
                </a:solidFill>
                <a:effectLst/>
                <a:latin typeface="Times New Roman"/>
                <a:ea typeface="Calibri"/>
              </a:rPr>
              <a:t>Я, вчитель математики, хочу вам замовити презентацію з теми «Координатна пряма. Координата точки», яка б містила теоретичний матеріал  та наочно показала розв</a:t>
            </a:r>
            <a:r>
              <a:rPr lang="ru-RU" sz="2800" b="1" i="1" kern="1200">
                <a:solidFill>
                  <a:srgbClr val="5F497A"/>
                </a:solidFill>
                <a:effectLst/>
                <a:latin typeface="Times New Roman"/>
                <a:ea typeface="Calibri"/>
              </a:rPr>
              <a:t>’</a:t>
            </a:r>
            <a:r>
              <a:rPr lang="uk-UA" sz="2800" b="1" i="1" kern="1200">
                <a:solidFill>
                  <a:srgbClr val="5F497A"/>
                </a:solidFill>
                <a:effectLst/>
                <a:latin typeface="Times New Roman"/>
                <a:ea typeface="Calibri"/>
              </a:rPr>
              <a:t>язки типових завдань. </a:t>
            </a:r>
            <a:endParaRPr lang="ru-RU" sz="1200">
              <a:effectLst/>
              <a:latin typeface="Times New Roman"/>
              <a:ea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uk-UA" sz="2800" b="1" kern="1200">
                <a:solidFill>
                  <a:srgbClr val="984806"/>
                </a:solidFill>
                <a:effectLst/>
                <a:latin typeface="Times New Roman"/>
                <a:ea typeface="Calibri"/>
              </a:rPr>
              <a:t> </a:t>
            </a:r>
            <a:endParaRPr lang="ru-RU" sz="1200">
              <a:effectLst/>
              <a:latin typeface="Times New Roman"/>
              <a:ea typeface="Times New Roman"/>
            </a:endParaRPr>
          </a:p>
          <a:p>
            <a:pPr algn="r">
              <a:lnSpc>
                <a:spcPct val="115000"/>
              </a:lnSpc>
              <a:spcAft>
                <a:spcPts val="1000"/>
              </a:spcAft>
            </a:pPr>
            <a:r>
              <a:rPr lang="uk-UA" sz="2800" i="1" kern="1200">
                <a:solidFill>
                  <a:srgbClr val="00B050"/>
                </a:solidFill>
                <a:effectLst/>
                <a:latin typeface="Times New Roman"/>
                <a:ea typeface="Calibri"/>
              </a:rPr>
              <a:t>Мої діти і я будемо дуже вдячні вам.</a:t>
            </a:r>
            <a:endParaRPr lang="ru-RU" sz="120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612590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urokivshkole.ru/wp-content/uploads/2012/10/fon_pp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737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0" y="6356350"/>
            <a:ext cx="7956376" cy="365125"/>
          </a:xfrm>
        </p:spPr>
        <p:txBody>
          <a:bodyPr/>
          <a:lstStyle/>
          <a:p>
            <a:r>
              <a:rPr lang="ru-RU" sz="1400" b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Номінація</a:t>
            </a:r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1400" b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Сучасний</a:t>
            </a:r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урок у 5, 6 </a:t>
            </a:r>
            <a:r>
              <a:rPr lang="ru-RU" sz="1400" b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класі</a:t>
            </a:r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                                                         </a:t>
            </a:r>
            <a:r>
              <a:rPr lang="ru-RU" sz="1400" b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М.А.Стешенко</a:t>
            </a:r>
            <a:endParaRPr lang="ru-RU" sz="14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z="1400" b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8</a:t>
            </a:fld>
            <a:endParaRPr lang="ru-RU" sz="14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оле 7"/>
          <p:cNvSpPr txBox="1"/>
          <p:nvPr/>
        </p:nvSpPr>
        <p:spPr>
          <a:xfrm>
            <a:off x="0" y="44624"/>
            <a:ext cx="9144000" cy="658642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uk-UA" sz="3200" b="1" spc="50" dirty="0" smtClean="0">
                <a:gradFill>
                  <a:gsLst>
                    <a:gs pos="25000">
                      <a:srgbClr val="E0322D"/>
                    </a:gs>
                    <a:gs pos="100000">
                      <a:srgbClr val="A01C18"/>
                    </a:gs>
                  </a:gsLst>
                  <a:lin ang="5400000" scaled="0"/>
                </a:gradFill>
                <a:effectLst>
                  <a:outerShdw blurRad="76200" dist="50800" dir="5400000" algn="tl">
                    <a:srgbClr val="000000">
                      <a:alpha val="65000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Актуалізація опорних знань, умінь та навичок</a:t>
            </a:r>
            <a:endParaRPr lang="ru-RU" sz="3200" dirty="0"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51" t="9081" r="11445" b="20867"/>
          <a:stretch/>
        </p:blipFill>
        <p:spPr bwMode="auto">
          <a:xfrm>
            <a:off x="611560" y="703266"/>
            <a:ext cx="7920880" cy="57347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3076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urokivshkole.ru/wp-content/uploads/2012/10/fon_pp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737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0" y="6356350"/>
            <a:ext cx="7956376" cy="365125"/>
          </a:xfrm>
        </p:spPr>
        <p:txBody>
          <a:bodyPr/>
          <a:lstStyle/>
          <a:p>
            <a:r>
              <a:rPr lang="ru-RU" sz="1400" b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Номінація</a:t>
            </a:r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1400" b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Сучасний</a:t>
            </a:r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урок у 5, 6 </a:t>
            </a:r>
            <a:r>
              <a:rPr lang="ru-RU" sz="1400" b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класі</a:t>
            </a:r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                                                         </a:t>
            </a:r>
            <a:r>
              <a:rPr lang="ru-RU" sz="1400" b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М.А.Стешенко</a:t>
            </a:r>
            <a:endParaRPr lang="ru-RU" sz="14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z="1400" b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9</a:t>
            </a:fld>
            <a:endParaRPr lang="ru-RU" sz="14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157841" y="91951"/>
            <a:ext cx="6861687" cy="76944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44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Вправа «Сердечко зі слів»</a:t>
            </a:r>
            <a:r>
              <a:rPr lang="uk-UA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C:\Users\ммм\Desktop\дждджд.png"/>
          <p:cNvPicPr/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7" t="3612" r="5177" b="6876"/>
          <a:stretch/>
        </p:blipFill>
        <p:spPr bwMode="auto">
          <a:xfrm>
            <a:off x="6284067" y="2113111"/>
            <a:ext cx="2893303" cy="309634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0" name="Выноска-облако 9"/>
          <p:cNvSpPr/>
          <p:nvPr/>
        </p:nvSpPr>
        <p:spPr>
          <a:xfrm>
            <a:off x="179512" y="1052736"/>
            <a:ext cx="2314575" cy="659130"/>
          </a:xfrm>
          <a:prstGeom prst="cloudCallout">
            <a:avLst>
              <a:gd name="adj1" fmla="val -8264"/>
              <a:gd name="adj2" fmla="val 103900"/>
            </a:avLst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uk-UA" sz="1800">
                <a:effectLst/>
                <a:ea typeface="Calibri"/>
                <a:cs typeface="Times New Roman"/>
              </a:rPr>
              <a:t>Математика</a:t>
            </a:r>
            <a:endParaRPr lang="ru-RU" sz="1100">
              <a:effectLst/>
              <a:ea typeface="Calibri"/>
              <a:cs typeface="Times New Roman"/>
            </a:endParaRPr>
          </a:p>
        </p:txBody>
      </p:sp>
      <p:sp>
        <p:nvSpPr>
          <p:cNvPr id="11" name="Выноска-облако 10"/>
          <p:cNvSpPr/>
          <p:nvPr/>
        </p:nvSpPr>
        <p:spPr>
          <a:xfrm>
            <a:off x="4139952" y="1055730"/>
            <a:ext cx="2300605" cy="659130"/>
          </a:xfrm>
          <a:prstGeom prst="cloudCallout">
            <a:avLst>
              <a:gd name="adj1" fmla="val 7036"/>
              <a:gd name="adj2" fmla="val 105639"/>
            </a:avLst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uk-UA" sz="1800">
                <a:solidFill>
                  <a:srgbClr val="FFFFFF"/>
                </a:solidFill>
                <a:effectLst/>
                <a:ea typeface="Calibri"/>
                <a:cs typeface="Times New Roman"/>
              </a:rPr>
              <a:t>Інформатика</a:t>
            </a:r>
            <a:endParaRPr lang="ru-RU" sz="1100">
              <a:effectLst/>
              <a:ea typeface="Calibri"/>
              <a:cs typeface="Times New Roman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79512" y="2204864"/>
            <a:ext cx="2592288" cy="3528392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3635896" y="2204864"/>
            <a:ext cx="2592288" cy="3528392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154495" y="1916832"/>
            <a:ext cx="2952328" cy="483209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342900" indent="-342900">
              <a:buAutoNum type="arabicParenR"/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точка відліку</a:t>
            </a:r>
          </a:p>
          <a:p>
            <a:pPr marL="342900" indent="-342900">
              <a:buAutoNum type="arabicParenR"/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координатна пряма</a:t>
            </a:r>
          </a:p>
          <a:p>
            <a:pPr marL="342900" indent="-342900">
              <a:buAutoNum type="arabicParenR"/>
            </a:pPr>
            <a:r>
              <a:rPr lang="uk-UA" sz="2800" dirty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оордината точки</a:t>
            </a:r>
          </a:p>
          <a:p>
            <a:pPr marL="342900" indent="-342900">
              <a:buAutoNum type="arabicParenR"/>
            </a:pPr>
            <a:r>
              <a:rPr lang="uk-UA" sz="280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диничний відрізок</a:t>
            </a:r>
          </a:p>
          <a:p>
            <a:pPr marL="342900" indent="-342900">
              <a:buAutoNum type="arabicParenR"/>
            </a:pPr>
            <a:r>
              <a:rPr lang="uk-UA" sz="2800" dirty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одатній напрямок</a:t>
            </a:r>
          </a:p>
          <a:p>
            <a:pPr marL="342900" indent="-342900">
              <a:buAutoNum type="arabicParenR"/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нуль</a:t>
            </a:r>
          </a:p>
          <a:p>
            <a:pPr marL="342900" indent="-342900">
              <a:buAutoNum type="arabicParenR"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565713" y="1916832"/>
            <a:ext cx="2732653" cy="483209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342900" indent="-342900">
              <a:buAutoNum type="arabicParenR"/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слайд</a:t>
            </a:r>
          </a:p>
          <a:p>
            <a:pPr marL="342900" indent="-342900">
              <a:buAutoNum type="arabicParenR"/>
            </a:pPr>
            <a:r>
              <a:rPr lang="uk-UA" sz="2800" dirty="0" err="1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uk-UA" sz="2800" dirty="0" err="1" smtClean="0">
                <a:latin typeface="Times New Roman" pitchFamily="18" charset="0"/>
                <a:cs typeface="Times New Roman" pitchFamily="18" charset="0"/>
              </a:rPr>
              <a:t>омп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800" dirty="0" err="1" smtClean="0">
                <a:latin typeface="Times New Roman" pitchFamily="18" charset="0"/>
                <a:cs typeface="Times New Roman" pitchFamily="18" charset="0"/>
              </a:rPr>
              <a:t>ютерна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презентація</a:t>
            </a:r>
          </a:p>
          <a:p>
            <a:pPr marL="342900" indent="-342900">
              <a:buAutoNum type="arabicParenR"/>
            </a:pPr>
            <a:r>
              <a:rPr lang="uk-UA" sz="28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орядковий номер</a:t>
            </a:r>
          </a:p>
          <a:p>
            <a:pPr marL="342900" indent="-342900">
              <a:buAutoNum type="arabicParenR"/>
            </a:pPr>
            <a:r>
              <a:rPr lang="uk-UA" sz="2800" dirty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акет</a:t>
            </a:r>
          </a:p>
          <a:p>
            <a:pPr marL="342900" indent="-342900">
              <a:buAutoNum type="arabicParenR"/>
            </a:pPr>
            <a:endParaRPr lang="uk-UA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arenR"/>
            </a:pPr>
            <a:r>
              <a:rPr lang="uk-UA" sz="2800" dirty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олір фону</a:t>
            </a:r>
          </a:p>
          <a:p>
            <a:endParaRPr lang="uk-UA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6)файл презентації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8193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623</TotalTime>
  <Words>708</Words>
  <Application>Microsoft Office PowerPoint</Application>
  <PresentationFormat>Экран (4:3)</PresentationFormat>
  <Paragraphs>162</Paragraphs>
  <Slides>17</Slides>
  <Notes>12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ммм</dc:creator>
  <cp:lastModifiedBy>ммм</cp:lastModifiedBy>
  <cp:revision>37</cp:revision>
  <dcterms:created xsi:type="dcterms:W3CDTF">2015-02-03T18:11:17Z</dcterms:created>
  <dcterms:modified xsi:type="dcterms:W3CDTF">2015-03-15T19:12:50Z</dcterms:modified>
</cp:coreProperties>
</file>