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56" r:id="rId2"/>
    <p:sldId id="257" r:id="rId3"/>
    <p:sldId id="258" r:id="rId4"/>
    <p:sldId id="284" r:id="rId5"/>
    <p:sldId id="270" r:id="rId6"/>
    <p:sldId id="268" r:id="rId7"/>
    <p:sldId id="259" r:id="rId8"/>
    <p:sldId id="273" r:id="rId9"/>
    <p:sldId id="274" r:id="rId10"/>
    <p:sldId id="275" r:id="rId11"/>
    <p:sldId id="281" r:id="rId12"/>
    <p:sldId id="277" r:id="rId13"/>
    <p:sldId id="282" r:id="rId14"/>
    <p:sldId id="279" r:id="rId15"/>
    <p:sldId id="267" r:id="rId16"/>
    <p:sldId id="265" r:id="rId17"/>
    <p:sldId id="269" r:id="rId18"/>
    <p:sldId id="283" r:id="rId19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3" autoAdjust="0"/>
    <p:restoredTop sz="92674" autoAdjust="0"/>
  </p:normalViewPr>
  <p:slideViewPr>
    <p:cSldViewPr>
      <p:cViewPr varScale="1">
        <p:scale>
          <a:sx n="64" d="100"/>
          <a:sy n="64" d="100"/>
        </p:scale>
        <p:origin x="-134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6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6D6EA-EB73-4229-BE10-CBCAF9BE68FE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4E3789-02E1-4304-B6CC-50FB7D6926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318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E3789-02E1-4304-B6CC-50FB7D69263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259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B44D-2F91-4180-B4ED-B2F4457AE7DA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B35E-778A-4BF2-8D05-2F205C9F2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351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B44D-2F91-4180-B4ED-B2F4457AE7DA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B35E-778A-4BF2-8D05-2F205C9F2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902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B44D-2F91-4180-B4ED-B2F4457AE7DA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B35E-778A-4BF2-8D05-2F205C9F2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816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B44D-2F91-4180-B4ED-B2F4457AE7DA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B35E-778A-4BF2-8D05-2F205C9F2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615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B44D-2F91-4180-B4ED-B2F4457AE7DA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B35E-778A-4BF2-8D05-2F205C9F2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536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B44D-2F91-4180-B4ED-B2F4457AE7DA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B35E-778A-4BF2-8D05-2F205C9F2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62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B44D-2F91-4180-B4ED-B2F4457AE7DA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B35E-778A-4BF2-8D05-2F205C9F2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419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B44D-2F91-4180-B4ED-B2F4457AE7DA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B35E-778A-4BF2-8D05-2F205C9F2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458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B44D-2F91-4180-B4ED-B2F4457AE7DA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B35E-778A-4BF2-8D05-2F205C9F2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680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B44D-2F91-4180-B4ED-B2F4457AE7DA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B35E-778A-4BF2-8D05-2F205C9F2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194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B44D-2F91-4180-B4ED-B2F4457AE7DA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5B35E-778A-4BF2-8D05-2F205C9F2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12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2B44D-2F91-4180-B4ED-B2F4457AE7DA}" type="datetimeFigureOut">
              <a:rPr lang="ru-RU" smtClean="0"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5B35E-778A-4BF2-8D05-2F205C9F2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137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 descr="C:\Users\Mad Max\AppData\Local\Microsoft\Windows\INetCache\IE\8V6OEIQB\islmonthlarge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5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3190" cy="1259487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70C0"/>
                </a:solidFill>
                <a:latin typeface="Lucida Calligraphy" pitchFamily="66" charset="0"/>
              </a:rPr>
              <a:t>A SCHOOL LIFE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9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1" y="17241"/>
            <a:ext cx="9131019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018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504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642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668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038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179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62"/>
            <a:ext cx="9143595" cy="11430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Bernard MT Condensed" pitchFamily="18" charset="0"/>
              </a:rPr>
              <a:t>OUR     SCHOOL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00808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/>
              <a:t>Complete the gaps.</a:t>
            </a:r>
          </a:p>
          <a:p>
            <a:pPr marL="0" indent="0">
              <a:buNone/>
            </a:pPr>
            <a:r>
              <a:rPr lang="en-US" sz="1600" dirty="0"/>
              <a:t>                                    </a:t>
            </a:r>
          </a:p>
          <a:p>
            <a:pPr marL="0" indent="0">
              <a:buNone/>
            </a:pPr>
            <a:r>
              <a:rPr lang="en-US" sz="1600" dirty="0"/>
              <a:t>I go to school. Our ______   is a fine   three- storied building  situated in ______. </a:t>
            </a:r>
          </a:p>
          <a:p>
            <a:pPr marL="0" indent="0">
              <a:buNone/>
            </a:pPr>
            <a:r>
              <a:rPr lang="en-US" sz="1600" dirty="0"/>
              <a:t>In front of our school there is a beautiful________. The pupils of our school</a:t>
            </a:r>
          </a:p>
          <a:p>
            <a:pPr marL="0" indent="0">
              <a:buNone/>
            </a:pPr>
            <a:r>
              <a:rPr lang="en-US" sz="1600" dirty="0"/>
              <a:t>_____  workers and teachers, doctors and engineers. </a:t>
            </a:r>
          </a:p>
          <a:p>
            <a:pPr marL="0" indent="0">
              <a:buNone/>
            </a:pPr>
            <a:r>
              <a:rPr lang="en-US" sz="1600" dirty="0"/>
              <a:t>The school building is very _______. There are many ________ for studying  different subjects in them. The students study such __________  subject as  Mathematics, Physics , Chemistry, Ukrainian , English, Biology, Geography, History , Information Technology in specialized rooms.</a:t>
            </a:r>
          </a:p>
          <a:p>
            <a:pPr marL="0" indent="0">
              <a:buNone/>
            </a:pPr>
            <a:r>
              <a:rPr lang="en-US" sz="1600" dirty="0"/>
              <a:t>All the classrooms are big, light and _______.The cloakroom ,the canteen, the workshops , the medical room, the headmaster`s room are situated on the ______ floor.</a:t>
            </a:r>
          </a:p>
          <a:p>
            <a:pPr marL="0" indent="0">
              <a:buNone/>
            </a:pPr>
            <a:r>
              <a:rPr lang="en-US" sz="1600" dirty="0"/>
              <a:t>The library , the teachers` room are on the ________ floor. </a:t>
            </a:r>
          </a:p>
          <a:p>
            <a:pPr marL="0" indent="0">
              <a:buNone/>
            </a:pPr>
            <a:r>
              <a:rPr lang="en-US" sz="1600" dirty="0"/>
              <a:t>Our school has a modern gymnasium( gym) and a sports ground where we do sports, play football, basketball . </a:t>
            </a:r>
          </a:p>
          <a:p>
            <a:pPr marL="0" indent="0">
              <a:buNone/>
            </a:pPr>
            <a:r>
              <a:rPr lang="en-US" sz="1600" dirty="0"/>
              <a:t>We have a fine assembly hall on the_______ floor, where different events, meetings and concerts are held there</a:t>
            </a:r>
            <a:r>
              <a:rPr lang="en-US" sz="1600" dirty="0" smtClean="0"/>
              <a:t>.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600" i="1" dirty="0" smtClean="0">
                <a:solidFill>
                  <a:schemeClr val="accent5">
                    <a:lumMod val="75000"/>
                  </a:schemeClr>
                </a:solidFill>
              </a:rPr>
              <a:t>School</a:t>
            </a:r>
            <a:r>
              <a:rPr lang="en-US" sz="1600" i="1" dirty="0">
                <a:solidFill>
                  <a:schemeClr val="accent5">
                    <a:lumMod val="75000"/>
                  </a:schemeClr>
                </a:solidFill>
              </a:rPr>
              <a:t>, church, building , large, became, compulsory, classrooms, ground,  clean, first, ground, first.</a:t>
            </a:r>
          </a:p>
          <a:p>
            <a:endParaRPr lang="en-US" sz="1600" i="1" dirty="0"/>
          </a:p>
        </p:txBody>
      </p:sp>
    </p:spTree>
    <p:extLst>
      <p:ext uri="{BB962C8B-B14F-4D97-AF65-F5344CB8AC3E}">
        <p14:creationId xmlns:p14="http://schemas.microsoft.com/office/powerpoint/2010/main" val="377216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Schools in Britain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Школа в Британии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504" y="116632"/>
            <a:ext cx="9036496" cy="6182147"/>
          </a:xfrm>
        </p:spPr>
      </p:pic>
    </p:spTree>
    <p:extLst>
      <p:ext uri="{BB962C8B-B14F-4D97-AF65-F5344CB8AC3E}">
        <p14:creationId xmlns:p14="http://schemas.microsoft.com/office/powerpoint/2010/main" val="223452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3589" y="0"/>
            <a:ext cx="9157589" cy="1417638"/>
          </a:xfrm>
          <a:solidFill>
            <a:srgbClr val="00B050"/>
          </a:solidFill>
        </p:spPr>
        <p:txBody>
          <a:bodyPr/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  <a:latin typeface="Bernard MT Condensed" pitchFamily="18" charset="0"/>
              </a:rPr>
              <a:t>SCHOOLS IN BRITAIN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445224"/>
          </a:xfrm>
          <a:blipFill>
            <a:blip r:embed="rId2"/>
            <a:tile tx="0" ty="0" sx="100000" sy="100000" flip="none" algn="tl"/>
          </a:blipFill>
        </p:spPr>
        <p:txBody>
          <a:bodyPr>
            <a:normAutofit fontScale="85000" lnSpcReduction="10000"/>
          </a:bodyPr>
          <a:lstStyle/>
          <a:p>
            <a:pPr marL="514350" indent="-514350">
              <a:buAutoNum type="arabicParenR"/>
            </a:pPr>
            <a:r>
              <a:rPr lang="en-US" dirty="0" smtClean="0"/>
              <a:t>What school do the pupils go at the age of 5</a:t>
            </a:r>
            <a:r>
              <a:rPr lang="uk-UA" dirty="0" smtClean="0"/>
              <a:t>?</a:t>
            </a:r>
            <a:endParaRPr lang="en-US" dirty="0" smtClean="0"/>
          </a:p>
          <a:p>
            <a:pPr marL="514350" indent="-514350">
              <a:buAutoNum type="arabicParenR"/>
            </a:pPr>
            <a:r>
              <a:rPr lang="en-US" dirty="0" smtClean="0"/>
              <a:t>What school do they go at the age of 11  </a:t>
            </a:r>
            <a:r>
              <a:rPr lang="uk-UA" dirty="0"/>
              <a:t>?</a:t>
            </a:r>
            <a:r>
              <a:rPr lang="en-US" dirty="0" smtClean="0"/>
              <a:t> </a:t>
            </a:r>
          </a:p>
          <a:p>
            <a:pPr marL="514350" indent="-514350">
              <a:buAutoNum type="arabicParenR"/>
            </a:pPr>
            <a:r>
              <a:rPr lang="en-US" dirty="0" smtClean="0"/>
              <a:t>When do they pass their  GCSE examinations </a:t>
            </a:r>
            <a:r>
              <a:rPr lang="uk-UA" dirty="0" smtClean="0"/>
              <a:t>?</a:t>
            </a:r>
            <a:endParaRPr lang="en-US" dirty="0" smtClean="0"/>
          </a:p>
          <a:p>
            <a:pPr marL="514350" indent="-514350">
              <a:buAutoNum type="arabicParenR"/>
            </a:pPr>
            <a:r>
              <a:rPr lang="en-US" dirty="0" smtClean="0"/>
              <a:t>When does school start and finish at John Mason school</a:t>
            </a:r>
            <a:r>
              <a:rPr lang="uk-UA" dirty="0" smtClean="0"/>
              <a:t>?</a:t>
            </a:r>
            <a:endParaRPr lang="en-US" dirty="0" smtClean="0"/>
          </a:p>
          <a:p>
            <a:pPr marL="514350" indent="-514350">
              <a:buAutoNum type="arabicParenR"/>
            </a:pPr>
            <a:r>
              <a:rPr lang="en-US" dirty="0" smtClean="0"/>
              <a:t>Are the schools mixed or single there</a:t>
            </a:r>
            <a:r>
              <a:rPr lang="uk-UA" dirty="0" smtClean="0"/>
              <a:t>?</a:t>
            </a:r>
            <a:endParaRPr lang="en-US" dirty="0" smtClean="0"/>
          </a:p>
          <a:p>
            <a:pPr marL="514350" indent="-514350">
              <a:buAutoNum type="arabicParenR"/>
            </a:pPr>
            <a:r>
              <a:rPr lang="en-US" dirty="0" smtClean="0"/>
              <a:t>Do the students wear school uniform </a:t>
            </a:r>
            <a:r>
              <a:rPr lang="uk-UA" dirty="0" smtClean="0"/>
              <a:t>?</a:t>
            </a:r>
            <a:endParaRPr lang="en-US" dirty="0" smtClean="0"/>
          </a:p>
          <a:p>
            <a:pPr marL="514350" indent="-514350">
              <a:buAutoNum type="arabicParenR"/>
            </a:pPr>
            <a:r>
              <a:rPr lang="en-US" dirty="0" smtClean="0">
                <a:solidFill>
                  <a:sysClr val="windowText" lastClr="000000"/>
                </a:solidFill>
              </a:rPr>
              <a:t>What</a:t>
            </a:r>
            <a:r>
              <a:rPr lang="en-US" dirty="0" smtClean="0"/>
              <a:t> are compulsory  subjects in this school</a:t>
            </a:r>
            <a:r>
              <a:rPr lang="uk-UA" dirty="0" smtClean="0"/>
              <a:t>?</a:t>
            </a:r>
            <a:endParaRPr lang="en-US" dirty="0" smtClean="0"/>
          </a:p>
          <a:p>
            <a:pPr marL="514350" indent="-514350">
              <a:buAutoNum type="arabicParenR"/>
            </a:pPr>
            <a:r>
              <a:rPr lang="en-US" dirty="0" smtClean="0"/>
              <a:t>What foreign languages do they study</a:t>
            </a:r>
            <a:r>
              <a:rPr lang="uk-UA" dirty="0" smtClean="0"/>
              <a:t>?</a:t>
            </a:r>
            <a:endParaRPr lang="en-US" dirty="0" smtClean="0"/>
          </a:p>
          <a:p>
            <a:pPr marL="514350" indent="-514350">
              <a:buAutoNum type="arabicParenR"/>
            </a:pPr>
            <a:r>
              <a:rPr lang="en-US" dirty="0" smtClean="0"/>
              <a:t>How long does their break for lunch last</a:t>
            </a:r>
            <a:r>
              <a:rPr lang="uk-UA" dirty="0" smtClean="0"/>
              <a:t>?</a:t>
            </a:r>
            <a:endParaRPr lang="en-US" dirty="0" smtClean="0"/>
          </a:p>
          <a:p>
            <a:pPr marL="514350" indent="-514350">
              <a:buAutoNum type="arabicParenR"/>
            </a:pPr>
            <a:r>
              <a:rPr lang="en-US" dirty="0" smtClean="0"/>
              <a:t>What after school activities do they have</a:t>
            </a:r>
            <a:r>
              <a:rPr lang="uk-UA" dirty="0" smtClean="0"/>
              <a:t>?</a:t>
            </a:r>
            <a:endParaRPr lang="en-US" dirty="0" smtClean="0"/>
          </a:p>
          <a:p>
            <a:pPr marL="514350" indent="-514350">
              <a:buAutoNum type="arabicParenR"/>
            </a:pPr>
            <a:r>
              <a:rPr lang="en-US" dirty="0" smtClean="0"/>
              <a:t>What kinds of school are there in Britain</a:t>
            </a:r>
            <a:r>
              <a:rPr lang="uk-UA" dirty="0" smtClean="0"/>
              <a:t>?</a:t>
            </a:r>
            <a:endParaRPr lang="en-US" dirty="0" smtClean="0"/>
          </a:p>
          <a:p>
            <a:pPr marL="514350" indent="-514350">
              <a:buAutoNum type="arabicParenR"/>
            </a:pPr>
            <a:r>
              <a:rPr lang="en-US" dirty="0" smtClean="0"/>
              <a:t>What do they think about their school</a:t>
            </a:r>
            <a:r>
              <a:rPr lang="uk-UA" dirty="0" smtClean="0"/>
              <a:t>?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5416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13376"/>
          </a:xfrm>
          <a:solidFill>
            <a:srgbClr val="00B0F0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9600" dirty="0" smtClean="0">
                <a:latin typeface="Informal Roman" pitchFamily="66" charset="0"/>
              </a:rPr>
              <a:t>  </a:t>
            </a:r>
          </a:p>
          <a:p>
            <a:pPr marL="0" indent="0">
              <a:buNone/>
            </a:pPr>
            <a:r>
              <a:rPr lang="en-US" sz="9600" dirty="0" smtClean="0">
                <a:latin typeface="Informal Roman" pitchFamily="66" charset="0"/>
              </a:rPr>
              <a:t>     </a:t>
            </a:r>
            <a:r>
              <a:rPr lang="en-US" sz="9600" dirty="0" smtClean="0">
                <a:solidFill>
                  <a:srgbClr val="FF0000"/>
                </a:solidFill>
                <a:latin typeface="Algerian" pitchFamily="82" charset="0"/>
              </a:rPr>
              <a:t>THANKS </a:t>
            </a:r>
          </a:p>
          <a:p>
            <a:pPr marL="0" indent="0">
              <a:buNone/>
            </a:pPr>
            <a:r>
              <a:rPr lang="en-US" sz="9600" dirty="0" smtClean="0">
                <a:solidFill>
                  <a:srgbClr val="FF0000"/>
                </a:solidFill>
                <a:latin typeface="Algerian" pitchFamily="82" charset="0"/>
              </a:rPr>
              <a:t>         A</a:t>
            </a:r>
          </a:p>
          <a:p>
            <a:pPr marL="0" indent="0">
              <a:buNone/>
            </a:pPr>
            <a:r>
              <a:rPr lang="en-US" sz="9600" dirty="0" smtClean="0">
                <a:solidFill>
                  <a:srgbClr val="FF0000"/>
                </a:solidFill>
                <a:latin typeface="Algerian" pitchFamily="82" charset="0"/>
              </a:rPr>
              <a:t>        LOT !</a:t>
            </a:r>
            <a:endParaRPr lang="ru-RU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220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0" y="0"/>
            <a:ext cx="9136090" cy="1331640"/>
          </a:xfrm>
          <a:solidFill>
            <a:srgbClr val="92D050"/>
          </a:solidFill>
        </p:spPr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How to organize your day</a:t>
            </a:r>
            <a:r>
              <a:rPr lang="uk-UA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9108504" cy="547260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>
                <a:latin typeface="Berlin Sans FB Demi" pitchFamily="34" charset="0"/>
              </a:rPr>
              <a:t>How much time do you spend on…</a:t>
            </a:r>
            <a:r>
              <a:rPr lang="uk-UA" dirty="0" smtClean="0"/>
              <a:t>?</a:t>
            </a:r>
          </a:p>
          <a:p>
            <a:pPr marL="0" indent="0">
              <a:buNone/>
            </a:pPr>
            <a:endParaRPr lang="en-US" dirty="0">
              <a:latin typeface="Berlin Sans FB Demi" pitchFamily="34" charset="0"/>
            </a:endParaRPr>
          </a:p>
          <a:p>
            <a:pPr marL="0" indent="0">
              <a:buNone/>
            </a:pPr>
            <a:r>
              <a:rPr lang="en-US" dirty="0" smtClean="0"/>
              <a:t>_studying                            </a:t>
            </a:r>
            <a:r>
              <a:rPr lang="uk-UA" dirty="0" smtClean="0"/>
              <a:t>               </a:t>
            </a:r>
            <a:r>
              <a:rPr lang="en-US" dirty="0" smtClean="0"/>
              <a:t> </a:t>
            </a:r>
            <a:r>
              <a:rPr lang="en-US" dirty="0"/>
              <a:t>_</a:t>
            </a:r>
            <a:r>
              <a:rPr lang="en-US" dirty="0" smtClean="0"/>
              <a:t> reading</a:t>
            </a:r>
          </a:p>
          <a:p>
            <a:pPr marL="0" indent="0">
              <a:buNone/>
            </a:pPr>
            <a:r>
              <a:rPr lang="en-US" dirty="0"/>
              <a:t>_</a:t>
            </a:r>
            <a:r>
              <a:rPr lang="en-US" dirty="0" smtClean="0"/>
              <a:t>sleeping                           </a:t>
            </a:r>
            <a:r>
              <a:rPr lang="uk-UA" dirty="0" smtClean="0"/>
              <a:t>                </a:t>
            </a:r>
            <a:r>
              <a:rPr lang="en-US" dirty="0" smtClean="0"/>
              <a:t>  </a:t>
            </a:r>
            <a:r>
              <a:rPr lang="en-US" dirty="0"/>
              <a:t>_</a:t>
            </a:r>
            <a:r>
              <a:rPr lang="en-US" dirty="0" smtClean="0"/>
              <a:t>watching TV</a:t>
            </a:r>
          </a:p>
          <a:p>
            <a:pPr marL="0" indent="0">
              <a:buNone/>
            </a:pPr>
            <a:r>
              <a:rPr lang="en-US" dirty="0" smtClean="0"/>
              <a:t>_playing on a computer</a:t>
            </a:r>
            <a:r>
              <a:rPr lang="uk-UA" dirty="0" smtClean="0"/>
              <a:t>                   </a:t>
            </a:r>
            <a:r>
              <a:rPr lang="en-US" dirty="0" smtClean="0"/>
              <a:t> </a:t>
            </a:r>
            <a:r>
              <a:rPr lang="en-US" dirty="0"/>
              <a:t>_</a:t>
            </a:r>
            <a:r>
              <a:rPr lang="en-US" dirty="0" smtClean="0"/>
              <a:t>on rest</a:t>
            </a:r>
          </a:p>
          <a:p>
            <a:pPr marL="0" indent="0">
              <a:buNone/>
            </a:pPr>
            <a:r>
              <a:rPr lang="en-US" dirty="0" smtClean="0"/>
              <a:t>_eating and drinking         </a:t>
            </a:r>
            <a:r>
              <a:rPr lang="uk-UA" dirty="0" smtClean="0"/>
              <a:t>                 </a:t>
            </a:r>
            <a:r>
              <a:rPr lang="en-US" dirty="0" smtClean="0"/>
              <a:t>_doing nothing</a:t>
            </a:r>
          </a:p>
          <a:p>
            <a:pPr marL="0" indent="0">
              <a:buNone/>
            </a:pPr>
            <a:r>
              <a:rPr lang="en-US" dirty="0"/>
              <a:t>_</a:t>
            </a:r>
            <a:r>
              <a:rPr lang="en-US" dirty="0" smtClean="0"/>
              <a:t>shopping                          </a:t>
            </a:r>
            <a:r>
              <a:rPr lang="uk-UA" smtClean="0"/>
              <a:t>                  </a:t>
            </a:r>
            <a:r>
              <a:rPr lang="en-US" smtClean="0"/>
              <a:t> </a:t>
            </a:r>
            <a:r>
              <a:rPr lang="en-US" dirty="0" smtClean="0"/>
              <a:t>_walking</a:t>
            </a:r>
          </a:p>
          <a:p>
            <a:pPr marL="0" indent="0">
              <a:buNone/>
            </a:pPr>
            <a:r>
              <a:rPr lang="en-US" dirty="0"/>
              <a:t>_</a:t>
            </a:r>
            <a:r>
              <a:rPr lang="en-US" dirty="0" smtClean="0"/>
              <a:t>doing homework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b="1" i="1" dirty="0" smtClean="0"/>
              <a:t>I spend 20 minutes on…</a:t>
            </a:r>
          </a:p>
          <a:p>
            <a:pPr marL="0" indent="0">
              <a:buNone/>
            </a:pPr>
            <a:r>
              <a:rPr lang="en-US" b="1" i="1" dirty="0" smtClean="0"/>
              <a:t> I spend 2 hours on…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131523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70C0"/>
                </a:solidFill>
                <a:latin typeface="Bodoni MT" pitchFamily="18" charset="0"/>
              </a:rPr>
              <a:t>PROVERBS ABOUT KNOWLEDGE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0" y="1340769"/>
            <a:ext cx="9124122" cy="5517231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>
              <a:solidFill>
                <a:schemeClr val="accent6">
                  <a:lumMod val="50000"/>
                </a:schemeClr>
              </a:solidFill>
              <a:latin typeface="Baskerville Old Face" pitchFamily="18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Baskerville Old Face" pitchFamily="18" charset="0"/>
              </a:rPr>
              <a:t>1. Live and learn.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Baskerville Old Face" pitchFamily="18" charset="0"/>
              </a:rPr>
              <a:t>2.It`s never too late to learn.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Baskerville Old Face" pitchFamily="18" charset="0"/>
              </a:rPr>
              <a:t>3.Repetition is the mother of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Baskerville Old Face" pitchFamily="18" charset="0"/>
              </a:rPr>
              <a:t>   learning.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Baskerville Old Face" pitchFamily="18" charset="0"/>
              </a:rPr>
              <a:t>4.Business before pleasure.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31" name="Picture 7" descr="C:\Users\Mad Max\AppData\Local\Microsoft\Windows\INetCache\IE\8V6OEIQB\books[1]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3" y="1524127"/>
            <a:ext cx="3464297" cy="506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91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340"/>
            <a:ext cx="9144000" cy="1143000"/>
          </a:xfrm>
          <a:solidFill>
            <a:schemeClr val="accent5"/>
          </a:solidFill>
        </p:spPr>
        <p:txBody>
          <a:bodyPr/>
          <a:lstStyle/>
          <a:p>
            <a:r>
              <a:rPr lang="en-US" dirty="0" smtClean="0">
                <a:latin typeface="Baskerville Old Face" pitchFamily="18" charset="0"/>
                <a:cs typeface="Arial" pitchFamily="34" charset="0"/>
              </a:rPr>
              <a:t>Match  the words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9001000" cy="5472608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1.school                                a)laboratory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2.Physical                             b)school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3.compulsory                        c)languages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4.boarding                             d)examination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5.foreign                                e)headmaster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6.Science                               f)subject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7.GCSE                                 g)Technology 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8.Information                        h)Education</a:t>
            </a:r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3735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03648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Bernard MT Condensed" pitchFamily="18" charset="0"/>
              </a:rPr>
              <a:t>At what lessons</a:t>
            </a:r>
            <a:r>
              <a:rPr lang="uk-UA" dirty="0" smtClean="0">
                <a:solidFill>
                  <a:schemeClr val="accent5">
                    <a:lumMod val="75000"/>
                  </a:schemeClr>
                </a:solidFill>
              </a:rPr>
              <a:t>?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445224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 a) Pupils   learn about structure of   substances,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how </a:t>
            </a:r>
            <a:r>
              <a:rPr lang="en-US" dirty="0"/>
              <a:t>t</a:t>
            </a:r>
            <a:r>
              <a:rPr lang="en-US" dirty="0" smtClean="0"/>
              <a:t>hey react with one another at… .                               </a:t>
            </a:r>
          </a:p>
          <a:p>
            <a:pPr marL="0" indent="0">
              <a:buNone/>
            </a:pPr>
            <a:r>
              <a:rPr lang="en-US" dirty="0" smtClean="0"/>
              <a:t> b) Pupils       learn about the life  and structure   </a:t>
            </a:r>
            <a:r>
              <a:rPr lang="en-US" dirty="0"/>
              <a:t> </a:t>
            </a:r>
            <a:r>
              <a:rPr lang="en-US" dirty="0" smtClean="0"/>
              <a:t>  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of  plants and animals at… .</a:t>
            </a:r>
          </a:p>
          <a:p>
            <a:pPr marL="514350" indent="-514350">
              <a:buAutoNum type="alphaLcParenR" startAt="3"/>
            </a:pPr>
            <a:r>
              <a:rPr lang="en-US" dirty="0" smtClean="0"/>
              <a:t>Pupils learn about phenomena such as heat,</a:t>
            </a:r>
          </a:p>
          <a:p>
            <a:pPr marL="0" indent="0">
              <a:buNone/>
            </a:pPr>
            <a:r>
              <a:rPr lang="en-US" dirty="0" smtClean="0"/>
              <a:t>      light, sound at… .</a:t>
            </a:r>
          </a:p>
          <a:p>
            <a:pPr marL="514350" indent="-514350">
              <a:buAutoNum type="alphaLcParenR" startAt="4"/>
            </a:pPr>
            <a:r>
              <a:rPr lang="en-US" dirty="0" smtClean="0"/>
              <a:t>Pupils  usually draw and paint pictures at … .</a:t>
            </a:r>
          </a:p>
          <a:p>
            <a:pPr marL="514350" indent="-514350">
              <a:buAutoNum type="alphaLcParenR" startAt="4"/>
            </a:pPr>
            <a:r>
              <a:rPr lang="en-US" dirty="0" smtClean="0"/>
              <a:t>Pupils usually  learn about numbers and shapes… .</a:t>
            </a:r>
          </a:p>
        </p:txBody>
      </p:sp>
    </p:spTree>
    <p:extLst>
      <p:ext uri="{BB962C8B-B14F-4D97-AF65-F5344CB8AC3E}">
        <p14:creationId xmlns:p14="http://schemas.microsoft.com/office/powerpoint/2010/main" val="149803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62"/>
            <a:ext cx="9144000" cy="1143000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SCHOOL RULES</a:t>
            </a:r>
            <a:br>
              <a:rPr lang="en-US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 with can, must, must `t.</a:t>
            </a:r>
            <a:endParaRPr lang="ru-RU" sz="36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44217"/>
            <a:ext cx="9144000" cy="5733256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Schoolchildren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_______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wear a school uniform</a:t>
            </a:r>
            <a:r>
              <a:rPr lang="uk-UA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Schoolchildren _______ listen to the teachers.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Schoolchildren _______ scream at school.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Pupils ______ use mobile phones during a  lesson.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Pupils ______ be quite during a lesson.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Pupils ______ be late at school.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Pupils ______ write on their desks.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990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31222" cy="1259632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What is your school like</a:t>
            </a:r>
            <a:r>
              <a:rPr lang="uk-UA" dirty="0">
                <a:solidFill>
                  <a:srgbClr val="FF0000"/>
                </a:solidFill>
                <a:latin typeface="Arial Black" pitchFamily="34" charset="0"/>
              </a:rPr>
              <a:t>?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589240"/>
          </a:xfrm>
          <a:blipFill>
            <a:blip r:embed="rId3"/>
            <a:tile tx="0" ty="0" sx="100000" sy="100000" flip="none" algn="tl"/>
          </a:blip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.What school do you study at</a:t>
            </a:r>
            <a:r>
              <a:rPr lang="uk-UA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.Where is you school situated </a:t>
            </a:r>
            <a:r>
              <a:rPr lang="uk-UA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What is there in front of it</a:t>
            </a:r>
            <a:r>
              <a:rPr lang="uk-UA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en-US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When was it built</a:t>
            </a:r>
            <a:r>
              <a:rPr lang="uk-UA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How do the classrooms look like</a:t>
            </a:r>
            <a:r>
              <a:rPr lang="uk-UA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en-US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Which floor is you classroom situated</a:t>
            </a:r>
            <a:r>
              <a:rPr lang="uk-UA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en-US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What do you think of you form-mistress </a:t>
            </a:r>
            <a:r>
              <a:rPr lang="uk-UA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0" indent="0">
              <a:buNone/>
            </a:pPr>
            <a:r>
              <a:rPr lang="uk-UA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en-US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What compulsory subjects do you study </a:t>
            </a:r>
            <a:r>
              <a:rPr lang="uk-UA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0" indent="0">
              <a:buNone/>
            </a:pPr>
            <a:r>
              <a:rPr lang="uk-UA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9.</a:t>
            </a:r>
            <a:r>
              <a:rPr lang="en-US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Are you good at all of them</a:t>
            </a:r>
            <a:r>
              <a:rPr lang="uk-UA" sz="3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uk-UA" sz="3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endParaRPr lang="en-US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298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543"/>
            <a:ext cx="9125944" cy="6844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429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67403" cy="7049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113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529</TotalTime>
  <Words>645</Words>
  <Application>Microsoft Office PowerPoint</Application>
  <PresentationFormat>Экран (4:3)</PresentationFormat>
  <Paragraphs>91</Paragraphs>
  <Slides>18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A SCHOOL LIFE</vt:lpstr>
      <vt:lpstr>How to organize your day?</vt:lpstr>
      <vt:lpstr>PROVERBS ABOUT KNOWLEDGE</vt:lpstr>
      <vt:lpstr>Match  the words</vt:lpstr>
      <vt:lpstr>At what lessons?</vt:lpstr>
      <vt:lpstr>SCHOOL RULES Complete with can, must, must `t.</vt:lpstr>
      <vt:lpstr>What is your school like?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OUR     SCHOOL  </vt:lpstr>
      <vt:lpstr>Schools in Britain</vt:lpstr>
      <vt:lpstr>SCHOOLS IN BRITAIN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SCHOOL LIFE</dc:title>
  <dc:creator>Mad Max</dc:creator>
  <cp:lastModifiedBy>Placer</cp:lastModifiedBy>
  <cp:revision>82</cp:revision>
  <cp:lastPrinted>2017-11-20T19:21:23Z</cp:lastPrinted>
  <dcterms:created xsi:type="dcterms:W3CDTF">2017-10-27T16:01:00Z</dcterms:created>
  <dcterms:modified xsi:type="dcterms:W3CDTF">2017-11-23T21:16:27Z</dcterms:modified>
</cp:coreProperties>
</file>