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7"/>
  </p:notesMasterIdLst>
  <p:sldIdLst>
    <p:sldId id="256" r:id="rId2"/>
    <p:sldId id="262" r:id="rId3"/>
    <p:sldId id="263" r:id="rId4"/>
    <p:sldId id="264" r:id="rId5"/>
    <p:sldId id="257" r:id="rId6"/>
    <p:sldId id="259" r:id="rId7"/>
    <p:sldId id="260" r:id="rId8"/>
    <p:sldId id="261" r:id="rId9"/>
    <p:sldId id="265" r:id="rId10"/>
    <p:sldId id="266" r:id="rId11"/>
    <p:sldId id="269" r:id="rId12"/>
    <p:sldId id="268" r:id="rId13"/>
    <p:sldId id="267" r:id="rId14"/>
    <p:sldId id="271" r:id="rId15"/>
    <p:sldId id="27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5" d="100"/>
          <a:sy n="105" d="100"/>
        </p:scale>
        <p:origin x="-228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857CC9-1AF3-40A4-9190-61CBC35E388B}" type="datetimeFigureOut">
              <a:rPr lang="uk-UA" smtClean="0"/>
              <a:t>03.11.2016</a:t>
            </a:fld>
            <a:endParaRPr lang="uk-UA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A5EDF5-5474-4B36-93CD-734B3044C756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1919968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A5EDF5-5474-4B36-93CD-734B3044C756}" type="slidenum">
              <a:rPr lang="uk-UA" smtClean="0"/>
              <a:t>1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0062570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B4C71EC6-210F-42DE-9C53-41977AD35B3D}" type="datetimeFigureOut">
              <a:rPr lang="ru-RU" smtClean="0"/>
              <a:t>03.11.2016</a:t>
            </a:fld>
            <a:endParaRPr lang="ru-RU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03.11.2016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03.11.2016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03.11.2016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03.11.2016</a:t>
            </a:fld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03.11.2016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МАТЕМАТИЧНИЙ ТУРНІР</a:t>
            </a:r>
            <a:endParaRPr lang="uk-UA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1916832"/>
            <a:ext cx="3448353" cy="31478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2564904"/>
            <a:ext cx="3333750" cy="3324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7259467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sz="3600" b="1" dirty="0" smtClean="0">
                <a:solidFill>
                  <a:srgbClr val="C00000"/>
                </a:solidFill>
              </a:rPr>
              <a:t>ВІДПОВІДЬ ДО КОНКУРСУ 8</a:t>
            </a:r>
            <a:endParaRPr lang="uk-UA" b="1" dirty="0"/>
          </a:p>
        </p:txBody>
      </p:sp>
      <p:pic>
        <p:nvPicPr>
          <p:cNvPr id="4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2246471"/>
            <a:ext cx="2679149" cy="19746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367"/>
          <a:stretch>
            <a:fillRect/>
          </a:stretch>
        </p:blipFill>
        <p:spPr bwMode="auto">
          <a:xfrm>
            <a:off x="4788024" y="2420888"/>
            <a:ext cx="3200400" cy="16684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4089351"/>
            <a:ext cx="2520280" cy="20164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2369495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490" y="692696"/>
            <a:ext cx="7024744" cy="648072"/>
          </a:xfrm>
        </p:spPr>
        <p:txBody>
          <a:bodyPr>
            <a:normAutofit fontScale="90000"/>
          </a:bodyPr>
          <a:lstStyle/>
          <a:p>
            <a:r>
              <a:rPr lang="uk-UA" dirty="0">
                <a:solidFill>
                  <a:srgbClr val="C00000"/>
                </a:solidFill>
              </a:rPr>
              <a:t>Конкурс </a:t>
            </a:r>
            <a:r>
              <a:rPr lang="uk-UA" dirty="0" smtClean="0">
                <a:solidFill>
                  <a:srgbClr val="C00000"/>
                </a:solidFill>
              </a:rPr>
              <a:t>9. </a:t>
            </a:r>
            <a:r>
              <a:rPr lang="uk-UA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«КАПІТАНСЬКИЙ»</a:t>
            </a:r>
            <a:endParaRPr lang="uk-UA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61712315"/>
              </p:ext>
            </p:extLst>
          </p:nvPr>
        </p:nvGraphicFramePr>
        <p:xfrm>
          <a:off x="899592" y="1397347"/>
          <a:ext cx="7632848" cy="487582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16424"/>
                <a:gridCol w="3816424"/>
              </a:tblGrid>
              <a:tr h="700544">
                <a:tc>
                  <a:txBody>
                    <a:bodyPr/>
                    <a:lstStyle/>
                    <a:p>
                      <a:r>
                        <a:rPr lang="uk-UA" sz="2400" dirty="0" smtClean="0"/>
                        <a:t>8 КЛАС</a:t>
                      </a:r>
                      <a:endParaRPr lang="uk-UA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2400" dirty="0" smtClean="0"/>
                        <a:t>9 КЛАС</a:t>
                      </a:r>
                      <a:endParaRPr lang="uk-UA" sz="2400" dirty="0"/>
                    </a:p>
                  </a:txBody>
                  <a:tcPr/>
                </a:tc>
              </a:tr>
              <a:tr h="1691149">
                <a:tc>
                  <a:txBody>
                    <a:bodyPr/>
                    <a:lstStyle/>
                    <a:p>
                      <a:r>
                        <a:rPr lang="uk-UA" sz="2400" b="1" dirty="0" smtClean="0">
                          <a:solidFill>
                            <a:srgbClr val="7030A0"/>
                          </a:solidFill>
                          <a:effectLst/>
                          <a:latin typeface="Times New Roman"/>
                          <a:ea typeface="Times New Roman"/>
                        </a:rPr>
                        <a:t>Це слово має  давньоєгипетське походження, в  перекладі воно означає «храм»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uk-UA" sz="2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uLnTx/>
                          <a:uFillTx/>
                          <a:latin typeface="Times New Roman"/>
                          <a:ea typeface="Times New Roman"/>
                          <a:cs typeface="+mn-cs"/>
                        </a:rPr>
                        <a:t>Це слово походить від двох латинських слів і означає «той, що висить зверху» </a:t>
                      </a:r>
                      <a:endParaRPr kumimoji="0" lang="uk-UA" sz="24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1085844">
                <a:tc>
                  <a:txBody>
                    <a:bodyPr/>
                    <a:lstStyle/>
                    <a:p>
                      <a:r>
                        <a:rPr kumimoji="0" lang="uk-UA" sz="2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uLnTx/>
                          <a:uFillTx/>
                          <a:latin typeface="Times New Roman"/>
                          <a:ea typeface="Times New Roman"/>
                          <a:cs typeface="+mn-cs"/>
                        </a:rPr>
                        <a:t>Назва цієї плоскої фігури означає «столик» </a:t>
                      </a:r>
                      <a:endParaRPr lang="uk-UA" sz="2400" b="1" dirty="0">
                        <a:solidFill>
                          <a:srgbClr val="7030A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uk-UA" sz="2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uLnTx/>
                          <a:uFillTx/>
                          <a:latin typeface="Times New Roman"/>
                          <a:ea typeface="Times New Roman"/>
                          <a:cs typeface="+mn-cs"/>
                        </a:rPr>
                        <a:t>Латинська форма грецького слова  «м’яч» </a:t>
                      </a:r>
                      <a:endParaRPr lang="uk-UA" sz="2400" b="1" dirty="0">
                        <a:solidFill>
                          <a:srgbClr val="7030A0"/>
                        </a:solidFill>
                      </a:endParaRPr>
                    </a:p>
                  </a:txBody>
                  <a:tcPr/>
                </a:tc>
              </a:tr>
              <a:tr h="1398288">
                <a:tc>
                  <a:txBody>
                    <a:bodyPr/>
                    <a:lstStyle/>
                    <a:p>
                      <a:r>
                        <a:rPr kumimoji="0" lang="uk-UA" sz="2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uLnTx/>
                          <a:uFillTx/>
                          <a:latin typeface="Times New Roman"/>
                          <a:ea typeface="Times New Roman"/>
                          <a:cs typeface="+mn-cs"/>
                        </a:rPr>
                        <a:t>Це слово в перекладі з латинської означає «лляна нитка»</a:t>
                      </a:r>
                      <a:endParaRPr lang="uk-UA" sz="2400" b="1" dirty="0">
                        <a:solidFill>
                          <a:srgbClr val="7030A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Times New Roman"/>
                        <a:buNone/>
                        <a:tabLst>
                          <a:tab pos="381000" algn="l"/>
                        </a:tabLst>
                        <a:defRPr/>
                      </a:pPr>
                      <a:r>
                        <a:rPr kumimoji="0" lang="uk-UA" sz="2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uLnTx/>
                          <a:uFillTx/>
                          <a:latin typeface="Times New Roman"/>
                          <a:ea typeface="Times New Roman"/>
                          <a:cs typeface="+mn-cs"/>
                        </a:rPr>
                        <a:t>Це слово в перекладі з грецької означає «каток»</a:t>
                      </a:r>
                    </a:p>
                    <a:p>
                      <a:endParaRPr lang="uk-UA" sz="2400" b="1" dirty="0">
                        <a:solidFill>
                          <a:srgbClr val="7030A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782554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490" y="548680"/>
            <a:ext cx="7024744" cy="1008112"/>
          </a:xfrm>
        </p:spPr>
        <p:txBody>
          <a:bodyPr>
            <a:normAutofit fontScale="90000"/>
          </a:bodyPr>
          <a:lstStyle/>
          <a:p>
            <a:r>
              <a:rPr lang="uk-UA" dirty="0">
                <a:solidFill>
                  <a:srgbClr val="C00000"/>
                </a:solidFill>
              </a:rPr>
              <a:t>Конкурс </a:t>
            </a:r>
            <a:r>
              <a:rPr lang="uk-UA" dirty="0" smtClean="0">
                <a:solidFill>
                  <a:srgbClr val="C00000"/>
                </a:solidFill>
              </a:rPr>
              <a:t>10. </a:t>
            </a:r>
            <a:r>
              <a:rPr lang="uk-UA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«ХУДОЖНИКИ»</a:t>
            </a:r>
            <a:endParaRPr lang="uk-UA" dirty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556792"/>
            <a:ext cx="7920880" cy="50093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7439550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490" y="692696"/>
            <a:ext cx="7024744" cy="792088"/>
          </a:xfrm>
        </p:spPr>
        <p:txBody>
          <a:bodyPr>
            <a:normAutofit fontScale="90000"/>
          </a:bodyPr>
          <a:lstStyle/>
          <a:p>
            <a:r>
              <a:rPr lang="uk-UA" dirty="0">
                <a:solidFill>
                  <a:srgbClr val="C00000"/>
                </a:solidFill>
              </a:rPr>
              <a:t>Конкурс </a:t>
            </a:r>
            <a:r>
              <a:rPr lang="uk-UA" dirty="0" smtClean="0">
                <a:solidFill>
                  <a:srgbClr val="C00000"/>
                </a:solidFill>
              </a:rPr>
              <a:t>10. </a:t>
            </a:r>
            <a:r>
              <a:rPr lang="uk-UA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«ХУДОЖНИКИ»</a:t>
            </a:r>
            <a:endParaRPr lang="uk-UA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556792"/>
            <a:ext cx="6984776" cy="47525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2267744" y="2323653"/>
            <a:ext cx="5553065" cy="2689524"/>
          </a:xfrm>
        </p:spPr>
        <p:txBody>
          <a:bodyPr/>
          <a:lstStyle/>
          <a:p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258190528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043490" y="692696"/>
            <a:ext cx="7024744" cy="936104"/>
          </a:xfrm>
        </p:spPr>
        <p:txBody>
          <a:bodyPr>
            <a:normAutofit/>
          </a:bodyPr>
          <a:lstStyle/>
          <a:p>
            <a:pPr algn="ctr"/>
            <a:r>
              <a:rPr lang="uk-UA" b="1" dirty="0" smtClean="0">
                <a:solidFill>
                  <a:srgbClr val="C00000"/>
                </a:solidFill>
              </a:rPr>
              <a:t>СУДДІВСЬКЕ СЛОВО</a:t>
            </a:r>
            <a:endParaRPr lang="uk-UA" b="1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1484784"/>
            <a:ext cx="4023874" cy="47606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1169626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r>
              <a:rPr lang="uk-UA" sz="4000" b="1" dirty="0" smtClean="0">
                <a:solidFill>
                  <a:srgbClr val="C00000"/>
                </a:solidFill>
              </a:rPr>
              <a:t>ВІТАЄМО ПЕРМОЖЦІВ</a:t>
            </a:r>
            <a:endParaRPr lang="uk-UA" sz="4000" b="1" dirty="0">
              <a:solidFill>
                <a:srgbClr val="C00000"/>
              </a:solidFill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2276872"/>
            <a:ext cx="3456384" cy="21679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1133" y="2060848"/>
            <a:ext cx="1017587" cy="1096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4509120"/>
            <a:ext cx="1524000" cy="152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5258420"/>
            <a:ext cx="2000250" cy="774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058752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>
                <a:solidFill>
                  <a:srgbClr val="C00000"/>
                </a:solidFill>
              </a:rPr>
              <a:t>Конкурс </a:t>
            </a:r>
            <a:r>
              <a:rPr lang="uk-UA" dirty="0" smtClean="0">
                <a:solidFill>
                  <a:srgbClr val="C00000"/>
                </a:solidFill>
              </a:rPr>
              <a:t>1. </a:t>
            </a:r>
            <a:r>
              <a:rPr lang="uk-UA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«ПРИВІТАННЯ»</a:t>
            </a:r>
            <a:endParaRPr lang="uk-UA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uk-UA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2105390"/>
            <a:ext cx="6768752" cy="42334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836012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490" y="764704"/>
            <a:ext cx="7024744" cy="864096"/>
          </a:xfrm>
        </p:spPr>
        <p:txBody>
          <a:bodyPr>
            <a:normAutofit/>
          </a:bodyPr>
          <a:lstStyle/>
          <a:p>
            <a:r>
              <a:rPr lang="uk-UA" dirty="0">
                <a:solidFill>
                  <a:srgbClr val="C00000"/>
                </a:solidFill>
              </a:rPr>
              <a:t>Конкурс </a:t>
            </a:r>
            <a:r>
              <a:rPr lang="uk-UA" dirty="0" smtClean="0">
                <a:solidFill>
                  <a:srgbClr val="C00000"/>
                </a:solidFill>
              </a:rPr>
              <a:t>2. </a:t>
            </a:r>
            <a:r>
              <a:rPr lang="uk-UA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«РОЗМИНКА»</a:t>
            </a:r>
            <a:endParaRPr lang="uk-UA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uk-UA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698627"/>
            <a:ext cx="6840760" cy="45222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872113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7600808" cy="936104"/>
          </a:xfrm>
        </p:spPr>
        <p:txBody>
          <a:bodyPr>
            <a:normAutofit/>
          </a:bodyPr>
          <a:lstStyle/>
          <a:p>
            <a:r>
              <a:rPr lang="uk-UA" dirty="0">
                <a:solidFill>
                  <a:srgbClr val="C00000"/>
                </a:solidFill>
              </a:rPr>
              <a:t>Конкурс </a:t>
            </a:r>
            <a:r>
              <a:rPr lang="uk-UA" dirty="0" smtClean="0">
                <a:solidFill>
                  <a:srgbClr val="C00000"/>
                </a:solidFill>
              </a:rPr>
              <a:t>3. </a:t>
            </a:r>
            <a:r>
              <a:rPr lang="uk-UA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«ШВИДКА ЛІЧБА»</a:t>
            </a:r>
            <a:endParaRPr lang="uk-UA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63371691"/>
              </p:ext>
            </p:extLst>
          </p:nvPr>
        </p:nvGraphicFramePr>
        <p:xfrm>
          <a:off x="899592" y="1628800"/>
          <a:ext cx="7344816" cy="475253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18102"/>
                <a:gridCol w="918102"/>
                <a:gridCol w="918102"/>
                <a:gridCol w="918102"/>
                <a:gridCol w="918102"/>
                <a:gridCol w="918102"/>
                <a:gridCol w="918102"/>
                <a:gridCol w="918102"/>
              </a:tblGrid>
              <a:tr h="950506">
                <a:tc>
                  <a:txBody>
                    <a:bodyPr/>
                    <a:lstStyle/>
                    <a:p>
                      <a:r>
                        <a:rPr lang="uk-UA" sz="4800" b="1" dirty="0" smtClean="0">
                          <a:solidFill>
                            <a:srgbClr val="7030A0"/>
                          </a:solidFill>
                        </a:rPr>
                        <a:t>1</a:t>
                      </a:r>
                      <a:endParaRPr lang="uk-UA" sz="4800" b="1" dirty="0">
                        <a:solidFill>
                          <a:srgbClr val="7030A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4800" b="1" dirty="0" smtClean="0">
                          <a:solidFill>
                            <a:srgbClr val="7030A0"/>
                          </a:solidFill>
                        </a:rPr>
                        <a:t>22</a:t>
                      </a:r>
                      <a:endParaRPr lang="uk-UA" sz="4800" b="1" dirty="0">
                        <a:solidFill>
                          <a:srgbClr val="7030A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4800" b="1" dirty="0" smtClean="0">
                          <a:solidFill>
                            <a:srgbClr val="7030A0"/>
                          </a:solidFill>
                        </a:rPr>
                        <a:t>34</a:t>
                      </a:r>
                      <a:endParaRPr lang="uk-UA" sz="4800" b="1" dirty="0">
                        <a:solidFill>
                          <a:srgbClr val="7030A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4800" b="1" dirty="0" smtClean="0">
                          <a:solidFill>
                            <a:srgbClr val="7030A0"/>
                          </a:solidFill>
                        </a:rPr>
                        <a:t>16</a:t>
                      </a:r>
                      <a:endParaRPr lang="uk-UA" sz="4800" b="1" dirty="0">
                        <a:solidFill>
                          <a:srgbClr val="7030A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4800" b="1" dirty="0" smtClean="0">
                          <a:solidFill>
                            <a:srgbClr val="7030A0"/>
                          </a:solidFill>
                        </a:rPr>
                        <a:t>29</a:t>
                      </a:r>
                      <a:endParaRPr lang="uk-UA" sz="4800" b="1" dirty="0">
                        <a:solidFill>
                          <a:srgbClr val="7030A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4800" b="1" dirty="0" smtClean="0">
                          <a:solidFill>
                            <a:srgbClr val="7030A0"/>
                          </a:solidFill>
                        </a:rPr>
                        <a:t>14</a:t>
                      </a:r>
                      <a:endParaRPr lang="uk-UA" sz="4800" b="1" dirty="0">
                        <a:solidFill>
                          <a:srgbClr val="7030A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4800" b="1" dirty="0" smtClean="0">
                          <a:solidFill>
                            <a:srgbClr val="7030A0"/>
                          </a:solidFill>
                        </a:rPr>
                        <a:t>35</a:t>
                      </a:r>
                      <a:endParaRPr lang="uk-UA" sz="4800" b="1" dirty="0">
                        <a:solidFill>
                          <a:srgbClr val="7030A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4800" b="1" dirty="0" smtClean="0">
                          <a:solidFill>
                            <a:srgbClr val="7030A0"/>
                          </a:solidFill>
                        </a:rPr>
                        <a:t>7</a:t>
                      </a:r>
                      <a:endParaRPr lang="uk-UA" sz="4800" b="1" dirty="0">
                        <a:solidFill>
                          <a:srgbClr val="7030A0"/>
                        </a:solidFill>
                      </a:endParaRPr>
                    </a:p>
                  </a:txBody>
                  <a:tcPr/>
                </a:tc>
              </a:tr>
              <a:tr h="950506">
                <a:tc>
                  <a:txBody>
                    <a:bodyPr/>
                    <a:lstStyle/>
                    <a:p>
                      <a:r>
                        <a:rPr lang="uk-UA" sz="4800" b="1" dirty="0" smtClean="0">
                          <a:solidFill>
                            <a:srgbClr val="7030A0"/>
                          </a:solidFill>
                        </a:rPr>
                        <a:t>33</a:t>
                      </a:r>
                      <a:endParaRPr lang="uk-UA" sz="4800" b="1" dirty="0">
                        <a:solidFill>
                          <a:srgbClr val="7030A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4800" b="1" dirty="0" smtClean="0">
                          <a:solidFill>
                            <a:srgbClr val="7030A0"/>
                          </a:solidFill>
                        </a:rPr>
                        <a:t>40</a:t>
                      </a:r>
                      <a:endParaRPr lang="uk-UA" sz="4800" b="1" dirty="0">
                        <a:solidFill>
                          <a:srgbClr val="7030A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4800" b="1" dirty="0" smtClean="0">
                          <a:solidFill>
                            <a:srgbClr val="7030A0"/>
                          </a:solidFill>
                        </a:rPr>
                        <a:t>2</a:t>
                      </a:r>
                      <a:endParaRPr lang="uk-UA" sz="4800" b="1" dirty="0">
                        <a:solidFill>
                          <a:srgbClr val="7030A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4800" b="1" dirty="0" smtClean="0">
                          <a:solidFill>
                            <a:srgbClr val="7030A0"/>
                          </a:solidFill>
                        </a:rPr>
                        <a:t>17</a:t>
                      </a:r>
                      <a:endParaRPr lang="uk-UA" sz="4800" b="1" dirty="0">
                        <a:solidFill>
                          <a:srgbClr val="7030A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4800" b="1" dirty="0" smtClean="0">
                          <a:solidFill>
                            <a:srgbClr val="7030A0"/>
                          </a:solidFill>
                        </a:rPr>
                        <a:t>37</a:t>
                      </a:r>
                      <a:endParaRPr lang="uk-UA" sz="4800" b="1" dirty="0">
                        <a:solidFill>
                          <a:srgbClr val="7030A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4800" b="1" dirty="0" smtClean="0">
                          <a:solidFill>
                            <a:srgbClr val="7030A0"/>
                          </a:solidFill>
                        </a:rPr>
                        <a:t>8</a:t>
                      </a:r>
                      <a:endParaRPr lang="uk-UA" sz="4800" b="1" dirty="0">
                        <a:solidFill>
                          <a:srgbClr val="7030A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4800" b="1" dirty="0" smtClean="0">
                          <a:solidFill>
                            <a:srgbClr val="7030A0"/>
                          </a:solidFill>
                        </a:rPr>
                        <a:t>19</a:t>
                      </a:r>
                      <a:endParaRPr lang="uk-UA" sz="4800" b="1" dirty="0">
                        <a:solidFill>
                          <a:srgbClr val="7030A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4800" b="1" dirty="0" smtClean="0">
                          <a:solidFill>
                            <a:srgbClr val="7030A0"/>
                          </a:solidFill>
                        </a:rPr>
                        <a:t>26</a:t>
                      </a:r>
                      <a:endParaRPr lang="uk-UA" sz="4800" b="1" dirty="0">
                        <a:solidFill>
                          <a:srgbClr val="7030A0"/>
                        </a:solidFill>
                      </a:endParaRPr>
                    </a:p>
                  </a:txBody>
                  <a:tcPr/>
                </a:tc>
              </a:tr>
              <a:tr h="950506">
                <a:tc>
                  <a:txBody>
                    <a:bodyPr/>
                    <a:lstStyle/>
                    <a:p>
                      <a:r>
                        <a:rPr lang="uk-UA" sz="4800" b="1" dirty="0" smtClean="0">
                          <a:solidFill>
                            <a:srgbClr val="7030A0"/>
                          </a:solidFill>
                        </a:rPr>
                        <a:t>11</a:t>
                      </a:r>
                      <a:endParaRPr lang="uk-UA" sz="4800" b="1" dirty="0">
                        <a:solidFill>
                          <a:srgbClr val="7030A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4800" b="1" dirty="0" smtClean="0">
                          <a:solidFill>
                            <a:srgbClr val="7030A0"/>
                          </a:solidFill>
                        </a:rPr>
                        <a:t>23</a:t>
                      </a:r>
                      <a:endParaRPr lang="uk-UA" sz="4800" b="1" dirty="0">
                        <a:solidFill>
                          <a:srgbClr val="7030A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4800" b="1" dirty="0" smtClean="0">
                          <a:solidFill>
                            <a:srgbClr val="7030A0"/>
                          </a:solidFill>
                        </a:rPr>
                        <a:t>31</a:t>
                      </a:r>
                      <a:endParaRPr lang="uk-UA" sz="4800" b="1" dirty="0">
                        <a:solidFill>
                          <a:srgbClr val="7030A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4800" b="1" dirty="0" smtClean="0">
                          <a:solidFill>
                            <a:srgbClr val="7030A0"/>
                          </a:solidFill>
                        </a:rPr>
                        <a:t>3</a:t>
                      </a:r>
                      <a:endParaRPr lang="uk-UA" sz="4800" b="1" dirty="0">
                        <a:solidFill>
                          <a:srgbClr val="7030A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4800" b="1" dirty="0" smtClean="0">
                          <a:solidFill>
                            <a:srgbClr val="7030A0"/>
                          </a:solidFill>
                        </a:rPr>
                        <a:t>21</a:t>
                      </a:r>
                      <a:endParaRPr lang="uk-UA" sz="4800" b="1" dirty="0">
                        <a:solidFill>
                          <a:srgbClr val="7030A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4800" b="1" dirty="0" smtClean="0">
                          <a:solidFill>
                            <a:srgbClr val="7030A0"/>
                          </a:solidFill>
                        </a:rPr>
                        <a:t>12</a:t>
                      </a:r>
                      <a:endParaRPr lang="uk-UA" sz="4800" b="1" dirty="0">
                        <a:solidFill>
                          <a:srgbClr val="7030A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4800" b="1" dirty="0" smtClean="0">
                          <a:solidFill>
                            <a:srgbClr val="7030A0"/>
                          </a:solidFill>
                        </a:rPr>
                        <a:t>28</a:t>
                      </a:r>
                      <a:endParaRPr lang="uk-UA" sz="4800" b="1" dirty="0">
                        <a:solidFill>
                          <a:srgbClr val="7030A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4800" b="1" dirty="0" smtClean="0">
                          <a:solidFill>
                            <a:srgbClr val="7030A0"/>
                          </a:solidFill>
                        </a:rPr>
                        <a:t>13</a:t>
                      </a:r>
                      <a:endParaRPr lang="uk-UA" sz="4800" b="1" dirty="0">
                        <a:solidFill>
                          <a:srgbClr val="7030A0"/>
                        </a:solidFill>
                      </a:endParaRPr>
                    </a:p>
                  </a:txBody>
                  <a:tcPr/>
                </a:tc>
              </a:tr>
              <a:tr h="950506">
                <a:tc>
                  <a:txBody>
                    <a:bodyPr/>
                    <a:lstStyle/>
                    <a:p>
                      <a:r>
                        <a:rPr lang="uk-UA" sz="4800" b="1" dirty="0" smtClean="0">
                          <a:solidFill>
                            <a:srgbClr val="7030A0"/>
                          </a:solidFill>
                        </a:rPr>
                        <a:t>32</a:t>
                      </a:r>
                      <a:endParaRPr lang="uk-UA" sz="4800" b="1" dirty="0">
                        <a:solidFill>
                          <a:srgbClr val="7030A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4800" b="1" dirty="0" smtClean="0">
                          <a:solidFill>
                            <a:srgbClr val="7030A0"/>
                          </a:solidFill>
                        </a:rPr>
                        <a:t>18</a:t>
                      </a:r>
                      <a:endParaRPr lang="uk-UA" sz="4800" b="1" dirty="0">
                        <a:solidFill>
                          <a:srgbClr val="7030A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4800" b="1" dirty="0" smtClean="0">
                          <a:solidFill>
                            <a:srgbClr val="7030A0"/>
                          </a:solidFill>
                        </a:rPr>
                        <a:t>4</a:t>
                      </a:r>
                      <a:endParaRPr lang="uk-UA" sz="4800" b="1" dirty="0">
                        <a:solidFill>
                          <a:srgbClr val="7030A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4800" b="1" dirty="0" smtClean="0">
                          <a:solidFill>
                            <a:srgbClr val="7030A0"/>
                          </a:solidFill>
                        </a:rPr>
                        <a:t>25</a:t>
                      </a:r>
                      <a:endParaRPr lang="uk-UA" sz="4800" b="1" dirty="0">
                        <a:solidFill>
                          <a:srgbClr val="7030A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4800" b="1" dirty="0" smtClean="0">
                          <a:solidFill>
                            <a:srgbClr val="7030A0"/>
                          </a:solidFill>
                        </a:rPr>
                        <a:t>30</a:t>
                      </a:r>
                      <a:endParaRPr lang="uk-UA" sz="4800" b="1" dirty="0">
                        <a:solidFill>
                          <a:srgbClr val="7030A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4800" b="1" dirty="0" smtClean="0">
                          <a:solidFill>
                            <a:srgbClr val="7030A0"/>
                          </a:solidFill>
                        </a:rPr>
                        <a:t>5</a:t>
                      </a:r>
                      <a:endParaRPr lang="uk-UA" sz="4800" b="1" dirty="0">
                        <a:solidFill>
                          <a:srgbClr val="7030A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4800" b="1" dirty="0" smtClean="0">
                          <a:solidFill>
                            <a:srgbClr val="7030A0"/>
                          </a:solidFill>
                        </a:rPr>
                        <a:t>38</a:t>
                      </a:r>
                      <a:endParaRPr lang="uk-UA" sz="4800" b="1" dirty="0">
                        <a:solidFill>
                          <a:srgbClr val="7030A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4800" b="1" dirty="0" smtClean="0">
                          <a:solidFill>
                            <a:srgbClr val="7030A0"/>
                          </a:solidFill>
                        </a:rPr>
                        <a:t>36</a:t>
                      </a:r>
                      <a:endParaRPr lang="uk-UA" sz="4800" b="1" dirty="0">
                        <a:solidFill>
                          <a:srgbClr val="7030A0"/>
                        </a:solidFill>
                      </a:endParaRPr>
                    </a:p>
                  </a:txBody>
                  <a:tcPr/>
                </a:tc>
              </a:tr>
              <a:tr h="950506">
                <a:tc>
                  <a:txBody>
                    <a:bodyPr/>
                    <a:lstStyle/>
                    <a:p>
                      <a:r>
                        <a:rPr lang="uk-UA" sz="4800" b="1" dirty="0" smtClean="0">
                          <a:solidFill>
                            <a:srgbClr val="7030A0"/>
                          </a:solidFill>
                        </a:rPr>
                        <a:t>9</a:t>
                      </a:r>
                      <a:endParaRPr lang="uk-UA" sz="4800" b="1" dirty="0">
                        <a:solidFill>
                          <a:srgbClr val="7030A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4800" b="1" dirty="0" smtClean="0">
                          <a:solidFill>
                            <a:srgbClr val="7030A0"/>
                          </a:solidFill>
                        </a:rPr>
                        <a:t>24</a:t>
                      </a:r>
                      <a:endParaRPr lang="uk-UA" sz="4800" b="1" dirty="0">
                        <a:solidFill>
                          <a:srgbClr val="7030A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4800" b="1" dirty="0" smtClean="0">
                          <a:solidFill>
                            <a:srgbClr val="7030A0"/>
                          </a:solidFill>
                        </a:rPr>
                        <a:t>15</a:t>
                      </a:r>
                      <a:endParaRPr lang="uk-UA" sz="4800" b="1" dirty="0">
                        <a:solidFill>
                          <a:srgbClr val="7030A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4800" b="1" dirty="0" smtClean="0">
                          <a:solidFill>
                            <a:srgbClr val="7030A0"/>
                          </a:solidFill>
                        </a:rPr>
                        <a:t>39</a:t>
                      </a:r>
                      <a:endParaRPr lang="uk-UA" sz="4800" b="1" dirty="0">
                        <a:solidFill>
                          <a:srgbClr val="7030A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4800" b="1" dirty="0" smtClean="0">
                          <a:solidFill>
                            <a:srgbClr val="7030A0"/>
                          </a:solidFill>
                        </a:rPr>
                        <a:t>10</a:t>
                      </a:r>
                      <a:endParaRPr lang="uk-UA" sz="4800" b="1" dirty="0">
                        <a:solidFill>
                          <a:srgbClr val="7030A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4800" b="1" dirty="0" smtClean="0">
                          <a:solidFill>
                            <a:srgbClr val="7030A0"/>
                          </a:solidFill>
                        </a:rPr>
                        <a:t>20</a:t>
                      </a:r>
                      <a:endParaRPr lang="uk-UA" sz="4800" b="1" dirty="0">
                        <a:solidFill>
                          <a:srgbClr val="7030A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4800" b="1" dirty="0" smtClean="0">
                          <a:solidFill>
                            <a:srgbClr val="7030A0"/>
                          </a:solidFill>
                        </a:rPr>
                        <a:t>27</a:t>
                      </a:r>
                      <a:endParaRPr lang="uk-UA" sz="4800" b="1" dirty="0">
                        <a:solidFill>
                          <a:srgbClr val="7030A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4800" b="1" dirty="0" smtClean="0">
                          <a:solidFill>
                            <a:srgbClr val="7030A0"/>
                          </a:solidFill>
                        </a:rPr>
                        <a:t>6</a:t>
                      </a:r>
                      <a:endParaRPr lang="uk-UA" sz="4800" b="1" dirty="0">
                        <a:solidFill>
                          <a:srgbClr val="7030A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37906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692696"/>
            <a:ext cx="7024744" cy="745152"/>
          </a:xfrm>
        </p:spPr>
        <p:txBody>
          <a:bodyPr/>
          <a:lstStyle/>
          <a:p>
            <a:r>
              <a:rPr lang="uk-UA" dirty="0" smtClean="0">
                <a:solidFill>
                  <a:srgbClr val="C00000"/>
                </a:solidFill>
              </a:rPr>
              <a:t>Конкурс </a:t>
            </a:r>
            <a:r>
              <a:rPr lang="uk-UA" dirty="0" smtClean="0">
                <a:solidFill>
                  <a:srgbClr val="C00000"/>
                </a:solidFill>
              </a:rPr>
              <a:t>4. </a:t>
            </a:r>
            <a:r>
              <a:rPr lang="uk-UA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«АНАГРАМИ»</a:t>
            </a:r>
            <a:endParaRPr lang="uk-UA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77211525"/>
              </p:ext>
            </p:extLst>
          </p:nvPr>
        </p:nvGraphicFramePr>
        <p:xfrm>
          <a:off x="2051720" y="1700808"/>
          <a:ext cx="4403129" cy="4948810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4403129"/>
              </a:tblGrid>
              <a:tr h="49488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3200" dirty="0" err="1">
                          <a:solidFill>
                            <a:srgbClr val="0070C0"/>
                          </a:solidFill>
                          <a:effectLst/>
                        </a:rPr>
                        <a:t>Мапря</a:t>
                      </a:r>
                      <a:endParaRPr lang="uk-UA" sz="3200" dirty="0">
                        <a:solidFill>
                          <a:srgbClr val="0070C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49488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3200" dirty="0" err="1">
                          <a:solidFill>
                            <a:srgbClr val="0070C0"/>
                          </a:solidFill>
                          <a:effectLst/>
                        </a:rPr>
                        <a:t>Тасови</a:t>
                      </a:r>
                      <a:endParaRPr lang="uk-UA" sz="3200" dirty="0">
                        <a:solidFill>
                          <a:srgbClr val="0070C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49488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3200" dirty="0" err="1">
                          <a:solidFill>
                            <a:srgbClr val="0070C0"/>
                          </a:solidFill>
                          <a:effectLst/>
                        </a:rPr>
                        <a:t>Чотка</a:t>
                      </a:r>
                      <a:endParaRPr lang="uk-UA" sz="3200" dirty="0">
                        <a:solidFill>
                          <a:srgbClr val="0070C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49488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3200" dirty="0" err="1">
                          <a:solidFill>
                            <a:srgbClr val="0070C0"/>
                          </a:solidFill>
                          <a:effectLst/>
                        </a:rPr>
                        <a:t>Пецітрая</a:t>
                      </a:r>
                      <a:endParaRPr lang="uk-UA" sz="3200" dirty="0">
                        <a:solidFill>
                          <a:srgbClr val="0070C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49488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3200" dirty="0" err="1">
                          <a:solidFill>
                            <a:srgbClr val="0070C0"/>
                          </a:solidFill>
                          <a:effectLst/>
                        </a:rPr>
                        <a:t>Дарох</a:t>
                      </a:r>
                      <a:endParaRPr lang="uk-UA" sz="3200" dirty="0">
                        <a:solidFill>
                          <a:srgbClr val="0070C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49488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3200" dirty="0" err="1">
                          <a:solidFill>
                            <a:srgbClr val="0070C0"/>
                          </a:solidFill>
                          <a:effectLst/>
                        </a:rPr>
                        <a:t>Ретамід</a:t>
                      </a:r>
                      <a:endParaRPr lang="uk-UA" sz="3200" dirty="0">
                        <a:solidFill>
                          <a:srgbClr val="0070C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49488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3200" dirty="0" err="1">
                          <a:solidFill>
                            <a:srgbClr val="0070C0"/>
                          </a:solidFill>
                          <a:effectLst/>
                        </a:rPr>
                        <a:t>Форігап</a:t>
                      </a:r>
                      <a:endParaRPr lang="uk-UA" sz="3200" dirty="0">
                        <a:solidFill>
                          <a:srgbClr val="0070C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49488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3200" dirty="0" err="1">
                          <a:solidFill>
                            <a:srgbClr val="0070C0"/>
                          </a:solidFill>
                          <a:effectLst/>
                        </a:rPr>
                        <a:t>Лочис</a:t>
                      </a:r>
                      <a:endParaRPr lang="uk-UA" sz="3200" dirty="0">
                        <a:solidFill>
                          <a:srgbClr val="0070C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49488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3200" dirty="0" err="1">
                          <a:solidFill>
                            <a:srgbClr val="0070C0"/>
                          </a:solidFill>
                          <a:effectLst/>
                        </a:rPr>
                        <a:t>Рінько</a:t>
                      </a:r>
                      <a:endParaRPr lang="uk-UA" sz="3200" dirty="0">
                        <a:solidFill>
                          <a:srgbClr val="0070C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49488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3200" dirty="0" err="1">
                          <a:solidFill>
                            <a:srgbClr val="0070C0"/>
                          </a:solidFill>
                          <a:effectLst/>
                        </a:rPr>
                        <a:t>Тієв</a:t>
                      </a:r>
                      <a:endParaRPr lang="uk-UA" sz="3200" dirty="0">
                        <a:solidFill>
                          <a:srgbClr val="0070C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pic>
        <p:nvPicPr>
          <p:cNvPr id="2049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3861048"/>
            <a:ext cx="1933575" cy="1933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1700808"/>
            <a:ext cx="2846828" cy="24482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1300205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490" y="404664"/>
            <a:ext cx="7024744" cy="864096"/>
          </a:xfrm>
        </p:spPr>
        <p:txBody>
          <a:bodyPr>
            <a:normAutofit/>
          </a:bodyPr>
          <a:lstStyle/>
          <a:p>
            <a:r>
              <a:rPr lang="uk-UA" dirty="0">
                <a:solidFill>
                  <a:srgbClr val="C00000"/>
                </a:solidFill>
              </a:rPr>
              <a:t>Конкурс </a:t>
            </a:r>
            <a:r>
              <a:rPr lang="uk-UA" dirty="0" smtClean="0">
                <a:solidFill>
                  <a:srgbClr val="C00000"/>
                </a:solidFill>
              </a:rPr>
              <a:t>5. </a:t>
            </a:r>
            <a:r>
              <a:rPr lang="uk-UA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«РЕБУСИ»</a:t>
            </a:r>
            <a:endParaRPr lang="uk-UA" dirty="0">
              <a:solidFill>
                <a:srgbClr val="C00000"/>
              </a:solidFill>
            </a:endParaRPr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358164"/>
            <a:ext cx="3972308" cy="14401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4581128"/>
            <a:ext cx="4772025" cy="1914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3928" y="2780928"/>
            <a:ext cx="4772025" cy="1914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3335498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539552" y="620688"/>
            <a:ext cx="7992888" cy="792088"/>
          </a:xfrm>
        </p:spPr>
        <p:txBody>
          <a:bodyPr>
            <a:normAutofit fontScale="90000"/>
          </a:bodyPr>
          <a:lstStyle/>
          <a:p>
            <a:r>
              <a:rPr lang="uk-UA" dirty="0">
                <a:solidFill>
                  <a:srgbClr val="C00000"/>
                </a:solidFill>
              </a:rPr>
              <a:t>Конкурс </a:t>
            </a:r>
            <a:r>
              <a:rPr lang="uk-UA" dirty="0" smtClean="0">
                <a:solidFill>
                  <a:srgbClr val="C00000"/>
                </a:solidFill>
              </a:rPr>
              <a:t>6. </a:t>
            </a:r>
            <a:r>
              <a:rPr lang="uk-UA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«ПРОДОВЖИТИ РЯД»</a:t>
            </a:r>
            <a:endParaRPr lang="uk-UA" dirty="0">
              <a:solidFill>
                <a:srgbClr val="C00000"/>
              </a:solidFill>
            </a:endParaRPr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94405660"/>
              </p:ext>
            </p:extLst>
          </p:nvPr>
        </p:nvGraphicFramePr>
        <p:xfrm>
          <a:off x="683568" y="1556788"/>
          <a:ext cx="7920880" cy="4968558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495246"/>
                <a:gridCol w="7425634"/>
              </a:tblGrid>
              <a:tr h="55206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2800" dirty="0">
                          <a:solidFill>
                            <a:srgbClr val="0070C0"/>
                          </a:solidFill>
                          <a:effectLst/>
                        </a:rPr>
                        <a:t>1</a:t>
                      </a:r>
                      <a:endParaRPr lang="uk-UA" sz="2800" dirty="0">
                        <a:solidFill>
                          <a:srgbClr val="0070C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2800" dirty="0">
                          <a:solidFill>
                            <a:srgbClr val="0070C0"/>
                          </a:solidFill>
                          <a:effectLst/>
                        </a:rPr>
                        <a:t>Доба, година, хвилина,…</a:t>
                      </a:r>
                      <a:endParaRPr lang="uk-UA" sz="2800" dirty="0">
                        <a:solidFill>
                          <a:srgbClr val="0070C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55206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2800">
                          <a:solidFill>
                            <a:srgbClr val="0070C0"/>
                          </a:solidFill>
                          <a:effectLst/>
                        </a:rPr>
                        <a:t>2</a:t>
                      </a:r>
                      <a:endParaRPr lang="uk-UA" sz="2800">
                        <a:solidFill>
                          <a:srgbClr val="0070C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2800" dirty="0">
                          <a:solidFill>
                            <a:srgbClr val="0070C0"/>
                          </a:solidFill>
                          <a:effectLst/>
                        </a:rPr>
                        <a:t>Квадрат, трапеція, прямокутник,…</a:t>
                      </a:r>
                      <a:endParaRPr lang="uk-UA" sz="2800" dirty="0">
                        <a:solidFill>
                          <a:srgbClr val="0070C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55206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2800">
                          <a:solidFill>
                            <a:srgbClr val="0070C0"/>
                          </a:solidFill>
                          <a:effectLst/>
                        </a:rPr>
                        <a:t>3</a:t>
                      </a:r>
                      <a:endParaRPr lang="uk-UA" sz="2800">
                        <a:solidFill>
                          <a:srgbClr val="0070C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2800" dirty="0">
                          <a:solidFill>
                            <a:srgbClr val="0070C0"/>
                          </a:solidFill>
                          <a:effectLst/>
                        </a:rPr>
                        <a:t>25, 36, 49,…</a:t>
                      </a:r>
                      <a:endParaRPr lang="uk-UA" sz="2800" dirty="0">
                        <a:solidFill>
                          <a:srgbClr val="0070C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55206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2800">
                          <a:solidFill>
                            <a:srgbClr val="0070C0"/>
                          </a:solidFill>
                          <a:effectLst/>
                        </a:rPr>
                        <a:t>4</a:t>
                      </a:r>
                      <a:endParaRPr lang="uk-UA" sz="2800">
                        <a:solidFill>
                          <a:srgbClr val="0070C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2800" dirty="0">
                          <a:solidFill>
                            <a:srgbClr val="0070C0"/>
                          </a:solidFill>
                          <a:effectLst/>
                        </a:rPr>
                        <a:t>Раціональні, цілі, дійсні</a:t>
                      </a:r>
                      <a:r>
                        <a:rPr lang="uk-UA" sz="2800" dirty="0" smtClean="0">
                          <a:solidFill>
                            <a:srgbClr val="0070C0"/>
                          </a:solidFill>
                          <a:effectLst/>
                        </a:rPr>
                        <a:t>,…</a:t>
                      </a:r>
                      <a:endParaRPr lang="uk-UA" sz="2800" dirty="0">
                        <a:solidFill>
                          <a:srgbClr val="0070C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55206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2800">
                          <a:solidFill>
                            <a:srgbClr val="0070C0"/>
                          </a:solidFill>
                          <a:effectLst/>
                        </a:rPr>
                        <a:t>5</a:t>
                      </a:r>
                      <a:endParaRPr lang="uk-UA" sz="2800">
                        <a:solidFill>
                          <a:srgbClr val="0070C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2800" dirty="0">
                          <a:solidFill>
                            <a:srgbClr val="0070C0"/>
                          </a:solidFill>
                          <a:effectLst/>
                        </a:rPr>
                        <a:t>Тонна, кілограм, грам,…</a:t>
                      </a:r>
                      <a:endParaRPr lang="uk-UA" sz="2800" dirty="0">
                        <a:solidFill>
                          <a:srgbClr val="0070C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55206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2800">
                          <a:solidFill>
                            <a:srgbClr val="0070C0"/>
                          </a:solidFill>
                          <a:effectLst/>
                        </a:rPr>
                        <a:t>6</a:t>
                      </a:r>
                      <a:endParaRPr lang="uk-UA" sz="2800">
                        <a:solidFill>
                          <a:srgbClr val="0070C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2800" dirty="0">
                          <a:solidFill>
                            <a:srgbClr val="0070C0"/>
                          </a:solidFill>
                          <a:effectLst/>
                        </a:rPr>
                        <a:t>Лінійка, косинець, циркуль,…</a:t>
                      </a:r>
                      <a:endParaRPr lang="uk-UA" sz="2800" dirty="0">
                        <a:solidFill>
                          <a:srgbClr val="0070C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55206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2800">
                          <a:solidFill>
                            <a:srgbClr val="0070C0"/>
                          </a:solidFill>
                          <a:effectLst/>
                        </a:rPr>
                        <a:t>7</a:t>
                      </a:r>
                      <a:endParaRPr lang="uk-UA" sz="2800">
                        <a:solidFill>
                          <a:srgbClr val="0070C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2800" dirty="0">
                          <a:solidFill>
                            <a:srgbClr val="0070C0"/>
                          </a:solidFill>
                          <a:effectLst/>
                        </a:rPr>
                        <a:t>Гострий, тупий, прямий,…</a:t>
                      </a:r>
                      <a:endParaRPr lang="uk-UA" sz="2800" dirty="0">
                        <a:solidFill>
                          <a:srgbClr val="0070C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55206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2800">
                          <a:solidFill>
                            <a:srgbClr val="0070C0"/>
                          </a:solidFill>
                          <a:effectLst/>
                        </a:rPr>
                        <a:t>8</a:t>
                      </a:r>
                      <a:endParaRPr lang="uk-UA" sz="2800">
                        <a:solidFill>
                          <a:srgbClr val="0070C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2800" dirty="0">
                          <a:solidFill>
                            <a:srgbClr val="0070C0"/>
                          </a:solidFill>
                          <a:effectLst/>
                        </a:rPr>
                        <a:t>Діаметр, радіус, центр,…</a:t>
                      </a:r>
                      <a:endParaRPr lang="uk-UA" sz="2800" dirty="0">
                        <a:solidFill>
                          <a:srgbClr val="0070C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55206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2800">
                          <a:solidFill>
                            <a:srgbClr val="0070C0"/>
                          </a:solidFill>
                          <a:effectLst/>
                        </a:rPr>
                        <a:t>9</a:t>
                      </a:r>
                      <a:endParaRPr lang="uk-UA" sz="2800">
                        <a:solidFill>
                          <a:srgbClr val="0070C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2800" dirty="0">
                          <a:solidFill>
                            <a:srgbClr val="0070C0"/>
                          </a:solidFill>
                          <a:effectLst/>
                        </a:rPr>
                        <a:t>Арифметика, інформатика, алгебра,…</a:t>
                      </a:r>
                      <a:endParaRPr lang="uk-UA" sz="2800" dirty="0">
                        <a:solidFill>
                          <a:srgbClr val="0070C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0232" y="2564904"/>
            <a:ext cx="2088232" cy="20882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9121232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92696"/>
            <a:ext cx="8208912" cy="1080120"/>
          </a:xfrm>
        </p:spPr>
        <p:txBody>
          <a:bodyPr>
            <a:normAutofit/>
          </a:bodyPr>
          <a:lstStyle/>
          <a:p>
            <a:r>
              <a:rPr lang="uk-UA" sz="3600" dirty="0">
                <a:solidFill>
                  <a:srgbClr val="C00000"/>
                </a:solidFill>
              </a:rPr>
              <a:t>Конкурс 7. </a:t>
            </a:r>
            <a:r>
              <a:rPr lang="uk-UA" sz="36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«ЗНАЙДІТЬ ЧИСЛА»</a:t>
            </a:r>
            <a:endParaRPr lang="uk-UA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2276872"/>
            <a:ext cx="8208912" cy="4248472"/>
          </a:xfrm>
        </p:spPr>
        <p:txBody>
          <a:bodyPr>
            <a:normAutofit fontScale="92500" lnSpcReduction="20000"/>
          </a:bodyPr>
          <a:lstStyle/>
          <a:p>
            <a:r>
              <a:rPr lang="uk-UA" dirty="0">
                <a:latin typeface="Times New Roman"/>
                <a:ea typeface="Times New Roman"/>
              </a:rPr>
              <a:t> </a:t>
            </a:r>
            <a:r>
              <a:rPr lang="uk-UA" sz="3900" dirty="0">
                <a:solidFill>
                  <a:srgbClr val="0070C0"/>
                </a:solidFill>
                <a:latin typeface="Times New Roman"/>
                <a:ea typeface="Times New Roman"/>
              </a:rPr>
              <a:t>«НАША </a:t>
            </a:r>
            <a:r>
              <a:rPr lang="uk-UA" sz="3900" dirty="0" smtClean="0">
                <a:solidFill>
                  <a:srgbClr val="0070C0"/>
                </a:solidFill>
                <a:latin typeface="Times New Roman"/>
                <a:ea typeface="Times New Roman"/>
              </a:rPr>
              <a:t>СІМ'Я </a:t>
            </a:r>
            <a:r>
              <a:rPr lang="uk-UA" sz="3900" dirty="0">
                <a:solidFill>
                  <a:srgbClr val="0070C0"/>
                </a:solidFill>
                <a:latin typeface="Times New Roman"/>
                <a:ea typeface="Times New Roman"/>
              </a:rPr>
              <a:t>ЖИВЕ В </a:t>
            </a:r>
            <a:r>
              <a:rPr lang="uk-UA" sz="3900" b="1" dirty="0">
                <a:solidFill>
                  <a:srgbClr val="0070C0"/>
                </a:solidFill>
                <a:latin typeface="Times New Roman"/>
                <a:ea typeface="Times New Roman"/>
              </a:rPr>
              <a:t>СТО</a:t>
            </a:r>
            <a:r>
              <a:rPr lang="uk-UA" sz="3900" dirty="0">
                <a:solidFill>
                  <a:srgbClr val="0070C0"/>
                </a:solidFill>
                <a:latin typeface="Times New Roman"/>
                <a:ea typeface="Times New Roman"/>
              </a:rPr>
              <a:t>ЛИЦІ. ПРІЗВИЩЕ ОДИНАК. БАТЬКО – СТОРОЖ, МАТИ ПРАЦЮЄ НА ТРИКОТАЖНІЙ ФАБРИЦІ , СЕС</a:t>
            </a:r>
            <a:r>
              <a:rPr lang="uk-UA" sz="3900" b="1" dirty="0">
                <a:solidFill>
                  <a:srgbClr val="0070C0"/>
                </a:solidFill>
                <a:latin typeface="Times New Roman"/>
                <a:ea typeface="Times New Roman"/>
              </a:rPr>
              <a:t>ТРИ</a:t>
            </a:r>
            <a:r>
              <a:rPr lang="uk-UA" sz="3900" dirty="0">
                <a:solidFill>
                  <a:srgbClr val="0070C0"/>
                </a:solidFill>
                <a:latin typeface="Times New Roman"/>
                <a:ea typeface="Times New Roman"/>
              </a:rPr>
              <a:t>- В СТОЛОВІЙ, Я – УЧЕНЬ СТОЛЯРА. ЧАСТО ЗА СТОЛОМ ДІД РОЗПОВІДАЄ НАМ ІСТОРІЮ УКРАЇНИ , ЗА НЕЗАЛЕЖНІСТЬ ЯКОЇ ВІН БОРОВСЯ В МОЛОДОСТІ.»</a:t>
            </a:r>
            <a:endParaRPr lang="uk-UA" sz="3900" dirty="0">
              <a:solidFill>
                <a:srgbClr val="0070C0"/>
              </a:solidFill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4328" y="980728"/>
            <a:ext cx="1143000" cy="1000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6296045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490" y="548680"/>
            <a:ext cx="7024744" cy="1368152"/>
          </a:xfrm>
        </p:spPr>
        <p:txBody>
          <a:bodyPr>
            <a:normAutofit/>
          </a:bodyPr>
          <a:lstStyle/>
          <a:p>
            <a:r>
              <a:rPr lang="uk-UA" dirty="0">
                <a:solidFill>
                  <a:srgbClr val="C00000"/>
                </a:solidFill>
              </a:rPr>
              <a:t>Конкурс </a:t>
            </a:r>
            <a:r>
              <a:rPr lang="uk-UA" dirty="0" smtClean="0">
                <a:solidFill>
                  <a:srgbClr val="C00000"/>
                </a:solidFill>
              </a:rPr>
              <a:t>8. </a:t>
            </a:r>
            <a:r>
              <a:rPr lang="uk-UA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«МАТЕМАТИКА З ОЛІВЦЯМИ»</a:t>
            </a:r>
            <a:endParaRPr lang="uk-UA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492" y="1988840"/>
            <a:ext cx="6777317" cy="3843789"/>
          </a:xfrm>
        </p:spPr>
        <p:txBody>
          <a:bodyPr>
            <a:normAutofit lnSpcReduction="10000"/>
          </a:bodyPr>
          <a:lstStyle/>
          <a:p>
            <a:pPr marL="0" lvl="0" indent="0">
              <a:buNone/>
            </a:pPr>
            <a:r>
              <a:rPr lang="ru-RU" dirty="0" smtClean="0">
                <a:solidFill>
                  <a:schemeClr val="tx1"/>
                </a:solidFill>
                <a:latin typeface="Times New Roman"/>
                <a:ea typeface="Times New Roman"/>
              </a:rPr>
              <a:t> </a:t>
            </a:r>
            <a:r>
              <a:rPr lang="ru-RU" sz="4000" b="1" dirty="0" smtClean="0">
                <a:solidFill>
                  <a:schemeClr val="tx1"/>
                </a:solidFill>
                <a:latin typeface="Times New Roman"/>
                <a:ea typeface="Times New Roman"/>
              </a:rPr>
              <a:t>- </a:t>
            </a:r>
            <a:r>
              <a:rPr lang="ru-RU" sz="4000" b="1" dirty="0" smtClean="0">
                <a:solidFill>
                  <a:srgbClr val="7030A0"/>
                </a:solidFill>
                <a:latin typeface="Times New Roman"/>
                <a:ea typeface="Times New Roman"/>
              </a:rPr>
              <a:t>З  </a:t>
            </a:r>
            <a:r>
              <a:rPr lang="ru-RU" sz="4000" b="1" dirty="0" err="1">
                <a:solidFill>
                  <a:srgbClr val="7030A0"/>
                </a:solidFill>
                <a:latin typeface="Times New Roman"/>
                <a:ea typeface="Times New Roman"/>
              </a:rPr>
              <a:t>дев’яти</a:t>
            </a:r>
            <a:r>
              <a:rPr lang="ru-RU" sz="4000" b="1" dirty="0">
                <a:solidFill>
                  <a:srgbClr val="7030A0"/>
                </a:solidFill>
                <a:latin typeface="Times New Roman"/>
                <a:ea typeface="Times New Roman"/>
              </a:rPr>
              <a:t>  </a:t>
            </a:r>
            <a:r>
              <a:rPr lang="ru-RU" sz="4000" b="1" dirty="0" err="1">
                <a:solidFill>
                  <a:srgbClr val="7030A0"/>
                </a:solidFill>
                <a:latin typeface="Times New Roman"/>
                <a:ea typeface="Times New Roman"/>
              </a:rPr>
              <a:t>олівців</a:t>
            </a:r>
            <a:r>
              <a:rPr lang="ru-RU" sz="4000" b="1" dirty="0">
                <a:solidFill>
                  <a:srgbClr val="7030A0"/>
                </a:solidFill>
                <a:latin typeface="Times New Roman"/>
                <a:ea typeface="Times New Roman"/>
              </a:rPr>
              <a:t> </a:t>
            </a:r>
            <a:r>
              <a:rPr lang="ru-RU" sz="4000" b="1" dirty="0" err="1">
                <a:solidFill>
                  <a:srgbClr val="7030A0"/>
                </a:solidFill>
                <a:latin typeface="Times New Roman"/>
                <a:ea typeface="Times New Roman"/>
              </a:rPr>
              <a:t>скласти</a:t>
            </a:r>
            <a:r>
              <a:rPr lang="ru-RU" sz="4000" b="1" dirty="0">
                <a:solidFill>
                  <a:srgbClr val="7030A0"/>
                </a:solidFill>
                <a:latin typeface="Times New Roman"/>
                <a:ea typeface="Times New Roman"/>
              </a:rPr>
              <a:t> два </a:t>
            </a:r>
            <a:r>
              <a:rPr lang="ru-RU" sz="4000" b="1" dirty="0" err="1">
                <a:solidFill>
                  <a:srgbClr val="7030A0"/>
                </a:solidFill>
                <a:latin typeface="Times New Roman"/>
                <a:ea typeface="Times New Roman"/>
              </a:rPr>
              <a:t>п’ятикутника</a:t>
            </a:r>
            <a:r>
              <a:rPr lang="ru-RU" sz="4000" b="1" dirty="0" smtClean="0">
                <a:solidFill>
                  <a:srgbClr val="7030A0"/>
                </a:solidFill>
                <a:latin typeface="Times New Roman"/>
                <a:ea typeface="Times New Roman"/>
              </a:rPr>
              <a:t>?</a:t>
            </a:r>
            <a:r>
              <a:rPr lang="ru-RU" sz="4000" b="1" dirty="0">
                <a:solidFill>
                  <a:srgbClr val="7030A0"/>
                </a:solidFill>
                <a:latin typeface="Times New Roman"/>
                <a:ea typeface="Times New Roman"/>
              </a:rPr>
              <a:t> </a:t>
            </a:r>
            <a:endParaRPr lang="uk-UA" sz="4000" b="1" dirty="0">
              <a:solidFill>
                <a:srgbClr val="7030A0"/>
              </a:solidFill>
              <a:latin typeface="Times New Roman"/>
              <a:ea typeface="Times New Roman"/>
            </a:endParaRPr>
          </a:p>
          <a:p>
            <a:pPr marL="0" lvl="0" indent="0">
              <a:buNone/>
            </a:pPr>
            <a:r>
              <a:rPr lang="ru-RU" sz="4000" b="1" dirty="0" smtClean="0">
                <a:solidFill>
                  <a:schemeClr val="tx1"/>
                </a:solidFill>
                <a:latin typeface="Times New Roman"/>
                <a:ea typeface="Times New Roman"/>
              </a:rPr>
              <a:t> - </a:t>
            </a:r>
            <a:r>
              <a:rPr lang="ru-RU" sz="4000" b="1" dirty="0" err="1" smtClean="0">
                <a:solidFill>
                  <a:srgbClr val="7030A0"/>
                </a:solidFill>
                <a:latin typeface="Times New Roman"/>
                <a:ea typeface="Times New Roman"/>
              </a:rPr>
              <a:t>Із</a:t>
            </a:r>
            <a:r>
              <a:rPr lang="ru-RU" sz="4000" b="1" dirty="0" smtClean="0">
                <a:solidFill>
                  <a:srgbClr val="7030A0"/>
                </a:solidFill>
                <a:latin typeface="Times New Roman"/>
                <a:ea typeface="Times New Roman"/>
              </a:rPr>
              <a:t> </a:t>
            </a:r>
            <a:r>
              <a:rPr lang="ru-RU" sz="4000" b="1" dirty="0">
                <a:solidFill>
                  <a:srgbClr val="7030A0"/>
                </a:solidFill>
                <a:latin typeface="Times New Roman"/>
                <a:ea typeface="Times New Roman"/>
              </a:rPr>
              <a:t>семи </a:t>
            </a:r>
            <a:r>
              <a:rPr lang="uk-UA" sz="4000" b="1" dirty="0">
                <a:solidFill>
                  <a:srgbClr val="7030A0"/>
                </a:solidFill>
                <a:latin typeface="Times New Roman"/>
                <a:ea typeface="Times New Roman"/>
              </a:rPr>
              <a:t>олівців</a:t>
            </a:r>
            <a:r>
              <a:rPr lang="ru-RU" sz="4000" b="1" dirty="0">
                <a:solidFill>
                  <a:srgbClr val="7030A0"/>
                </a:solidFill>
                <a:latin typeface="Times New Roman"/>
                <a:ea typeface="Times New Roman"/>
              </a:rPr>
              <a:t> </a:t>
            </a:r>
            <a:r>
              <a:rPr lang="ru-RU" sz="4000" b="1" dirty="0" err="1">
                <a:solidFill>
                  <a:srgbClr val="7030A0"/>
                </a:solidFill>
                <a:latin typeface="Times New Roman"/>
                <a:ea typeface="Times New Roman"/>
              </a:rPr>
              <a:t>скласти</a:t>
            </a:r>
            <a:r>
              <a:rPr lang="ru-RU" sz="4000" b="1" dirty="0">
                <a:solidFill>
                  <a:srgbClr val="7030A0"/>
                </a:solidFill>
                <a:latin typeface="Times New Roman"/>
                <a:ea typeface="Times New Roman"/>
              </a:rPr>
              <a:t> три </a:t>
            </a:r>
            <a:r>
              <a:rPr lang="ru-RU" sz="4000" b="1" dirty="0" err="1">
                <a:solidFill>
                  <a:srgbClr val="7030A0"/>
                </a:solidFill>
                <a:latin typeface="Times New Roman"/>
                <a:ea typeface="Times New Roman"/>
              </a:rPr>
              <a:t>однакові</a:t>
            </a:r>
            <a:r>
              <a:rPr lang="ru-RU" sz="4000" b="1" dirty="0">
                <a:solidFill>
                  <a:srgbClr val="7030A0"/>
                </a:solidFill>
                <a:latin typeface="Times New Roman"/>
                <a:ea typeface="Times New Roman"/>
              </a:rPr>
              <a:t> </a:t>
            </a:r>
            <a:r>
              <a:rPr lang="ru-RU" sz="4000" b="1" dirty="0" err="1">
                <a:solidFill>
                  <a:srgbClr val="7030A0"/>
                </a:solidFill>
                <a:latin typeface="Times New Roman"/>
                <a:ea typeface="Times New Roman"/>
              </a:rPr>
              <a:t>трикутники</a:t>
            </a:r>
            <a:endParaRPr lang="uk-UA" sz="4000" b="1" dirty="0">
              <a:solidFill>
                <a:srgbClr val="7030A0"/>
              </a:solidFill>
              <a:latin typeface="Times New Roman"/>
              <a:ea typeface="Times New Roman"/>
            </a:endParaRPr>
          </a:p>
          <a:p>
            <a:pPr marL="0" lvl="0" indent="0">
              <a:buNone/>
            </a:pPr>
            <a:r>
              <a:rPr lang="uk-UA" sz="4000" b="1" dirty="0" smtClean="0">
                <a:latin typeface="Times New Roman"/>
                <a:ea typeface="Times New Roman"/>
              </a:rPr>
              <a:t> - </a:t>
            </a:r>
            <a:r>
              <a:rPr lang="uk-UA" sz="4000" b="1" dirty="0" smtClean="0">
                <a:solidFill>
                  <a:srgbClr val="7030A0"/>
                </a:solidFill>
                <a:latin typeface="Times New Roman"/>
                <a:ea typeface="Times New Roman"/>
              </a:rPr>
              <a:t>Склади </a:t>
            </a:r>
            <a:r>
              <a:rPr lang="uk-UA" sz="4000" b="1" dirty="0">
                <a:solidFill>
                  <a:srgbClr val="7030A0"/>
                </a:solidFill>
                <a:latin typeface="Times New Roman"/>
                <a:ea typeface="Times New Roman"/>
              </a:rPr>
              <a:t>з </a:t>
            </a:r>
            <a:r>
              <a:rPr lang="uk-UA" sz="4000" b="1" dirty="0" smtClean="0">
                <a:solidFill>
                  <a:srgbClr val="7030A0"/>
                </a:solidFill>
                <a:latin typeface="Times New Roman"/>
                <a:ea typeface="Times New Roman"/>
              </a:rPr>
              <a:t>дев'яти </a:t>
            </a:r>
            <a:r>
              <a:rPr lang="uk-UA" sz="4000" b="1" dirty="0">
                <a:solidFill>
                  <a:srgbClr val="7030A0"/>
                </a:solidFill>
                <a:latin typeface="Times New Roman"/>
                <a:ea typeface="Times New Roman"/>
              </a:rPr>
              <a:t>сірників п’ять трикутників</a:t>
            </a:r>
          </a:p>
          <a:p>
            <a:endParaRPr lang="uk-UA" sz="4000" dirty="0"/>
          </a:p>
        </p:txBody>
      </p:sp>
    </p:spTree>
    <p:extLst>
      <p:ext uri="{BB962C8B-B14F-4D97-AF65-F5344CB8AC3E}">
        <p14:creationId xmlns:p14="http://schemas.microsoft.com/office/powerpoint/2010/main" val="106152412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стин">
  <a:themeElements>
    <a:clrScheme name="Остин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Остин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Остин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138</TotalTime>
  <Words>320</Words>
  <Application>Microsoft Office PowerPoint</Application>
  <PresentationFormat>Экран (4:3)</PresentationFormat>
  <Paragraphs>96</Paragraphs>
  <Slides>15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Остин</vt:lpstr>
      <vt:lpstr>МАТЕМАТИЧНИЙ ТУРНІР</vt:lpstr>
      <vt:lpstr>Конкурс 1. «ПРИВІТАННЯ»</vt:lpstr>
      <vt:lpstr>Конкурс 2. «РОЗМИНКА»</vt:lpstr>
      <vt:lpstr>Конкурс 3. «ШВИДКА ЛІЧБА»</vt:lpstr>
      <vt:lpstr>Конкурс 4. «АНАГРАМИ»</vt:lpstr>
      <vt:lpstr>Конкурс 5. «РЕБУСИ»</vt:lpstr>
      <vt:lpstr>Конкурс 6. «ПРОДОВЖИТИ РЯД»</vt:lpstr>
      <vt:lpstr>Конкурс 7. «ЗНАЙДІТЬ ЧИСЛА»</vt:lpstr>
      <vt:lpstr>Конкурс 8. «МАТЕМАТИКА З ОЛІВЦЯМИ»</vt:lpstr>
      <vt:lpstr>ВІДПОВІДЬ ДО КОНКУРСУ 8</vt:lpstr>
      <vt:lpstr>Конкурс 9. «КАПІТАНСЬКИЙ»</vt:lpstr>
      <vt:lpstr>Конкурс 10. «ХУДОЖНИКИ»</vt:lpstr>
      <vt:lpstr>Конкурс 10. «ХУДОЖНИКИ»</vt:lpstr>
      <vt:lpstr>СУДДІВСЬКЕ СЛОВО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МАТЕМАТИЧНИЙ ТУРНІР</dc:title>
  <dc:creator>Natalia</dc:creator>
  <cp:lastModifiedBy>Natalia</cp:lastModifiedBy>
  <cp:revision>11</cp:revision>
  <dcterms:created xsi:type="dcterms:W3CDTF">2016-11-01T20:32:17Z</dcterms:created>
  <dcterms:modified xsi:type="dcterms:W3CDTF">2016-11-03T20:58:18Z</dcterms:modified>
</cp:coreProperties>
</file>