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8" r:id="rId2"/>
    <p:sldId id="283" r:id="rId3"/>
    <p:sldId id="273" r:id="rId4"/>
    <p:sldId id="285" r:id="rId5"/>
    <p:sldId id="286" r:id="rId6"/>
    <p:sldId id="276" r:id="rId7"/>
    <p:sldId id="281" r:id="rId8"/>
    <p:sldId id="257" r:id="rId9"/>
    <p:sldId id="258" r:id="rId10"/>
    <p:sldId id="259" r:id="rId11"/>
    <p:sldId id="260" r:id="rId12"/>
    <p:sldId id="269" r:id="rId13"/>
    <p:sldId id="265" r:id="rId14"/>
    <p:sldId id="266" r:id="rId15"/>
    <p:sldId id="271" r:id="rId16"/>
    <p:sldId id="267" r:id="rId17"/>
    <p:sldId id="268" r:id="rId18"/>
    <p:sldId id="287" r:id="rId19"/>
  </p:sldIdLst>
  <p:sldSz cx="9144000" cy="6858000" type="screen4x3"/>
  <p:notesSz cx="6858000" cy="9144000"/>
  <p:embeddedFontLst>
    <p:embeddedFont>
      <p:font typeface="Arial Black" pitchFamily="34" charset="0"/>
      <p:bold r:id="rId20"/>
    </p:embeddedFont>
    <p:embeddedFont>
      <p:font typeface="Country Western Script Black" charset="0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Georgia" pitchFamily="18" charset="0"/>
      <p:regular r:id="rId26"/>
      <p:bold r:id="rId27"/>
      <p:italic r:id="rId28"/>
      <p:boldItalic r:id="rId29"/>
    </p:embeddedFont>
  </p:embeddedFont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4035"/>
    <a:srgbClr val="F8D399"/>
    <a:srgbClr val="663300"/>
    <a:srgbClr val="ECD6A0"/>
    <a:srgbClr val="D1B370"/>
    <a:srgbClr val="F4CD96"/>
    <a:srgbClr val="984807"/>
    <a:srgbClr val="FFFF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4" autoAdjust="0"/>
  </p:normalViewPr>
  <p:slideViewPr>
    <p:cSldViewPr>
      <p:cViewPr>
        <p:scale>
          <a:sx n="70" d="100"/>
          <a:sy n="70" d="100"/>
        </p:scale>
        <p:origin x="-8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6DEA-88B0-41D3-B53F-B887FD14775C}" type="datetimeFigureOut">
              <a:rPr lang="uk-UA" smtClean="0"/>
              <a:pPr/>
              <a:t>21.01.2018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E3F7D-360C-4716-A957-10ED1C37D95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6DEA-88B0-41D3-B53F-B887FD14775C}" type="datetimeFigureOut">
              <a:rPr lang="uk-UA" smtClean="0"/>
              <a:pPr/>
              <a:t>21.01.2018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E3F7D-360C-4716-A957-10ED1C37D95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6DEA-88B0-41D3-B53F-B887FD14775C}" type="datetimeFigureOut">
              <a:rPr lang="uk-UA" smtClean="0"/>
              <a:pPr/>
              <a:t>21.01.2018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E3F7D-360C-4716-A957-10ED1C37D95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6DEA-88B0-41D3-B53F-B887FD14775C}" type="datetimeFigureOut">
              <a:rPr lang="uk-UA" smtClean="0"/>
              <a:pPr/>
              <a:t>21.01.2018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E3F7D-360C-4716-A957-10ED1C37D95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6DEA-88B0-41D3-B53F-B887FD14775C}" type="datetimeFigureOut">
              <a:rPr lang="uk-UA" smtClean="0"/>
              <a:pPr/>
              <a:t>21.01.2018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E3F7D-360C-4716-A957-10ED1C37D95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6DEA-88B0-41D3-B53F-B887FD14775C}" type="datetimeFigureOut">
              <a:rPr lang="uk-UA" smtClean="0"/>
              <a:pPr/>
              <a:t>21.01.2018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E3F7D-360C-4716-A957-10ED1C37D95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6DEA-88B0-41D3-B53F-B887FD14775C}" type="datetimeFigureOut">
              <a:rPr lang="uk-UA" smtClean="0"/>
              <a:pPr/>
              <a:t>21.01.2018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E3F7D-360C-4716-A957-10ED1C37D95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6DEA-88B0-41D3-B53F-B887FD14775C}" type="datetimeFigureOut">
              <a:rPr lang="uk-UA" smtClean="0"/>
              <a:pPr/>
              <a:t>21.01.2018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E3F7D-360C-4716-A957-10ED1C37D95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6DEA-88B0-41D3-B53F-B887FD14775C}" type="datetimeFigureOut">
              <a:rPr lang="uk-UA" smtClean="0"/>
              <a:pPr/>
              <a:t>21.01.2018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E3F7D-360C-4716-A957-10ED1C37D95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6DEA-88B0-41D3-B53F-B887FD14775C}" type="datetimeFigureOut">
              <a:rPr lang="uk-UA" smtClean="0"/>
              <a:pPr/>
              <a:t>21.01.2018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E3F7D-360C-4716-A957-10ED1C37D95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6DEA-88B0-41D3-B53F-B887FD14775C}" type="datetimeFigureOut">
              <a:rPr lang="uk-UA" smtClean="0"/>
              <a:pPr/>
              <a:t>21.01.2018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E3F7D-360C-4716-A957-10ED1C37D95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F6DEA-88B0-41D3-B53F-B887FD14775C}" type="datetimeFigureOut">
              <a:rPr lang="uk-UA" smtClean="0"/>
              <a:pPr/>
              <a:t>21.01.2018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E3F7D-360C-4716-A957-10ED1C37D951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slide" Target="slide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4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3" Type="http://schemas.openxmlformats.org/officeDocument/2006/relationships/image" Target="../media/image4.jpeg"/><Relationship Id="rId7" Type="http://schemas.openxmlformats.org/officeDocument/2006/relationships/slide" Target="slide11.xml"/><Relationship Id="rId12" Type="http://schemas.openxmlformats.org/officeDocument/2006/relationships/slide" Target="slide1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slide" Target="slide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34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0"/>
            <a:ext cx="9144000" cy="835546"/>
          </a:xfrm>
          <a:prstGeom prst="rect">
            <a:avLst/>
          </a:prstGeom>
          <a:noFill/>
        </p:spPr>
      </p:pic>
      <p:pic>
        <p:nvPicPr>
          <p:cNvPr id="7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6022454"/>
            <a:ext cx="9144000" cy="8355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08721"/>
            <a:ext cx="9144000" cy="1080119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До якого міфу ця ілюстрація?</a:t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endParaRPr lang="uk-UA" sz="3200" dirty="0">
              <a:solidFill>
                <a:srgbClr val="663300"/>
              </a:solidFill>
              <a:latin typeface="Arial Black" pitchFamily="34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5220072" y="4797152"/>
            <a:ext cx="3923928" cy="792088"/>
          </a:xfrm>
        </p:spPr>
        <p:txBody>
          <a:bodyPr>
            <a:normAutofit/>
          </a:bodyPr>
          <a:lstStyle/>
          <a:p>
            <a:r>
              <a:rPr lang="uk-UA" sz="3600" b="1" i="1" dirty="0" err="1" smtClean="0">
                <a:solidFill>
                  <a:srgbClr val="C00000"/>
                </a:solidFill>
                <a:latin typeface="Georgia" pitchFamily="18" charset="0"/>
              </a:rPr>
              <a:t>“Нарцис”</a:t>
            </a:r>
            <a:endParaRPr lang="uk-UA" sz="36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4098" name="Picture 2" descr="D:\Документи\СВІТОВА ЛІТЕРАТУРА\6 клас Нова програма\Міфи Греції\xiCctfUlR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484784"/>
            <a:ext cx="5400599" cy="432048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Кнопка дії: повернення 11">
            <a:hlinkClick r:id="rId5" action="ppaction://hlinksldjump" highlightClick="1"/>
          </p:cNvPr>
          <p:cNvSpPr/>
          <p:nvPr/>
        </p:nvSpPr>
        <p:spPr>
          <a:xfrm>
            <a:off x="7596336" y="0"/>
            <a:ext cx="1224136" cy="764704"/>
          </a:xfrm>
          <a:prstGeom prst="actionButtonReturn">
            <a:avLst/>
          </a:prstGeom>
          <a:solidFill>
            <a:srgbClr val="F8D399"/>
          </a:solidFill>
          <a:ln>
            <a:solidFill>
              <a:srgbClr val="6740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0"/>
            <a:ext cx="9144000" cy="835546"/>
          </a:xfrm>
          <a:prstGeom prst="rect">
            <a:avLst/>
          </a:prstGeom>
          <a:noFill/>
        </p:spPr>
      </p:pic>
      <p:pic>
        <p:nvPicPr>
          <p:cNvPr id="7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6022454"/>
            <a:ext cx="9144000" cy="835546"/>
          </a:xfrm>
          <a:prstGeom prst="rect">
            <a:avLst/>
          </a:prstGeom>
          <a:noFill/>
        </p:spPr>
      </p:pic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5004048" y="4221088"/>
            <a:ext cx="3816424" cy="1152128"/>
          </a:xfrm>
        </p:spPr>
        <p:txBody>
          <a:bodyPr>
            <a:noAutofit/>
          </a:bodyPr>
          <a:lstStyle/>
          <a:p>
            <a:r>
              <a:rPr lang="uk-UA" sz="3600" b="1" i="1" dirty="0" smtClean="0">
                <a:solidFill>
                  <a:srgbClr val="C00000"/>
                </a:solidFill>
                <a:latin typeface="Georgia" pitchFamily="18" charset="0"/>
              </a:rPr>
              <a:t>Гермес,                    </a:t>
            </a:r>
            <a:r>
              <a:rPr lang="uk-UA" sz="3600" i="1" dirty="0" smtClean="0">
                <a:solidFill>
                  <a:srgbClr val="C00000"/>
                </a:solidFill>
                <a:latin typeface="Georgia" pitchFamily="18" charset="0"/>
              </a:rPr>
              <a:t>вісник богів</a:t>
            </a:r>
            <a:endParaRPr lang="uk-UA" sz="3600" i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5122" name="Picture 2" descr="D:\Документи\СВІТОВА ЛІТЕРАТУРА\6 клас Нова програма\Міфи Греції\germ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052736"/>
            <a:ext cx="4176464" cy="4824536"/>
          </a:xfrm>
          <a:prstGeom prst="snip2DiagRect">
            <a:avLst/>
          </a:prstGeom>
          <a:noFill/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1124745"/>
            <a:ext cx="7164288" cy="1080119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Хто цей бог? </a:t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Яку функцію він виконував?</a:t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endParaRPr lang="uk-UA" sz="3200" dirty="0">
              <a:solidFill>
                <a:srgbClr val="663300"/>
              </a:solidFill>
              <a:latin typeface="Arial Black" pitchFamily="34" charset="0"/>
            </a:endParaRPr>
          </a:p>
        </p:txBody>
      </p:sp>
      <p:sp>
        <p:nvSpPr>
          <p:cNvPr id="9" name="Кнопка дії: повернення 8">
            <a:hlinkClick r:id="rId5" action="ppaction://hlinksldjump" highlightClick="1"/>
          </p:cNvPr>
          <p:cNvSpPr/>
          <p:nvPr/>
        </p:nvSpPr>
        <p:spPr>
          <a:xfrm>
            <a:off x="7596336" y="0"/>
            <a:ext cx="1224136" cy="764704"/>
          </a:xfrm>
          <a:prstGeom prst="actionButtonReturn">
            <a:avLst/>
          </a:prstGeom>
          <a:solidFill>
            <a:srgbClr val="F8D399"/>
          </a:solidFill>
          <a:ln>
            <a:solidFill>
              <a:srgbClr val="6740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картинки\для презентацій\Фони для пезентацій, папірус\Без імені.png"/>
          <p:cNvPicPr>
            <a:picLocks noChangeAspect="1" noChangeArrowheads="1"/>
          </p:cNvPicPr>
          <p:nvPr/>
        </p:nvPicPr>
        <p:blipFill>
          <a:blip r:embed="rId3" cstate="print"/>
          <a:srcRect r="17175"/>
          <a:stretch>
            <a:fillRect/>
          </a:stretch>
        </p:blipFill>
        <p:spPr bwMode="auto">
          <a:xfrm rot="5400000">
            <a:off x="3690156" y="1404156"/>
            <a:ext cx="1763688" cy="9144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51520" y="419180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На якому з малюнків зображений єгипетський бог сонця </a:t>
            </a:r>
            <a:r>
              <a:rPr lang="uk-UA" sz="3200" dirty="0" err="1" smtClean="0">
                <a:solidFill>
                  <a:srgbClr val="663300"/>
                </a:solidFill>
                <a:latin typeface="Arial Black" pitchFamily="34" charset="0"/>
              </a:rPr>
              <a:t>Ра</a:t>
            </a: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?</a:t>
            </a:r>
          </a:p>
          <a:p>
            <a:pPr algn="ctr"/>
            <a:endParaRPr lang="uk-UA" sz="3200" dirty="0"/>
          </a:p>
        </p:txBody>
      </p:sp>
      <p:pic>
        <p:nvPicPr>
          <p:cNvPr id="13314" name="Picture 2" descr="D:\Документи\СВІТОВА ЛІТЕРАТУРА\6 клас Нова програма\Боги Єгипту\tho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628800"/>
            <a:ext cx="1800200" cy="3168352"/>
          </a:xfrm>
          <a:prstGeom prst="rect">
            <a:avLst/>
          </a:prstGeom>
          <a:ln>
            <a:solidFill>
              <a:srgbClr val="66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13315" name="Picture 3" descr="D:\Документи\СВІТОВА ЛІТЕРАТУРА\6 клас Нова програма\Боги Єгипту\R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556792"/>
            <a:ext cx="1813173" cy="3096344"/>
          </a:xfrm>
          <a:prstGeom prst="rect">
            <a:avLst/>
          </a:prstGeom>
          <a:ln>
            <a:solidFill>
              <a:srgbClr val="66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13316" name="Picture 4" descr="D:\Документи\СВІТОВА ЛІТЕРАТУРА\6 клас Нова програма\Боги Єгипту\anubi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1556792"/>
            <a:ext cx="1728192" cy="3096344"/>
          </a:xfrm>
          <a:prstGeom prst="rect">
            <a:avLst/>
          </a:prstGeom>
          <a:ln>
            <a:solidFill>
              <a:srgbClr val="66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</p:pic>
      <p:sp>
        <p:nvSpPr>
          <p:cNvPr id="13" name="TextBox 12"/>
          <p:cNvSpPr txBox="1"/>
          <p:nvPr/>
        </p:nvSpPr>
        <p:spPr>
          <a:xfrm>
            <a:off x="755576" y="486916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        </a:t>
            </a:r>
            <a:endParaRPr lang="uk-UA" dirty="0"/>
          </a:p>
        </p:txBody>
      </p:sp>
      <p:sp>
        <p:nvSpPr>
          <p:cNvPr id="14" name="TextBox 13"/>
          <p:cNvSpPr txBox="1"/>
          <p:nvPr/>
        </p:nvSpPr>
        <p:spPr>
          <a:xfrm>
            <a:off x="1043608" y="4725144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  <a:latin typeface="Country Western Script Black" pitchFamily="2" charset="0"/>
              </a:rPr>
              <a:t>  </a:t>
            </a:r>
            <a:r>
              <a:rPr lang="uk-UA" sz="3200" b="1" dirty="0" smtClean="0">
                <a:solidFill>
                  <a:srgbClr val="C00000"/>
                </a:solidFill>
                <a:latin typeface="Country Western Script Black" pitchFamily="2" charset="0"/>
                <a:cs typeface="Times New Roman" pitchFamily="18" charset="0"/>
              </a:rPr>
              <a:t>1                    2                   3      </a:t>
            </a:r>
            <a:endParaRPr lang="uk-UA" sz="3200" b="1" dirty="0">
              <a:solidFill>
                <a:srgbClr val="C00000"/>
              </a:solidFill>
              <a:latin typeface="Country Western Script Black" pitchFamily="2" charset="0"/>
            </a:endParaRPr>
          </a:p>
        </p:txBody>
      </p:sp>
      <p:sp>
        <p:nvSpPr>
          <p:cNvPr id="11" name="Кнопка дії: повернення 10">
            <a:hlinkClick r:id="rId7" action="ppaction://hlinksldjump" highlightClick="1"/>
          </p:cNvPr>
          <p:cNvSpPr/>
          <p:nvPr/>
        </p:nvSpPr>
        <p:spPr>
          <a:xfrm>
            <a:off x="7596336" y="0"/>
            <a:ext cx="1224136" cy="764704"/>
          </a:xfrm>
          <a:prstGeom prst="actionButtonReturn">
            <a:avLst/>
          </a:prstGeom>
          <a:solidFill>
            <a:srgbClr val="F8D399"/>
          </a:solidFill>
          <a:ln>
            <a:solidFill>
              <a:srgbClr val="6740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0"/>
            <a:ext cx="9144000" cy="835546"/>
          </a:xfrm>
          <a:prstGeom prst="rect">
            <a:avLst/>
          </a:prstGeom>
          <a:noFill/>
        </p:spPr>
      </p:pic>
      <p:pic>
        <p:nvPicPr>
          <p:cNvPr id="7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6022454"/>
            <a:ext cx="9144000" cy="835546"/>
          </a:xfrm>
          <a:prstGeom prst="rect">
            <a:avLst/>
          </a:prstGeom>
          <a:noFill/>
        </p:spPr>
      </p:pic>
      <p:pic>
        <p:nvPicPr>
          <p:cNvPr id="9218" name="Picture 2" descr="D:\Документи\СВІТОВА ЛІТЕРАТУРА\6 клас Нова програма\Міфи Греції\aid-persefon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36712"/>
            <a:ext cx="5422900" cy="5715000"/>
          </a:xfrm>
          <a:prstGeom prst="round2SameRect">
            <a:avLst/>
          </a:prstGeom>
          <a:noFill/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1124745"/>
            <a:ext cx="7164288" cy="1080119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/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>
                <a:solidFill>
                  <a:srgbClr val="663300"/>
                </a:solidFill>
                <a:latin typeface="Arial Black" pitchFamily="34" charset="0"/>
              </a:rPr>
              <a:t/>
            </a:r>
            <a:br>
              <a:rPr lang="uk-UA" sz="3200" dirty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Хто зображений на цьому малюнку? </a:t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/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endParaRPr lang="uk-UA" sz="3200" dirty="0">
              <a:solidFill>
                <a:srgbClr val="663300"/>
              </a:solidFill>
              <a:latin typeface="Arial Black" pitchFamily="34" charset="0"/>
            </a:endParaRPr>
          </a:p>
        </p:txBody>
      </p:sp>
      <p:sp>
        <p:nvSpPr>
          <p:cNvPr id="9" name="Кнопка дії: повернення 8">
            <a:hlinkClick r:id="rId5" action="ppaction://hlinksldjump" highlightClick="1"/>
          </p:cNvPr>
          <p:cNvSpPr/>
          <p:nvPr/>
        </p:nvSpPr>
        <p:spPr>
          <a:xfrm>
            <a:off x="7596336" y="0"/>
            <a:ext cx="1224136" cy="764704"/>
          </a:xfrm>
          <a:prstGeom prst="actionButtonReturn">
            <a:avLst/>
          </a:prstGeom>
          <a:solidFill>
            <a:srgbClr val="F8D399"/>
          </a:solidFill>
          <a:ln>
            <a:solidFill>
              <a:srgbClr val="6740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4499992" y="4221088"/>
            <a:ext cx="4824536" cy="1152128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uk-UA" dirty="0" smtClean="0">
                <a:solidFill>
                  <a:srgbClr val="C00000"/>
                </a:solidFill>
                <a:latin typeface="Country Western Script Black" pitchFamily="2" charset="0"/>
              </a:rPr>
              <a:t>   </a:t>
            </a:r>
            <a:r>
              <a:rPr lang="uk-UA" sz="2600" b="1" i="1" dirty="0" smtClean="0">
                <a:solidFill>
                  <a:srgbClr val="C00000"/>
                </a:solidFill>
                <a:latin typeface="Georgia" pitchFamily="18" charset="0"/>
              </a:rPr>
              <a:t>Персефона та Аїд           </a:t>
            </a:r>
            <a:r>
              <a:rPr lang="uk-UA" sz="2600" i="1" dirty="0" smtClean="0">
                <a:solidFill>
                  <a:srgbClr val="C00000"/>
                </a:solidFill>
                <a:latin typeface="Georgia" pitchFamily="18" charset="0"/>
              </a:rPr>
              <a:t>               </a:t>
            </a:r>
          </a:p>
          <a:p>
            <a:r>
              <a:rPr lang="uk-UA" sz="2600" i="1" dirty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2600" i="1" dirty="0" smtClean="0">
                <a:solidFill>
                  <a:srgbClr val="C00000"/>
                </a:solidFill>
                <a:latin typeface="Georgia" pitchFamily="18" charset="0"/>
              </a:rPr>
              <a:t>  у підземному царстві</a:t>
            </a:r>
            <a:endParaRPr lang="uk-UA" sz="2600" i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0"/>
            <a:ext cx="9144000" cy="835546"/>
          </a:xfrm>
          <a:prstGeom prst="rect">
            <a:avLst/>
          </a:prstGeom>
          <a:noFill/>
        </p:spPr>
      </p:pic>
      <p:pic>
        <p:nvPicPr>
          <p:cNvPr id="7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6022454"/>
            <a:ext cx="9144000" cy="835546"/>
          </a:xfrm>
          <a:prstGeom prst="rect">
            <a:avLst/>
          </a:prstGeom>
          <a:noFill/>
        </p:spPr>
      </p:pic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3707904" y="4221088"/>
            <a:ext cx="5616624" cy="1152128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uk-UA" dirty="0" smtClean="0">
                <a:solidFill>
                  <a:srgbClr val="C00000"/>
                </a:solidFill>
                <a:latin typeface="Country Western Script Black" pitchFamily="2" charset="0"/>
              </a:rPr>
              <a:t> </a:t>
            </a:r>
            <a:r>
              <a:rPr lang="uk-UA" sz="2600" b="1" i="1" dirty="0" smtClean="0">
                <a:solidFill>
                  <a:srgbClr val="C00000"/>
                </a:solidFill>
                <a:latin typeface="Georgia" pitchFamily="18" charset="0"/>
              </a:rPr>
              <a:t>Подвиг перший:          </a:t>
            </a:r>
          </a:p>
          <a:p>
            <a:r>
              <a:rPr lang="uk-UA" sz="2600" b="1" i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2600" i="1" dirty="0" smtClean="0">
                <a:solidFill>
                  <a:srgbClr val="C00000"/>
                </a:solidFill>
                <a:latin typeface="Georgia" pitchFamily="18" charset="0"/>
              </a:rPr>
              <a:t>Геракл переміг </a:t>
            </a:r>
            <a:r>
              <a:rPr lang="uk-UA" sz="2600" i="1" dirty="0" err="1" smtClean="0">
                <a:solidFill>
                  <a:srgbClr val="C00000"/>
                </a:solidFill>
                <a:latin typeface="Georgia" pitchFamily="18" charset="0"/>
              </a:rPr>
              <a:t>немейського</a:t>
            </a:r>
            <a:r>
              <a:rPr lang="uk-UA" sz="2600" i="1" dirty="0" smtClean="0">
                <a:solidFill>
                  <a:srgbClr val="C00000"/>
                </a:solidFill>
                <a:latin typeface="Georgia" pitchFamily="18" charset="0"/>
              </a:rPr>
              <a:t>    лева</a:t>
            </a:r>
            <a:endParaRPr lang="uk-UA" sz="2600" i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0243" name="Picture 3" descr="D:\Документи\СВІТОВА ЛІТЕРАТУРА\6 клас Нова програма\Міфи Греції\AtlaHera17-Heracles-draw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908720"/>
            <a:ext cx="3838575" cy="5029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31840" y="1124745"/>
            <a:ext cx="6012160" cy="1800199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/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>
                <a:solidFill>
                  <a:srgbClr val="663300"/>
                </a:solidFill>
                <a:latin typeface="Arial Black" pitchFamily="34" charset="0"/>
              </a:rPr>
              <a:t/>
            </a:r>
            <a:br>
              <a:rPr lang="uk-UA" sz="3200" dirty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Який із подвигів Геракла зображений на цій ілюстрації?</a:t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 </a:t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/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endParaRPr lang="uk-UA" sz="3200" dirty="0">
              <a:solidFill>
                <a:srgbClr val="663300"/>
              </a:solidFill>
              <a:latin typeface="Arial Black" pitchFamily="34" charset="0"/>
            </a:endParaRPr>
          </a:p>
        </p:txBody>
      </p:sp>
      <p:sp>
        <p:nvSpPr>
          <p:cNvPr id="11" name="Кнопка дії: повернення 10">
            <a:hlinkClick r:id="rId5" action="ppaction://hlinksldjump" highlightClick="1"/>
          </p:cNvPr>
          <p:cNvSpPr/>
          <p:nvPr/>
        </p:nvSpPr>
        <p:spPr>
          <a:xfrm>
            <a:off x="7596336" y="0"/>
            <a:ext cx="1224136" cy="764704"/>
          </a:xfrm>
          <a:prstGeom prst="actionButtonReturn">
            <a:avLst/>
          </a:prstGeom>
          <a:solidFill>
            <a:srgbClr val="F8D399"/>
          </a:solidFill>
          <a:ln>
            <a:solidFill>
              <a:srgbClr val="6740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3861048"/>
            <a:ext cx="3672408" cy="1777752"/>
          </a:xfrm>
        </p:spPr>
        <p:txBody>
          <a:bodyPr>
            <a:normAutofit fontScale="92500" lnSpcReduction="20000"/>
          </a:bodyPr>
          <a:lstStyle/>
          <a:p>
            <a:r>
              <a:rPr lang="uk-UA" sz="3800" b="1" i="1" dirty="0" err="1">
                <a:solidFill>
                  <a:srgbClr val="C00000"/>
                </a:solidFill>
                <a:latin typeface="Georgia" pitchFamily="18" charset="0"/>
              </a:rPr>
              <a:t>Вішну</a:t>
            </a:r>
            <a:r>
              <a:rPr lang="uk-UA" sz="3800" b="1" i="1" dirty="0">
                <a:solidFill>
                  <a:srgbClr val="C00000"/>
                </a:solidFill>
                <a:latin typeface="Georgia" pitchFamily="18" charset="0"/>
              </a:rPr>
              <a:t>, </a:t>
            </a:r>
            <a:r>
              <a:rPr lang="uk-UA" sz="3800" b="1" i="1" dirty="0" smtClean="0">
                <a:solidFill>
                  <a:srgbClr val="C00000"/>
                </a:solidFill>
                <a:latin typeface="Georgia" pitchFamily="18" charset="0"/>
              </a:rPr>
              <a:t>       </a:t>
            </a:r>
            <a:r>
              <a:rPr lang="uk-UA" sz="3300" i="1" dirty="0" smtClean="0">
                <a:solidFill>
                  <a:srgbClr val="C00000"/>
                </a:solidFill>
                <a:latin typeface="Georgia" pitchFamily="18" charset="0"/>
              </a:rPr>
              <a:t>хранитель світу   </a:t>
            </a:r>
            <a:r>
              <a:rPr lang="uk-UA" sz="3300" i="1" dirty="0">
                <a:solidFill>
                  <a:srgbClr val="C00000"/>
                </a:solidFill>
                <a:latin typeface="Georgia" pitchFamily="18" charset="0"/>
              </a:rPr>
              <a:t>за індійською міфологією</a:t>
            </a:r>
            <a:r>
              <a:rPr lang="uk-UA" sz="3300" b="1" i="1" dirty="0">
                <a:latin typeface="Georgia" pitchFamily="18" charset="0"/>
              </a:rPr>
              <a:t>.</a:t>
            </a:r>
          </a:p>
        </p:txBody>
      </p:sp>
      <p:pic>
        <p:nvPicPr>
          <p:cNvPr id="14339" name="Picture 3" descr="D:\Документи\СВІТОВА ЛІТЕРАТУРА\6 клас Нова програма\Боги Індії\Вішну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340768"/>
            <a:ext cx="3741018" cy="46805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0"/>
            <a:ext cx="7128792" cy="3212976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l"/>
            <a:r>
              <a:rPr lang="uk-UA" sz="3600" dirty="0" smtClean="0">
                <a:solidFill>
                  <a:srgbClr val="663300"/>
                </a:solidFill>
                <a:latin typeface="Arial Black" pitchFamily="34" charset="0"/>
              </a:rPr>
              <a:t/>
            </a:r>
            <a:br>
              <a:rPr lang="uk-UA" sz="36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600" dirty="0" smtClean="0">
                <a:solidFill>
                  <a:srgbClr val="663300"/>
                </a:solidFill>
                <a:latin typeface="Arial Black" pitchFamily="34" charset="0"/>
              </a:rPr>
              <a:t>Що це за бог? </a:t>
            </a: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/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       </a:t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>
                <a:solidFill>
                  <a:srgbClr val="663300"/>
                </a:solidFill>
                <a:latin typeface="Arial Black" pitchFamily="34" charset="0"/>
              </a:rPr>
              <a:t> </a:t>
            </a: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                 До пантеону </a:t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                 якої міфології </a:t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                 він належить ?</a:t>
            </a:r>
            <a:endParaRPr lang="uk-UA" sz="3200" dirty="0"/>
          </a:p>
        </p:txBody>
      </p:sp>
      <p:sp>
        <p:nvSpPr>
          <p:cNvPr id="6" name="Кнопка дії: повернення 5">
            <a:hlinkClick r:id="rId4" action="ppaction://hlinksldjump" highlightClick="1"/>
          </p:cNvPr>
          <p:cNvSpPr/>
          <p:nvPr/>
        </p:nvSpPr>
        <p:spPr>
          <a:xfrm>
            <a:off x="7596336" y="0"/>
            <a:ext cx="1224136" cy="764704"/>
          </a:xfrm>
          <a:prstGeom prst="actionButtonReturn">
            <a:avLst/>
          </a:prstGeom>
          <a:solidFill>
            <a:srgbClr val="F8D399"/>
          </a:solidFill>
          <a:ln>
            <a:solidFill>
              <a:srgbClr val="6740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0"/>
            <a:ext cx="9144000" cy="835546"/>
          </a:xfrm>
          <a:prstGeom prst="rect">
            <a:avLst/>
          </a:prstGeom>
          <a:noFill/>
        </p:spPr>
      </p:pic>
      <p:pic>
        <p:nvPicPr>
          <p:cNvPr id="7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6022454"/>
            <a:ext cx="9144000" cy="835546"/>
          </a:xfrm>
          <a:prstGeom prst="rect">
            <a:avLst/>
          </a:prstGeom>
          <a:noFill/>
        </p:spPr>
      </p:pic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0" y="4221088"/>
            <a:ext cx="3995936" cy="1152128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uk-UA" dirty="0" smtClean="0">
                <a:solidFill>
                  <a:srgbClr val="C00000"/>
                </a:solidFill>
                <a:latin typeface="Country Western Script Black" pitchFamily="2" charset="0"/>
              </a:rPr>
              <a:t> </a:t>
            </a:r>
            <a: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  <a:t>Міф </a:t>
            </a:r>
            <a:r>
              <a:rPr lang="uk-UA" b="1" dirty="0" smtClean="0">
                <a:solidFill>
                  <a:srgbClr val="C00000"/>
                </a:solidFill>
                <a:latin typeface="Country Western Script Black" pitchFamily="2" charset="0"/>
              </a:rPr>
              <a:t>             </a:t>
            </a:r>
            <a:r>
              <a:rPr lang="uk-UA" sz="2800" i="1" dirty="0" err="1" smtClean="0">
                <a:solidFill>
                  <a:srgbClr val="C00000"/>
                </a:solidFill>
                <a:latin typeface="Georgia" pitchFamily="18" charset="0"/>
              </a:rPr>
              <a:t>“Орфей</a:t>
            </a:r>
            <a:r>
              <a:rPr lang="uk-UA" sz="2800" i="1" dirty="0" smtClean="0">
                <a:solidFill>
                  <a:srgbClr val="C00000"/>
                </a:solidFill>
                <a:latin typeface="Georgia" pitchFamily="18" charset="0"/>
              </a:rPr>
              <a:t> та </a:t>
            </a:r>
            <a:r>
              <a:rPr lang="uk-UA" sz="2800" i="1" dirty="0" err="1" smtClean="0">
                <a:solidFill>
                  <a:srgbClr val="C00000"/>
                </a:solidFill>
                <a:latin typeface="Georgia" pitchFamily="18" charset="0"/>
              </a:rPr>
              <a:t>Еврідіка”</a:t>
            </a:r>
            <a:endParaRPr lang="uk-UA" sz="2800" i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1266" name="Picture 2" descr="D:\Документи\СВІТОВА ЛІТЕРАТУРА\6 клас Нова програма\Міфи Греції\1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340768"/>
            <a:ext cx="5004048" cy="525658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052736"/>
            <a:ext cx="9144000" cy="216024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l"/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/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>
                <a:solidFill>
                  <a:srgbClr val="663300"/>
                </a:solidFill>
                <a:latin typeface="Arial Black" pitchFamily="34" charset="0"/>
              </a:rPr>
              <a:t/>
            </a:r>
            <a:br>
              <a:rPr lang="uk-UA" sz="3200" dirty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         Який епізод і з якого міфу,     </a:t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>
                <a:solidFill>
                  <a:srgbClr val="663300"/>
                </a:solidFill>
                <a:latin typeface="Arial Black" pitchFamily="34" charset="0"/>
              </a:rPr>
              <a:t> </a:t>
            </a: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  зображений на цьому </a:t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       малюнку ?</a:t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 </a:t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/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endParaRPr lang="uk-UA" sz="3200" dirty="0">
              <a:solidFill>
                <a:srgbClr val="663300"/>
              </a:solidFill>
              <a:latin typeface="Arial Black" pitchFamily="34" charset="0"/>
            </a:endParaRPr>
          </a:p>
        </p:txBody>
      </p:sp>
      <p:sp>
        <p:nvSpPr>
          <p:cNvPr id="9" name="Кнопка дії: повернення 8">
            <a:hlinkClick r:id="rId5" action="ppaction://hlinksldjump" highlightClick="1"/>
          </p:cNvPr>
          <p:cNvSpPr/>
          <p:nvPr/>
        </p:nvSpPr>
        <p:spPr>
          <a:xfrm>
            <a:off x="7596336" y="0"/>
            <a:ext cx="1224136" cy="764704"/>
          </a:xfrm>
          <a:prstGeom prst="actionButtonReturn">
            <a:avLst/>
          </a:prstGeom>
          <a:solidFill>
            <a:srgbClr val="F8D399"/>
          </a:solidFill>
          <a:ln>
            <a:solidFill>
              <a:srgbClr val="6740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0"/>
            <a:ext cx="9144000" cy="835546"/>
          </a:xfrm>
          <a:prstGeom prst="rect">
            <a:avLst/>
          </a:prstGeom>
          <a:noFill/>
        </p:spPr>
      </p:pic>
      <p:pic>
        <p:nvPicPr>
          <p:cNvPr id="7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6022454"/>
            <a:ext cx="9144000" cy="835546"/>
          </a:xfrm>
          <a:prstGeom prst="rect">
            <a:avLst/>
          </a:prstGeom>
          <a:noFill/>
        </p:spPr>
      </p:pic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0" y="3861048"/>
            <a:ext cx="3923928" cy="1512168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  <a:t>Пандора.</a:t>
            </a:r>
            <a:r>
              <a:rPr lang="uk-UA" b="1" dirty="0">
                <a:solidFill>
                  <a:srgbClr val="C00000"/>
                </a:solidFill>
                <a:latin typeface="Country Western Script Black" pitchFamily="2" charset="0"/>
              </a:rPr>
              <a:t> </a:t>
            </a:r>
            <a:r>
              <a:rPr lang="uk-UA" b="1" dirty="0" smtClean="0">
                <a:solidFill>
                  <a:srgbClr val="C00000"/>
                </a:solidFill>
                <a:latin typeface="Country Western Script Black" pitchFamily="2" charset="0"/>
              </a:rPr>
              <a:t>         </a:t>
            </a:r>
            <a:r>
              <a:rPr lang="uk-UA" sz="2800" i="1" dirty="0" smtClean="0">
                <a:solidFill>
                  <a:srgbClr val="C00000"/>
                </a:solidFill>
                <a:latin typeface="Georgia" pitchFamily="18" charset="0"/>
              </a:rPr>
              <a:t>Вона відкрила глек, де були заховані всі людські біди…</a:t>
            </a:r>
          </a:p>
          <a:p>
            <a:endParaRPr lang="uk-UA" sz="2800" dirty="0">
              <a:solidFill>
                <a:srgbClr val="C00000"/>
              </a:solidFill>
              <a:latin typeface="Country Western Script Black" pitchFamily="2" charset="0"/>
            </a:endParaRPr>
          </a:p>
        </p:txBody>
      </p:sp>
      <p:pic>
        <p:nvPicPr>
          <p:cNvPr id="12290" name="Picture 2" descr="D:\Документи\СВІТОВА ЛІТЕРАТУРА\6 клас Нова програма\Міфи Греції\1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83000" y="1385392"/>
            <a:ext cx="5461000" cy="547260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501008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l"/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/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>
                <a:solidFill>
                  <a:srgbClr val="663300"/>
                </a:solidFill>
                <a:latin typeface="Arial Black" pitchFamily="34" charset="0"/>
              </a:rPr>
              <a:t/>
            </a:r>
            <a:br>
              <a:rPr lang="uk-UA" sz="3200" dirty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         Хто ця героїня ? Яку історію пов'язували з нею давні греки? </a:t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 </a:t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/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endParaRPr lang="uk-UA" sz="3200" dirty="0">
              <a:solidFill>
                <a:srgbClr val="663300"/>
              </a:solidFill>
              <a:latin typeface="Arial Black" pitchFamily="34" charset="0"/>
            </a:endParaRPr>
          </a:p>
        </p:txBody>
      </p:sp>
      <p:sp>
        <p:nvSpPr>
          <p:cNvPr id="9" name="Кнопка дії: повернення 8">
            <a:hlinkClick r:id="rId5" action="ppaction://hlinksldjump" highlightClick="1"/>
          </p:cNvPr>
          <p:cNvSpPr/>
          <p:nvPr/>
        </p:nvSpPr>
        <p:spPr>
          <a:xfrm>
            <a:off x="7596336" y="0"/>
            <a:ext cx="1224136" cy="764704"/>
          </a:xfrm>
          <a:prstGeom prst="actionButtonReturn">
            <a:avLst/>
          </a:prstGeom>
          <a:solidFill>
            <a:srgbClr val="F8D399"/>
          </a:solidFill>
          <a:ln>
            <a:solidFill>
              <a:srgbClr val="6740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184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110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4" cstate="print"/>
          <a:srcRect b="76419"/>
          <a:stretch>
            <a:fillRect/>
          </a:stretch>
        </p:blipFill>
        <p:spPr bwMode="auto">
          <a:xfrm>
            <a:off x="0" y="0"/>
            <a:ext cx="9144000" cy="835546"/>
          </a:xfrm>
          <a:prstGeom prst="rect">
            <a:avLst/>
          </a:prstGeom>
          <a:noFill/>
        </p:spPr>
      </p:pic>
      <p:pic>
        <p:nvPicPr>
          <p:cNvPr id="7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4" cstate="print"/>
          <a:srcRect b="76419"/>
          <a:stretch>
            <a:fillRect/>
          </a:stretch>
        </p:blipFill>
        <p:spPr bwMode="auto">
          <a:xfrm>
            <a:off x="0" y="6022454"/>
            <a:ext cx="9144000" cy="8355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836713"/>
            <a:ext cx="8458200" cy="1944216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l"/>
            <a:r>
              <a:rPr lang="uk-UA" sz="4800" dirty="0" smtClean="0">
                <a:solidFill>
                  <a:srgbClr val="663300"/>
                </a:solidFill>
                <a:latin typeface="Arial Black" pitchFamily="34" charset="0"/>
              </a:rPr>
              <a:t> </a:t>
            </a:r>
            <a:endParaRPr lang="uk-UA" sz="4800" dirty="0">
              <a:solidFill>
                <a:srgbClr val="663300"/>
              </a:solidFill>
              <a:latin typeface="Arial Black" pitchFamily="34" charset="0"/>
            </a:endParaRPr>
          </a:p>
        </p:txBody>
      </p:sp>
      <p:pic>
        <p:nvPicPr>
          <p:cNvPr id="15363" name="Picture 3" descr="D:\Документи\СВІТОВА ЛІТЕРАТУРА\6 клас Нова програма\Міфи Греції\754r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80528" y="1988840"/>
            <a:ext cx="2195736" cy="230092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5364" name="Picture 4" descr="D:\Документи\СВІТОВА ЛІТЕРАТУРА\6 клас Нова програма\Міфи Греції\персефонаjp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324544" y="620688"/>
            <a:ext cx="2332484" cy="23414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5367" name="Picture 7" descr="D:\Документи\СВІТОВА ЛІТЕРАТУРА\6 клас Нова програма\Міфи Греції\greece094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24544" y="3501008"/>
            <a:ext cx="2520280" cy="352348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5368" name="Picture 8" descr="D:\Документи\СВІТОВА ЛІТЕРАТУРА\6 клас Нова програма\Міфи Греції\Vishnu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64288" y="692696"/>
            <a:ext cx="2195736" cy="298514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5370" name="Picture 10" descr="D:\Документи\СВІТОВА ЛІТЕРАТУРА\6 клас Нова програма\Боги Індії\58946221_1273672200_00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200000">
            <a:off x="7725425" y="2795855"/>
            <a:ext cx="1907704" cy="173383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5372" name="Picture 12" descr="D:\Документи\СВІТОВА ЛІТЕРАТУРА\6 клас Нова програма\Боги Індії\1260385990_25221783_shiva.jpg"/>
          <p:cNvPicPr>
            <a:picLocks noChangeAspect="1" noChangeArrowheads="1"/>
          </p:cNvPicPr>
          <p:nvPr/>
        </p:nvPicPr>
        <p:blipFill>
          <a:blip r:embed="rId10" cstate="print"/>
          <a:srcRect b="12418"/>
          <a:stretch>
            <a:fillRect/>
          </a:stretch>
        </p:blipFill>
        <p:spPr bwMode="auto">
          <a:xfrm>
            <a:off x="7308304" y="2564904"/>
            <a:ext cx="1835696" cy="242881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5375" name="Picture 15" descr="D:\картинки\для презентацій\Фони для пезентацій, папірус\Без імені 5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92280" y="4725144"/>
            <a:ext cx="2339752" cy="231902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1" name="TextBox 10"/>
          <p:cNvSpPr txBox="1"/>
          <p:nvPr/>
        </p:nvSpPr>
        <p:spPr>
          <a:xfrm>
            <a:off x="-180528" y="769928"/>
            <a:ext cx="9145016" cy="144655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  <a:sp3d extrusionH="57150">
              <a:bevelT w="38100" h="38100" prst="angle"/>
            </a:sp3d>
          </a:bodyPr>
          <a:lstStyle/>
          <a:p>
            <a:r>
              <a:rPr lang="uk-UA" sz="4800" dirty="0" smtClean="0">
                <a:solidFill>
                  <a:srgbClr val="C00000"/>
                </a:solidFill>
                <a:latin typeface="Country Western Script Black" pitchFamily="2" charset="0"/>
              </a:rPr>
              <a:t>       </a:t>
            </a:r>
            <a:r>
              <a:rPr lang="uk-UA" sz="4000" b="1" dirty="0" smtClean="0">
                <a:solidFill>
                  <a:srgbClr val="C00000"/>
                </a:solidFill>
                <a:latin typeface="Georgia" pitchFamily="18" charset="0"/>
              </a:rPr>
              <a:t>Встановіть відповідність</a:t>
            </a:r>
          </a:p>
          <a:p>
            <a:endParaRPr lang="uk-UA" sz="40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051720" y="1801624"/>
          <a:ext cx="5040560" cy="3405872"/>
        </p:xfrm>
        <a:graphic>
          <a:graphicData uri="http://schemas.openxmlformats.org/drawingml/2006/table">
            <a:tbl>
              <a:tblPr firstRow="1" bandRow="1">
                <a:tableStyleId>{638B1855-1B75-4FBE-930C-398BA8C253C6}</a:tableStyleId>
              </a:tblPr>
              <a:tblGrid>
                <a:gridCol w="2520280"/>
                <a:gridCol w="2520280"/>
              </a:tblGrid>
              <a:tr h="907296">
                <a:tc>
                  <a:txBody>
                    <a:bodyPr/>
                    <a:lstStyle/>
                    <a:p>
                      <a:pPr algn="ctr"/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Міф про створення ночі</a:t>
                      </a:r>
                      <a:endParaRPr lang="uk-UA" dirty="0"/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Давня Індія</a:t>
                      </a:r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Міф про Нарциса </a:t>
                      </a:r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Давня Греція</a:t>
                      </a:r>
                      <a:endParaRPr lang="uk-UA" dirty="0" smtClean="0"/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Міф про </a:t>
                      </a:r>
                      <a:r>
                        <a:rPr lang="uk-UA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Тефнут</a:t>
                      </a:r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Давній Єгипет</a:t>
                      </a:r>
                    </a:p>
                    <a:p>
                      <a:pPr marL="0" algn="ctr" defTabSz="914400" rtl="0" eaLnBrk="1" latinLnBrk="0" hangingPunct="1"/>
                      <a:endParaRPr lang="uk-UA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Міф про першопредка </a:t>
                      </a:r>
                      <a:r>
                        <a:rPr lang="uk-UA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Паньгу</a:t>
                      </a:r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  і створення землі        </a:t>
                      </a:r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Давній Китай</a:t>
                      </a:r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  <a:solidFill>
                      <a:srgbClr val="FFFFCC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691680" y="5301208"/>
            <a:ext cx="56733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Правильна відповідь</a:t>
            </a:r>
            <a:r>
              <a:rPr lang="uk-UA" sz="40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!</a:t>
            </a:r>
            <a:endParaRPr lang="uk-UA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398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20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и\СВІТОВА ЛІТЕРАТУРА\6 клас Нова програма\Міфи Греції\Мифы Древней Греции. Греческая мифология_files\6_Kr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9571" y="3789040"/>
            <a:ext cx="3114430" cy="226504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8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5" cstate="print"/>
          <a:srcRect b="76419"/>
          <a:stretch>
            <a:fillRect/>
          </a:stretch>
        </p:blipFill>
        <p:spPr bwMode="auto">
          <a:xfrm>
            <a:off x="0" y="0"/>
            <a:ext cx="9144000" cy="835546"/>
          </a:xfrm>
          <a:prstGeom prst="rect">
            <a:avLst/>
          </a:prstGeom>
          <a:noFill/>
        </p:spPr>
      </p:pic>
      <p:pic>
        <p:nvPicPr>
          <p:cNvPr id="7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5" cstate="print"/>
          <a:srcRect b="76419"/>
          <a:stretch>
            <a:fillRect/>
          </a:stretch>
        </p:blipFill>
        <p:spPr bwMode="auto">
          <a:xfrm>
            <a:off x="0" y="6022454"/>
            <a:ext cx="9144000" cy="8355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836713"/>
            <a:ext cx="8458200" cy="1944216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l"/>
            <a:r>
              <a:rPr lang="uk-UA" sz="4800" dirty="0" smtClean="0">
                <a:solidFill>
                  <a:srgbClr val="663300"/>
                </a:solidFill>
                <a:latin typeface="Arial Black" pitchFamily="34" charset="0"/>
              </a:rPr>
              <a:t> </a:t>
            </a:r>
            <a:endParaRPr lang="uk-UA" sz="4800" dirty="0">
              <a:solidFill>
                <a:srgbClr val="663300"/>
              </a:solidFill>
              <a:latin typeface="Arial Black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539553" y="1801624"/>
          <a:ext cx="5904656" cy="2635488"/>
        </p:xfrm>
        <a:graphic>
          <a:graphicData uri="http://schemas.openxmlformats.org/drawingml/2006/table">
            <a:tbl>
              <a:tblPr firstRow="1" bandRow="1">
                <a:tableStyleId>{638B1855-1B75-4FBE-930C-398BA8C253C6}</a:tableStyleId>
              </a:tblPr>
              <a:tblGrid>
                <a:gridCol w="1602692"/>
                <a:gridCol w="2446214"/>
                <a:gridCol w="1855750"/>
              </a:tblGrid>
              <a:tr h="903240">
                <a:tc>
                  <a:txBody>
                    <a:bodyPr/>
                    <a:lstStyle/>
                    <a:p>
                      <a:pPr algn="ctr"/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Зевс</a:t>
                      </a:r>
                      <a:endParaRPr lang="uk-UA" dirty="0"/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Володар земного царства</a:t>
                      </a:r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Юпітер</a:t>
                      </a:r>
                      <a:endParaRPr lang="uk-UA" dirty="0"/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86612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Посейдон</a:t>
                      </a:r>
                      <a:endParaRPr lang="uk-UA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Володар морського царства</a:t>
                      </a:r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Нептун</a:t>
                      </a:r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86612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Гефест</a:t>
                      </a:r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Бог ковальства</a:t>
                      </a:r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Вулкан </a:t>
                      </a:r>
                    </a:p>
                  </a:txBody>
                  <a:tcPr anchor="ctr">
                    <a:cell3D prstMaterial="dkEdge">
                      <a:bevel prst="slope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0" y="4869160"/>
            <a:ext cx="63001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Правильна відповідь</a:t>
            </a:r>
            <a:r>
              <a:rPr lang="uk-UA" sz="40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!</a:t>
            </a:r>
            <a:endParaRPr lang="uk-UA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2052" name="Picture 4" descr="D:\Документи\СВІТОВА ЛІТЕРАТУРА\6 клас Нова програма\Міфи Греції\Мифы Древней Греции. Греческая мифология_files\6_Zeus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620688"/>
            <a:ext cx="3148448" cy="353725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1" name="TextBox 10"/>
          <p:cNvSpPr txBox="1"/>
          <p:nvPr/>
        </p:nvSpPr>
        <p:spPr>
          <a:xfrm>
            <a:off x="-180528" y="908720"/>
            <a:ext cx="9145016" cy="193899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  <a:sp3d extrusionH="57150">
              <a:bevelT w="38100" h="38100" prst="angle"/>
            </a:sp3d>
          </a:bodyPr>
          <a:lstStyle/>
          <a:p>
            <a:r>
              <a:rPr lang="uk-UA" sz="4800" dirty="0" smtClean="0">
                <a:solidFill>
                  <a:srgbClr val="C00000"/>
                </a:solidFill>
                <a:latin typeface="Country Western Script Black" pitchFamily="2" charset="0"/>
              </a:rPr>
              <a:t>  </a:t>
            </a:r>
            <a:r>
              <a:rPr lang="uk-UA" sz="4000" b="1" dirty="0" smtClean="0">
                <a:solidFill>
                  <a:srgbClr val="C00000"/>
                </a:solidFill>
                <a:latin typeface="Georgia" pitchFamily="18" charset="0"/>
              </a:rPr>
              <a:t>Встановіть відповідність</a:t>
            </a:r>
          </a:p>
          <a:p>
            <a:endParaRPr lang="uk-UA" sz="7200" dirty="0">
              <a:solidFill>
                <a:srgbClr val="C00000"/>
              </a:solidFill>
              <a:latin typeface="Country Western Script Black" pitchFamily="2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-27296"/>
            <a:ext cx="9144000" cy="835546"/>
          </a:xfrm>
          <a:prstGeom prst="rect">
            <a:avLst/>
          </a:prstGeom>
          <a:noFill/>
        </p:spPr>
      </p:pic>
      <p:pic>
        <p:nvPicPr>
          <p:cNvPr id="7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6022454"/>
            <a:ext cx="9144000" cy="835546"/>
          </a:xfrm>
          <a:prstGeom prst="rect">
            <a:avLst/>
          </a:prstGeom>
          <a:noFill/>
        </p:spPr>
      </p:pic>
      <p:sp>
        <p:nvSpPr>
          <p:cNvPr id="6" name="Прямокутник 5"/>
          <p:cNvSpPr/>
          <p:nvPr/>
        </p:nvSpPr>
        <p:spPr>
          <a:xfrm>
            <a:off x="1403648" y="965687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1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33" name="Прямокутник 32">
            <a:hlinkClick r:id="rId4" action="ppaction://hlinksldjump"/>
          </p:cNvPr>
          <p:cNvSpPr/>
          <p:nvPr/>
        </p:nvSpPr>
        <p:spPr>
          <a:xfrm>
            <a:off x="2439273" y="965687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2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67" name="Прямокутник 66"/>
          <p:cNvSpPr/>
          <p:nvPr/>
        </p:nvSpPr>
        <p:spPr>
          <a:xfrm>
            <a:off x="3474898" y="973440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3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68" name="Прямокутник 67"/>
          <p:cNvSpPr/>
          <p:nvPr/>
        </p:nvSpPr>
        <p:spPr>
          <a:xfrm>
            <a:off x="4516781" y="970937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solidFill>
                  <a:srgbClr val="663300"/>
                </a:solidFill>
              </a:rPr>
              <a:t>4</a:t>
            </a:r>
          </a:p>
        </p:txBody>
      </p:sp>
      <p:sp>
        <p:nvSpPr>
          <p:cNvPr id="69" name="Прямокутник 68">
            <a:hlinkClick r:id="rId5" action="ppaction://hlinksldjump"/>
          </p:cNvPr>
          <p:cNvSpPr/>
          <p:nvPr/>
        </p:nvSpPr>
        <p:spPr>
          <a:xfrm>
            <a:off x="5553984" y="965687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5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70" name="Прямокутник 69"/>
          <p:cNvSpPr/>
          <p:nvPr/>
        </p:nvSpPr>
        <p:spPr>
          <a:xfrm>
            <a:off x="6589609" y="965687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6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71" name="Прямокутник 70">
            <a:hlinkClick r:id="rId6" action="ppaction://hlinksldjump"/>
          </p:cNvPr>
          <p:cNvSpPr/>
          <p:nvPr/>
        </p:nvSpPr>
        <p:spPr>
          <a:xfrm>
            <a:off x="1410291" y="1928899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7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73" name="Прямокутник 72">
            <a:hlinkClick r:id="rId7" action="ppaction://hlinksldjump"/>
          </p:cNvPr>
          <p:cNvSpPr/>
          <p:nvPr/>
        </p:nvSpPr>
        <p:spPr>
          <a:xfrm>
            <a:off x="2457688" y="1938469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8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75" name="Прямокутник 74"/>
          <p:cNvSpPr/>
          <p:nvPr/>
        </p:nvSpPr>
        <p:spPr>
          <a:xfrm>
            <a:off x="3489546" y="1929038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9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76" name="Прямокутник 75"/>
          <p:cNvSpPr/>
          <p:nvPr/>
        </p:nvSpPr>
        <p:spPr>
          <a:xfrm>
            <a:off x="4523173" y="1938469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10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77" name="Прямокутник 76"/>
          <p:cNvSpPr/>
          <p:nvPr/>
        </p:nvSpPr>
        <p:spPr>
          <a:xfrm>
            <a:off x="5553984" y="1927066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11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78" name="Прямокутник 77"/>
          <p:cNvSpPr/>
          <p:nvPr/>
        </p:nvSpPr>
        <p:spPr>
          <a:xfrm>
            <a:off x="6594423" y="1947657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12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79" name="Прямокутник 78"/>
          <p:cNvSpPr/>
          <p:nvPr/>
        </p:nvSpPr>
        <p:spPr>
          <a:xfrm>
            <a:off x="1409122" y="2904052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13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80" name="Прямокутник 79"/>
          <p:cNvSpPr/>
          <p:nvPr/>
        </p:nvSpPr>
        <p:spPr>
          <a:xfrm>
            <a:off x="2441740" y="2901238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14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81" name="Прямокутник 80">
            <a:hlinkClick r:id="rId8" action="ppaction://hlinksldjump"/>
          </p:cNvPr>
          <p:cNvSpPr/>
          <p:nvPr/>
        </p:nvSpPr>
        <p:spPr>
          <a:xfrm>
            <a:off x="3475835" y="2901238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15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82" name="Прямокутник 81">
            <a:hlinkClick r:id="rId9" action="ppaction://hlinksldjump"/>
          </p:cNvPr>
          <p:cNvSpPr/>
          <p:nvPr/>
        </p:nvSpPr>
        <p:spPr>
          <a:xfrm>
            <a:off x="4509930" y="2906001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16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83" name="Прямокутник 82"/>
          <p:cNvSpPr/>
          <p:nvPr/>
        </p:nvSpPr>
        <p:spPr>
          <a:xfrm>
            <a:off x="5557721" y="2901238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17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84" name="Прямокутник 83"/>
          <p:cNvSpPr/>
          <p:nvPr/>
        </p:nvSpPr>
        <p:spPr>
          <a:xfrm>
            <a:off x="6594423" y="2918828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18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85" name="Прямокутник 84">
            <a:hlinkClick r:id="rId10" action="ppaction://hlinksldjump"/>
          </p:cNvPr>
          <p:cNvSpPr/>
          <p:nvPr/>
        </p:nvSpPr>
        <p:spPr>
          <a:xfrm>
            <a:off x="1410291" y="3879205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19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86" name="Прямокутник 85"/>
          <p:cNvSpPr/>
          <p:nvPr/>
        </p:nvSpPr>
        <p:spPr>
          <a:xfrm>
            <a:off x="2439273" y="3867148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20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87" name="Прямокутник 86"/>
          <p:cNvSpPr/>
          <p:nvPr/>
        </p:nvSpPr>
        <p:spPr>
          <a:xfrm>
            <a:off x="3474898" y="3866388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21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88" name="Прямокутник 87">
            <a:hlinkClick r:id="rId11" action="ppaction://hlinksldjump"/>
          </p:cNvPr>
          <p:cNvSpPr/>
          <p:nvPr/>
        </p:nvSpPr>
        <p:spPr>
          <a:xfrm>
            <a:off x="4523173" y="3854576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22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89" name="Прямокутник 88"/>
          <p:cNvSpPr/>
          <p:nvPr/>
        </p:nvSpPr>
        <p:spPr>
          <a:xfrm>
            <a:off x="5562833" y="3854576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23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90" name="Прямокутник 89"/>
          <p:cNvSpPr/>
          <p:nvPr/>
        </p:nvSpPr>
        <p:spPr>
          <a:xfrm>
            <a:off x="6589609" y="3866388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24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91" name="Прямокутник 90"/>
          <p:cNvSpPr/>
          <p:nvPr/>
        </p:nvSpPr>
        <p:spPr>
          <a:xfrm>
            <a:off x="1410291" y="4842417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25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92" name="Прямокутник 91"/>
          <p:cNvSpPr/>
          <p:nvPr/>
        </p:nvSpPr>
        <p:spPr>
          <a:xfrm>
            <a:off x="2458202" y="4839930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26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93" name="Прямокутник 92"/>
          <p:cNvSpPr/>
          <p:nvPr/>
        </p:nvSpPr>
        <p:spPr>
          <a:xfrm>
            <a:off x="3487548" y="4839930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27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94" name="Прямокутник 93">
            <a:hlinkClick r:id="rId12" action="ppaction://hlinksldjump"/>
          </p:cNvPr>
          <p:cNvSpPr/>
          <p:nvPr/>
        </p:nvSpPr>
        <p:spPr>
          <a:xfrm>
            <a:off x="4523173" y="4834579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28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95" name="Прямокутник 94">
            <a:hlinkClick r:id="rId13" action="ppaction://hlinksldjump"/>
          </p:cNvPr>
          <p:cNvSpPr/>
          <p:nvPr/>
        </p:nvSpPr>
        <p:spPr>
          <a:xfrm>
            <a:off x="5560169" y="4815309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29</a:t>
            </a:r>
            <a:endParaRPr lang="uk-UA" sz="2800" b="1" dirty="0">
              <a:solidFill>
                <a:srgbClr val="663300"/>
              </a:solidFill>
            </a:endParaRPr>
          </a:p>
        </p:txBody>
      </p:sp>
      <p:sp>
        <p:nvSpPr>
          <p:cNvPr id="96" name="Прямокутник 95"/>
          <p:cNvSpPr/>
          <p:nvPr/>
        </p:nvSpPr>
        <p:spPr>
          <a:xfrm>
            <a:off x="6597165" y="4835198"/>
            <a:ext cx="1008112" cy="936104"/>
          </a:xfrm>
          <a:prstGeom prst="rect">
            <a:avLst/>
          </a:prstGeom>
          <a:solidFill>
            <a:srgbClr val="F8D399"/>
          </a:solidFill>
          <a:ln>
            <a:solidFill>
              <a:srgbClr val="674035"/>
            </a:solidFill>
          </a:ln>
          <a:scene3d>
            <a:camera prst="orthographicFront"/>
            <a:lightRig rig="threePt" dir="t"/>
          </a:scene3d>
          <a:sp3d>
            <a:bevelT w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663300"/>
                </a:solidFill>
              </a:rPr>
              <a:t>30</a:t>
            </a:r>
            <a:endParaRPr lang="uk-UA" sz="2800" b="1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79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18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19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20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  <p:set>
                                      <p:cBhvr>
                                        <p:cTn id="21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0"/>
            <a:ext cx="9144000" cy="835546"/>
          </a:xfrm>
          <a:prstGeom prst="rect">
            <a:avLst/>
          </a:prstGeom>
          <a:noFill/>
        </p:spPr>
      </p:pic>
      <p:pic>
        <p:nvPicPr>
          <p:cNvPr id="7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6022454"/>
            <a:ext cx="9144000" cy="835546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5661248"/>
            <a:ext cx="7308304" cy="360040"/>
          </a:xfrm>
          <a:noFill/>
          <a:effectLst>
            <a:softEdge rad="63500"/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l"/>
            <a:r>
              <a:rPr lang="uk-UA" sz="1600" i="1" dirty="0" smtClean="0">
                <a:solidFill>
                  <a:schemeClr val="accent6">
                    <a:lumMod val="50000"/>
                  </a:schemeClr>
                </a:solidFill>
              </a:rPr>
              <a:t>            </a:t>
            </a:r>
            <a:r>
              <a:rPr lang="uk-UA" sz="2400" b="1" dirty="0" smtClean="0">
                <a:solidFill>
                  <a:srgbClr val="984807"/>
                </a:solidFill>
              </a:rPr>
              <a:t>1</a:t>
            </a: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2                                      3</a:t>
            </a:r>
            <a:endParaRPr lang="uk-UA" sz="16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836713"/>
            <a:ext cx="9144000" cy="1512167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На якому з малюнків зображена грецька богиня родючості і землеробства?</a:t>
            </a:r>
            <a:endParaRPr lang="uk-UA" sz="3200" dirty="0">
              <a:solidFill>
                <a:srgbClr val="663300"/>
              </a:solidFill>
              <a:latin typeface="Arial Black" pitchFamily="34" charset="0"/>
            </a:endParaRPr>
          </a:p>
        </p:txBody>
      </p:sp>
      <p:pic>
        <p:nvPicPr>
          <p:cNvPr id="2051" name="Picture 3" descr="D:\Документи\СВІТОВА ЛІТЕРАТУРА\6 клас Нова програма\Міфи Греції\demetra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276872"/>
            <a:ext cx="1872208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2052" name="Picture 4" descr="D:\Документи\СВІТОВА ЛІТЕРАТУРА\6 клас Нова програма\Міфи Греції\ger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276872"/>
            <a:ext cx="1872208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2053" name="Picture 5" descr="D:\Документи\СВІТОВА ЛІТЕРАТУРА\6 клас Нова програма\Міфи Греції\artemid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2204864"/>
            <a:ext cx="1872208" cy="3510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5" name="Кнопка дії: повернення 4">
            <a:hlinkClick r:id="rId7" action="ppaction://hlinksldjump" highlightClick="1"/>
          </p:cNvPr>
          <p:cNvSpPr/>
          <p:nvPr/>
        </p:nvSpPr>
        <p:spPr>
          <a:xfrm>
            <a:off x="7596336" y="0"/>
            <a:ext cx="1224136" cy="764704"/>
          </a:xfrm>
          <a:prstGeom prst="actionButtonReturn">
            <a:avLst/>
          </a:prstGeom>
          <a:solidFill>
            <a:srgbClr val="F8D399"/>
          </a:solidFill>
          <a:ln>
            <a:solidFill>
              <a:srgbClr val="6740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0"/>
            <a:ext cx="9144000" cy="835546"/>
          </a:xfrm>
          <a:prstGeom prst="rect">
            <a:avLst/>
          </a:prstGeom>
          <a:noFill/>
        </p:spPr>
      </p:pic>
      <p:pic>
        <p:nvPicPr>
          <p:cNvPr id="7" name="Picture 4" descr="D:\Документи\СВІТОВА ЛІТЕРАТУРА\6 клас Нова програма\Міфи Греції\or7_2f2.jpg"/>
          <p:cNvPicPr>
            <a:picLocks noChangeAspect="1" noChangeArrowheads="1"/>
          </p:cNvPicPr>
          <p:nvPr/>
        </p:nvPicPr>
        <p:blipFill>
          <a:blip r:embed="rId3" cstate="print"/>
          <a:srcRect b="76419"/>
          <a:stretch>
            <a:fillRect/>
          </a:stretch>
        </p:blipFill>
        <p:spPr bwMode="auto">
          <a:xfrm>
            <a:off x="0" y="6022454"/>
            <a:ext cx="9144000" cy="8355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836713"/>
            <a:ext cx="9144000" cy="1512167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Хто цей бог?</a:t>
            </a:r>
            <a:b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</a:br>
            <a:r>
              <a:rPr lang="uk-UA" sz="3200" dirty="0" smtClean="0">
                <a:solidFill>
                  <a:srgbClr val="663300"/>
                </a:solidFill>
                <a:latin typeface="Arial Black" pitchFamily="34" charset="0"/>
              </a:rPr>
              <a:t>Яку функцію він виконував?</a:t>
            </a:r>
            <a:endParaRPr lang="uk-UA" sz="3200" dirty="0">
              <a:solidFill>
                <a:srgbClr val="663300"/>
              </a:solidFill>
              <a:latin typeface="Arial Black" pitchFamily="34" charset="0"/>
            </a:endParaRPr>
          </a:p>
        </p:txBody>
      </p:sp>
      <p:pic>
        <p:nvPicPr>
          <p:cNvPr id="3074" name="Picture 2" descr="D:\Документи\СВІТОВА ЛІТЕРАТУРА\6 клас Нова програма\Міфи Греції\gefe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60848"/>
            <a:ext cx="5400600" cy="479715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4355976" y="4077072"/>
            <a:ext cx="4788024" cy="1512168"/>
          </a:xfrm>
        </p:spPr>
        <p:txBody>
          <a:bodyPr>
            <a:normAutofit lnSpcReduction="1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  <a:t>Гефест.               </a:t>
            </a:r>
          </a:p>
          <a:p>
            <a:r>
              <a:rPr lang="uk-UA" i="1" dirty="0" smtClean="0">
                <a:solidFill>
                  <a:srgbClr val="C00000"/>
                </a:solidFill>
                <a:latin typeface="Georgia" pitchFamily="18" charset="0"/>
              </a:rPr>
              <a:t>Кував блискавки для Зевса.</a:t>
            </a:r>
            <a: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uk-UA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9" name="Кнопка дії: повернення 8">
            <a:hlinkClick r:id="rId5" action="ppaction://hlinksldjump" highlightClick="1"/>
          </p:cNvPr>
          <p:cNvSpPr/>
          <p:nvPr/>
        </p:nvSpPr>
        <p:spPr>
          <a:xfrm>
            <a:off x="7596336" y="0"/>
            <a:ext cx="1224136" cy="764704"/>
          </a:xfrm>
          <a:prstGeom prst="actionButtonReturn">
            <a:avLst/>
          </a:prstGeom>
          <a:solidFill>
            <a:srgbClr val="F8D399"/>
          </a:solidFill>
          <a:ln>
            <a:solidFill>
              <a:srgbClr val="6740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uiExpand="1" build="p"/>
    </p:bldLst>
  </p:timing>
</p:sld>
</file>

<file path=ppt/theme/theme1.xml><?xml version="1.0" encoding="utf-8"?>
<a:theme xmlns:a="http://schemas.openxmlformats.org/drawingml/2006/main" name="Тема Office">
  <a:themeElements>
    <a:clrScheme name="Настроювані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93300"/>
      </a:hlink>
      <a:folHlink>
        <a:srgbClr val="9933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1248</TotalTime>
  <Words>186</Words>
  <Application>Microsoft Office PowerPoint</Application>
  <PresentationFormat>Экран (4:3)</PresentationFormat>
  <Paragraphs>77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Times New Roman</vt:lpstr>
      <vt:lpstr>Arial Black</vt:lpstr>
      <vt:lpstr>Country Western Script Black</vt:lpstr>
      <vt:lpstr>Calibri</vt:lpstr>
      <vt:lpstr>Georgia</vt:lpstr>
      <vt:lpstr>Тема Office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 </vt:lpstr>
      <vt:lpstr>Презентация PowerPoint</vt:lpstr>
      <vt:lpstr>На якому з малюнків зображена грецька богиня родючості і землеробства?</vt:lpstr>
      <vt:lpstr>Хто цей бог? Яку функцію він виконував?</vt:lpstr>
      <vt:lpstr>До якого міфу ця ілюстрація? </vt:lpstr>
      <vt:lpstr>Хто цей бог?  Яку функцію він виконував? </vt:lpstr>
      <vt:lpstr>Презентация PowerPoint</vt:lpstr>
      <vt:lpstr>  Хто зображений на цьому малюнку?   </vt:lpstr>
      <vt:lpstr>  Який із подвигів Геракла зображений на цій ілюстрації?    </vt:lpstr>
      <vt:lpstr> Що це за бог?                            До пантеону                   якої міфології                   він належить ?</vt:lpstr>
      <vt:lpstr>           Який епізод і з якого міфу,         зображений на цьому         малюнку ?    </vt:lpstr>
      <vt:lpstr>           Хто ця героїня ? Яку історію пов'язували з нею давні греки?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Nataly</dc:creator>
  <cp:lastModifiedBy>user</cp:lastModifiedBy>
  <cp:revision>117</cp:revision>
  <dcterms:created xsi:type="dcterms:W3CDTF">2015-02-21T20:26:51Z</dcterms:created>
  <dcterms:modified xsi:type="dcterms:W3CDTF">2018-01-21T12:22:14Z</dcterms:modified>
</cp:coreProperties>
</file>