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302" r:id="rId3"/>
    <p:sldId id="304" r:id="rId4"/>
    <p:sldId id="286" r:id="rId5"/>
    <p:sldId id="295" r:id="rId6"/>
    <p:sldId id="291" r:id="rId7"/>
    <p:sldId id="290" r:id="rId8"/>
    <p:sldId id="306" r:id="rId9"/>
    <p:sldId id="289" r:id="rId10"/>
    <p:sldId id="288" r:id="rId11"/>
    <p:sldId id="309" r:id="rId12"/>
    <p:sldId id="287" r:id="rId13"/>
    <p:sldId id="307" r:id="rId14"/>
    <p:sldId id="298" r:id="rId15"/>
    <p:sldId id="308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99" r:id="rId38"/>
    <p:sldId id="310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266C1-7035-4069-AEFB-2814218EEB8F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DF4DB0-777D-44A4-AC21-06878D6FC5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284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A017-46B7-499D-A0FE-2B9D8E8B45A2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2BC83-7081-4717-85FD-83850981F5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098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C4A8E-EB3E-4E73-BEFA-8D1DD16FF2E5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90E54-5CD1-483F-82AD-789F333418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401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uk-UA" altLang="uk-UA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uk-UA" altLang="uk-UA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B908C6-66BD-4394-80DC-CDC7ABA3F3C6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94551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B0FF2-42A0-45A1-A73E-7D7F5BD8AFA5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6821E-B9CE-47D8-8DB6-990958588FC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519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1CE2D-B7C3-4C2B-A2B3-4F5570343C53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7E092-9E62-411E-AE82-416E134E67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599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73443-C5D1-45CB-A73F-701FF25BCFE1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23047-E3FD-4AAA-A0C6-D021076F04C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274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81D88-630D-4AC2-8FDB-0D3A89D3B229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F8A7D-00A9-4564-AB1E-A1F4F7C7C2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76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E21FE-1024-4D45-A95E-885FF944B2A7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0A69F-1520-4185-82D3-C895152B2E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3431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85E55-9994-4F68-BF59-CE0398B706DF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70A2-C904-4E3C-99C9-A806FB0BF1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437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0060B-A657-454E-A46D-7743CF915884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A61D8-7F71-4A64-B970-32E0E412F32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20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85EE5-67CA-4943-9A30-CFC874C6157D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37F56-5AA5-4304-8771-47565E5957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5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81A493-9C9B-4703-8E6D-26363570F99A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91F4C1B-89FD-4B4C-ABF4-2FA27760021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06"/>
            <a:ext cx="9673075" cy="7254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798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60337"/>
            <a:ext cx="6919730" cy="2332999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uk-UA" sz="6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Казка « Хитрі близнюки»</a:t>
            </a:r>
            <a:endParaRPr lang="uk-UA" sz="6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AutoShape 6" descr="Результат пошуку зображень за запитом &quot;буква е картинк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099" name="Picture 3" descr="C:\Users\Дарья\Desktop\Безымянный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" r="27450"/>
          <a:stretch/>
        </p:blipFill>
        <p:spPr bwMode="auto">
          <a:xfrm>
            <a:off x="3563888" y="2486829"/>
            <a:ext cx="5580112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540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olnce\D\ДОКУМЕНТАЦИЯ\ПРЕЗЕНТАЦІЇ\шаблоны\анимация\Школа\ФОН ШКОЛА\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" y="37364"/>
            <a:ext cx="91441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ДОКУМЕНТАЦИЯ\ПРЕЗЕНТАЦІЇ\шаблоны\анимация\ПОВІТРЯНІ КУЛІ\воздушный ша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2442168" cy="244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79712" y="943853"/>
            <a:ext cx="6696744" cy="69249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Є значок маленький.</a:t>
            </a:r>
          </a:p>
          <a:p>
            <a:pPr algn="ctr"/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Йому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наголос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ім’я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</a:t>
            </a:r>
          </a:p>
          <a:p>
            <a:pPr algn="ctr"/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Міцно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з ним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пов’язана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Вся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голосних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сім’я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</a:t>
            </a:r>
          </a:p>
          <a:p>
            <a:pPr algn="ctr"/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Наголос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- наш друг</a:t>
            </a:r>
          </a:p>
          <a:p>
            <a:pPr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І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дуже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добрий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помічник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</a:t>
            </a:r>
          </a:p>
          <a:p>
            <a:pPr algn="ctr"/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Наголос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–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відомий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</a:t>
            </a:r>
          </a:p>
          <a:p>
            <a:pPr algn="ctr"/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Роблячи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у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слові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чарівні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свої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</a:t>
            </a:r>
            <a:r>
              <a:rPr lang="ru-RU" sz="28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трибки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</a:t>
            </a:r>
          </a:p>
          <a:p>
            <a:pPr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Став над о – ворона,</a:t>
            </a:r>
          </a:p>
          <a:p>
            <a:pPr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Перескочив – ворона.</a:t>
            </a:r>
          </a:p>
          <a:p>
            <a:pPr algn="ctr"/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Це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не птах  -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кобила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</a:t>
            </a:r>
          </a:p>
          <a:p>
            <a:pPr algn="ctr"/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Має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чорну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масть вона.</a:t>
            </a:r>
          </a:p>
          <a:p>
            <a:pPr algn="ctr"/>
            <a:endParaRPr lang="uk-UA" sz="54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ctr"/>
            <a:endParaRPr lang="ru-RU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8" name="Picture 2" descr="Результат пошуку зображень за запитом &quot;малюнок дідуся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2819"/>
            <a:ext cx="2483768" cy="463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787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68446" y="604138"/>
            <a:ext cx="408695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Земля  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7943" y="605996"/>
            <a:ext cx="321812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Землі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52051" y="2708920"/>
            <a:ext cx="324922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Листя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46826" y="2844151"/>
            <a:ext cx="389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Листок</a:t>
            </a:r>
            <a:endParaRPr lang="ru-RU" sz="80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559620" y="1516665"/>
            <a:ext cx="509157" cy="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488986" y="3666438"/>
            <a:ext cx="620498" cy="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837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пейзажи\0_91e21_2e5db9b9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8" y="22302"/>
            <a:ext cx="502573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Робота</a:t>
            </a:r>
          </a:p>
          <a:p>
            <a:pPr algn="ctr"/>
            <a:r>
              <a:rPr lang="uk-UA" sz="6000" b="1" spc="50" dirty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ад новим</a:t>
            </a:r>
          </a:p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матеріалом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220072" y="476672"/>
            <a:ext cx="4289220" cy="4347864"/>
            <a:chOff x="4125687" y="548680"/>
            <a:chExt cx="4824536" cy="4824536"/>
          </a:xfrm>
        </p:grpSpPr>
        <p:pic>
          <p:nvPicPr>
            <p:cNvPr id="11" name="Picture 5" descr="\\Solnce\D\ДОКУМЕНТАЦИЯ\ПРЕЗЕНТАЦІЇ\шаблоны\анимация\Школа\УЧЕНИКИ\j56918_126294424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837803"/>
              <a:ext cx="1299622" cy="2334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\\Solnce\D\ДОКУМЕНТАЦИЯ\ПРЕЗЕНТАЦІЇ\шаблоны\анимация\Школа\УЧЕНИКИ\post-71079-1342250964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837803"/>
              <a:ext cx="1321600" cy="2349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\\Solnce\D\ДОКУМЕНТАЦИЯ\ПРЕЗЕНТАЦІЇ\шаблоны\анимация\ПОВІТРЯНІ КУЛІ\post-29670-1366669982_thumb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687" y="548680"/>
              <a:ext cx="4824536" cy="4824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24178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2121E-6 C -0.00122 0.01342 -0.00556 0.02429 -0.01146 0.03516 C -0.01267 0.03979 -0.01545 0.05135 -0.01684 0.05482 C -0.01754 0.05644 -0.01927 0.05737 -0.01997 0.05899 C -0.02465 0.06917 -0.02622 0.07772 -0.0316 0.08698 C -0.03681 0.10756 -0.05156 0.11589 -0.06528 0.12353 C -0.08663 0.13532 -0.10868 0.14041 -0.1316 0.14458 C -0.13542 0.1462 -0.14306 0.14874 -0.14306 0.14874 C -0.1441 0.15082 -0.14618 0.15429 -0.14618 0.15707 C -0.14618 0.16516 -0.1474 0.17419 -0.1441 0.18089 C -0.1349 0.19963 -0.1092 0.20287 -0.09462 0.20472 C -0.08941 0.20541 -0.08403 0.20564 -0.07882 0.20611 C -0.07188 0.20657 -0.06476 0.20726 -0.05781 0.20773 C -0.05504 0.21143 -0.05365 0.21189 -0.05365 0.21744 C -0.05365 0.2267 -0.05382 0.23618 -0.05469 0.24543 C -0.05642 0.26648 -0.07448 0.26509 -0.08629 0.26648 C -0.09896 0.26602 -0.12379 0.26949 -0.13993 0.26232 C -0.16354 0.26324 -0.19149 0.26232 -0.21476 0.27203 C -0.21701 0.27435 -0.22014 0.27504 -0.22205 0.27782 C -0.22326 0.27967 -0.22326 0.28267 -0.22413 0.28476 C -0.22535 0.28776 -0.2283 0.29308 -0.2283 0.29308 C -0.22986 0.29979 -0.22969 0.30349 -0.23368 0.30858 C -0.23472 0.31437 -0.23681 0.3183 -0.23785 0.32408 C -0.23854 0.32269 -0.23993 0.31992 -0.23993 0.3199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821932"/>
              </p:ext>
            </p:extLst>
          </p:nvPr>
        </p:nvGraphicFramePr>
        <p:xfrm>
          <a:off x="0" y="0"/>
          <a:ext cx="9144001" cy="6858001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3094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4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59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0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Вимовляй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Перевіряй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Пиши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4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[</a:t>
                      </a:r>
                      <a:r>
                        <a:rPr lang="uk-UA" sz="3600" b="1" cap="all" spc="0" dirty="0" err="1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r>
                        <a:rPr lang="uk-UA" sz="3600" b="1" cap="all" spc="0" baseline="30000" dirty="0" err="1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r>
                        <a:rPr lang="ru-RU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]</a:t>
                      </a:r>
                      <a:r>
                        <a:rPr lang="uk-UA" sz="3600" b="1" cap="all" spc="0" dirty="0" err="1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рба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 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верби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Верба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Ст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[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r>
                        <a:rPr lang="uk-UA" sz="3600" b="1" cap="all" spc="0" baseline="3000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]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пи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Степ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Степи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0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З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[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r>
                        <a:rPr lang="uk-UA" sz="3600" b="1" cap="all" spc="0" baseline="3000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]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мля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Землі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Земля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0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З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[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r>
                        <a:rPr lang="uk-UA" sz="3600" b="1" cap="all" spc="0" baseline="3000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]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ма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Зими</a:t>
                      </a: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 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 </a:t>
                      </a:r>
                      <a:r>
                        <a:rPr lang="uk-UA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Зима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0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Ч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[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r>
                        <a:rPr lang="uk-UA" sz="3600" b="1" cap="all" spc="0" baseline="3000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r>
                        <a:rPr lang="en-US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]</a:t>
                      </a:r>
                      <a:r>
                        <a:rPr lang="uk-UA" sz="36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жі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Чижа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Чижі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0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Ч</a:t>
                      </a:r>
                      <a:r>
                        <a:rPr lang="en-US" sz="3600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[</a:t>
                      </a:r>
                      <a:r>
                        <a:rPr lang="uk-UA" sz="3600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r>
                        <a:rPr lang="uk-UA" sz="3600" cap="all" spc="0" baseline="3000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r>
                        <a:rPr lang="en-US" sz="3600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]</a:t>
                      </a:r>
                      <a:r>
                        <a:rPr lang="uk-UA" sz="3600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сло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Числа</a:t>
                      </a:r>
                      <a:endParaRPr lang="uk-UA" sz="36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Число</a:t>
                      </a:r>
                      <a:endParaRPr lang="uk-UA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6102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olnce\D\ДОКУМЕНТАЦИЯ\ПРЕЗЕНТАЦІЇ\шаблоны\анимация\Школа\ФОН ШКОЛА\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" y="0"/>
            <a:ext cx="91441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\\Solnce\D\ДОКУМЕНТАЦИЯ\ПРЕЗЕНТАЦІЇ\шаблоны\анимация\Школа\УЧЕНИКИ\j56918_126294424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36" y="2726610"/>
            <a:ext cx="2359025" cy="423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ДОКУМЕНТАЦИЯ\ПРЕЗЕНТАЦІЇ\шаблоны\анимация\ПОВІТРЯНІ КУЛІ\воздушный ша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1" y="476672"/>
            <a:ext cx="2442168" cy="244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602037" y="-384049"/>
            <a:ext cx="35569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Увага!</a:t>
            </a:r>
            <a:endParaRPr lang="ru-RU" sz="8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70286" y="764704"/>
            <a:ext cx="4013160" cy="1309565"/>
            <a:chOff x="2138791" y="1059119"/>
            <a:chExt cx="4539944" cy="184461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138791" y="1436873"/>
              <a:ext cx="2798585" cy="1463676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933" y="1440062"/>
              <a:ext cx="2443802" cy="1463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2237952" y="2269246"/>
              <a:ext cx="520967" cy="28165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37951" y="1743930"/>
              <a:ext cx="520968" cy="288032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5560498" y="1811861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rgbClr val="FF000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95369" y="1811861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3654407" y="1059119"/>
              <a:ext cx="144016" cy="360040"/>
            </a:xfrm>
            <a:prstGeom prst="line">
              <a:avLst/>
            </a:prstGeom>
            <a:noFill/>
            <a:ln w="952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17" name="Прямоугольник 16"/>
          <p:cNvSpPr/>
          <p:nvPr/>
        </p:nvSpPr>
        <p:spPr>
          <a:xfrm>
            <a:off x="5313883" y="1419334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uk-UA" kern="0">
              <a:solidFill>
                <a:sysClr val="window" lastClr="FFFFFF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3157940" y="3655037"/>
            <a:ext cx="3628256" cy="1261061"/>
            <a:chOff x="2138791" y="1015695"/>
            <a:chExt cx="4539944" cy="188804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138791" y="1436873"/>
              <a:ext cx="2798585" cy="1463676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933" y="1440062"/>
              <a:ext cx="2443802" cy="1463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4627129" y="2000173"/>
              <a:ext cx="520967" cy="281651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237951" y="2019001"/>
              <a:ext cx="520968" cy="288032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5560498" y="1811861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rgbClr val="FF0000"/>
                </a:solidFill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3095369" y="1811861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uk-UA" kern="0">
                <a:solidFill>
                  <a:sysClr val="window" lastClr="FFFFFF"/>
                </a:solidFill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5913369" y="1015695"/>
              <a:ext cx="144015" cy="360040"/>
            </a:xfrm>
            <a:prstGeom prst="line">
              <a:avLst/>
            </a:prstGeom>
            <a:noFill/>
            <a:ln w="952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26" name="Прямоугольник 25"/>
          <p:cNvSpPr/>
          <p:nvPr/>
        </p:nvSpPr>
        <p:spPr>
          <a:xfrm>
            <a:off x="2841526" y="2134010"/>
            <a:ext cx="44406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</a:t>
            </a:r>
            <a:r>
              <a:rPr lang="uk-UA" sz="48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склад-</a:t>
            </a:r>
            <a:endParaRPr lang="uk-UA" sz="4800" b="1" cap="all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4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наголошений</a:t>
            </a:r>
            <a:endParaRPr lang="ru-RU" sz="4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85726" y="4845128"/>
            <a:ext cx="44406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 </a:t>
            </a:r>
            <a:r>
              <a:rPr lang="uk-UA" sz="48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склад-</a:t>
            </a:r>
            <a:endParaRPr lang="uk-UA" sz="4800" b="1" cap="all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4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наголошений</a:t>
            </a:r>
            <a:endParaRPr lang="ru-RU" sz="4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9034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В  ЛИКИЙ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625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00087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З  ЛЕНИЙ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01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00087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7596336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Ш  РОКИЙ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071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15746 -0.6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82" y="-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7596336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БЛ  ЩАТИ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76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3 -1.48148E-6 L -0.09444 -0.6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-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пейзажи\0_91e21_2e5db9b9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712" y="0"/>
            <a:ext cx="4655441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6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Мовна </a:t>
            </a:r>
          </a:p>
          <a:p>
            <a:pPr algn="ctr"/>
            <a:r>
              <a:rPr lang="uk-UA" sz="66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розминка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4580740" y="135274"/>
            <a:ext cx="4824536" cy="4824536"/>
            <a:chOff x="4125687" y="548680"/>
            <a:chExt cx="4824536" cy="4824536"/>
          </a:xfrm>
        </p:grpSpPr>
        <p:pic>
          <p:nvPicPr>
            <p:cNvPr id="11" name="Picture 5" descr="\\Solnce\D\ДОКУМЕНТАЦИЯ\ПРЕЗЕНТАЦІЇ\шаблоны\анимация\Школа\УЧЕНИКИ\j56918_126294424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837803"/>
              <a:ext cx="1299622" cy="2334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\\Solnce\D\ДОКУМЕНТАЦИЯ\ПРЕЗЕНТАЦІЇ\шаблоны\анимация\Школа\УЧЕНИКИ\post-71079-1342250964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837803"/>
              <a:ext cx="1321600" cy="2349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\\Solnce\D\ДОКУМЕНТАЦИЯ\ПРЕЗЕНТАЦІЇ\шаблоны\анимация\ПОВІТРЯНІ КУЛІ\post-29670-1366669982_thumb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687" y="548680"/>
              <a:ext cx="4824536" cy="4824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0419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2121E-6 C -0.00122 0.01342 -0.00556 0.02429 -0.01146 0.03516 C -0.01267 0.03979 -0.01545 0.05135 -0.01684 0.05482 C -0.01754 0.05644 -0.01927 0.05737 -0.01997 0.05899 C -0.02465 0.06917 -0.02622 0.07772 -0.0316 0.08698 C -0.03681 0.10756 -0.05156 0.11589 -0.06528 0.12353 C -0.08663 0.13532 -0.10868 0.14041 -0.1316 0.14458 C -0.13542 0.1462 -0.14306 0.14874 -0.14306 0.14874 C -0.1441 0.15082 -0.14618 0.15429 -0.14618 0.15707 C -0.14618 0.16516 -0.1474 0.17419 -0.1441 0.18089 C -0.1349 0.19963 -0.1092 0.20287 -0.09462 0.20472 C -0.08941 0.20541 -0.08403 0.20564 -0.07882 0.20611 C -0.07188 0.20657 -0.06476 0.20726 -0.05781 0.20773 C -0.05504 0.21143 -0.05365 0.21189 -0.05365 0.21744 C -0.05365 0.2267 -0.05382 0.23618 -0.05469 0.24543 C -0.05642 0.26648 -0.07448 0.26509 -0.08629 0.26648 C -0.09896 0.26602 -0.12379 0.26949 -0.13993 0.26232 C -0.16354 0.26324 -0.19149 0.26232 -0.21476 0.27203 C -0.21701 0.27435 -0.22014 0.27504 -0.22205 0.27782 C -0.22326 0.27967 -0.22326 0.28267 -0.22413 0.28476 C -0.22535 0.28776 -0.2283 0.29308 -0.2283 0.29308 C -0.22986 0.29979 -0.22969 0.30349 -0.23368 0.30858 C -0.23472 0.31437 -0.23681 0.3183 -0.23785 0.32408 C -0.23854 0.32269 -0.23993 0.31992 -0.23993 0.3199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7596336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В  СОКИЙ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0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18889 -0.6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-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7596336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Ч  СЛО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606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07864 -0.6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-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7596336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КР   ЛО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123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0.0158 -0.6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-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7596336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ГЛ   БОКІ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889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06302 -0.6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-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В  РБА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13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2673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37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З  МЛЯ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12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0312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С  СТРА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000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07951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6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С  ЛО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14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6614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99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СТ  БЛО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681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6614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99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ПЛ  ЧЕ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46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22916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58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olnce\D\ДОКУМЕНТАЦИЯ\ПРЕЗЕНТАЦІЇ\шаблоны\анимация\Школа\ФОН ШКОЛА\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" y="0"/>
            <a:ext cx="91441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\\Solnce\D\ДОКУМЕНТАЦИЯ\ПРЕЗЕНТАЦІЇ\шаблоны\анимация\Школа\УЧЕНИКИ\post-71079-134225096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836" y="526994"/>
            <a:ext cx="2359124" cy="419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39451" y="450130"/>
            <a:ext cx="6008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Гра </a:t>
            </a:r>
            <a:r>
              <a:rPr lang="uk-UA" sz="5400" b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« Знайди пару»</a:t>
            </a:r>
            <a:endParaRPr lang="ru-RU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D:\ДОКУМЕНТАЦИЯ\ПРЕЗЕНТАЦІЇ\шаблоны\анимация\ТВАРИНИ\їжаки\_______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ОКУМЕНТАЦИЯ\ПРЕЗЕНТАЦІЇ\шаблоны\анимация\їжа\1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00442"/>
            <a:ext cx="1967013" cy="14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ДОКУМЕНТАЦИЯ\ПРЕЗЕНТАЦІЇ\шаблоны\анимация\ТВАРИНИ\черепахи крокодил гадюка\СС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2218225" cy="135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3007112" y="1373460"/>
            <a:ext cx="4013160" cy="1309565"/>
            <a:chOff x="2138791" y="1059119"/>
            <a:chExt cx="4539944" cy="184461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138791" y="1436873"/>
              <a:ext cx="2798585" cy="1463676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933" y="1440062"/>
              <a:ext cx="2443802" cy="1463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2270279" y="2269246"/>
              <a:ext cx="488639" cy="28165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37951" y="1743930"/>
              <a:ext cx="520968" cy="288032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5560498" y="1811861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95369" y="1811861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3654407" y="1059119"/>
              <a:ext cx="144016" cy="360040"/>
            </a:xfrm>
            <a:prstGeom prst="line">
              <a:avLst/>
            </a:prstGeom>
            <a:noFill/>
            <a:ln w="952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16" name="Прямоугольник 15"/>
          <p:cNvSpPr/>
          <p:nvPr/>
        </p:nvSpPr>
        <p:spPr>
          <a:xfrm>
            <a:off x="5135175" y="2114275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3207943" y="2871300"/>
            <a:ext cx="4013160" cy="1309565"/>
            <a:chOff x="2138791" y="1059119"/>
            <a:chExt cx="4539944" cy="1844619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138791" y="1436873"/>
              <a:ext cx="2798585" cy="1463676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933" y="1440062"/>
              <a:ext cx="2443802" cy="1463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2270279" y="2269246"/>
              <a:ext cx="488639" cy="28165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237951" y="1743930"/>
              <a:ext cx="520968" cy="288032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4980434" y="1743930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3095369" y="1811861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4531274" y="1059119"/>
              <a:ext cx="144016" cy="360040"/>
            </a:xfrm>
            <a:prstGeom prst="line">
              <a:avLst/>
            </a:prstGeom>
            <a:noFill/>
            <a:ln w="952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26" name="Прямоугольник 25"/>
          <p:cNvSpPr/>
          <p:nvPr/>
        </p:nvSpPr>
        <p:spPr>
          <a:xfrm>
            <a:off x="5156212" y="3553385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524668" y="3525930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3054284" y="4581128"/>
            <a:ext cx="3470384" cy="1307301"/>
            <a:chOff x="2138792" y="1059119"/>
            <a:chExt cx="3925921" cy="184143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2138792" y="1436873"/>
              <a:ext cx="1716838" cy="1463676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5629" y="1420253"/>
              <a:ext cx="2209084" cy="1463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Прямоугольник 30"/>
            <p:cNvSpPr/>
            <p:nvPr/>
          </p:nvSpPr>
          <p:spPr>
            <a:xfrm>
              <a:off x="2270279" y="2269246"/>
              <a:ext cx="488639" cy="28165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237951" y="1743930"/>
              <a:ext cx="520968" cy="288032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5113983" y="1811720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>
              <a:off x="2842436" y="1790476"/>
              <a:ext cx="705743" cy="72008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4531274" y="1059119"/>
              <a:ext cx="144016" cy="360040"/>
            </a:xfrm>
            <a:prstGeom prst="line">
              <a:avLst/>
            </a:prstGeom>
            <a:noFill/>
            <a:ln w="952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36" name="Прямоугольник 35"/>
          <p:cNvSpPr/>
          <p:nvPr/>
        </p:nvSpPr>
        <p:spPr>
          <a:xfrm>
            <a:off x="4600345" y="5249689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156212" y="5235758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705" y="4849309"/>
            <a:ext cx="1952757" cy="103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Прямоугольник 38"/>
          <p:cNvSpPr/>
          <p:nvPr/>
        </p:nvSpPr>
        <p:spPr>
          <a:xfrm>
            <a:off x="6604811" y="5280092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217824" y="5266626"/>
            <a:ext cx="460518" cy="20448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7750520" y="5101464"/>
            <a:ext cx="623853" cy="511212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1979712" y="2216517"/>
            <a:ext cx="1115054" cy="145664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2021046" y="4183549"/>
            <a:ext cx="1115054" cy="145664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2276787" y="2114275"/>
            <a:ext cx="639029" cy="279759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150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ОЗ  РО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70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22916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58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П  КАРНЯ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167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02448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5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907704" y="836712"/>
            <a:ext cx="7236296" cy="1470025"/>
          </a:xfrm>
        </p:spPr>
        <p:txBody>
          <a:bodyPr/>
          <a:lstStyle/>
          <a:p>
            <a:pPr eaLnBrk="1" hangingPunct="1"/>
            <a:r>
              <a:rPr lang="uk-UA" sz="9600" dirty="0" smtClean="0">
                <a:latin typeface="Arial Black" panose="020B0A04020102020204" pitchFamily="34" charset="0"/>
              </a:rPr>
              <a:t>М  ДОВИЙ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324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-0.00712 -0.6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7956376" cy="1470025"/>
          </a:xfrm>
        </p:spPr>
        <p:txBody>
          <a:bodyPr/>
          <a:lstStyle/>
          <a:p>
            <a:pPr eaLnBrk="1" hangingPunct="1"/>
            <a:r>
              <a:rPr lang="uk-UA" sz="8800" dirty="0" smtClean="0">
                <a:latin typeface="Arial Black" panose="020B0A04020102020204" pitchFamily="34" charset="0"/>
              </a:rPr>
              <a:t>КЛ  НОВИЙ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8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88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8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8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559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05712 -0.618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7" y="-3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7956376" cy="1470025"/>
          </a:xfrm>
        </p:spPr>
        <p:txBody>
          <a:bodyPr/>
          <a:lstStyle/>
          <a:p>
            <a:pPr eaLnBrk="1" hangingPunct="1"/>
            <a:r>
              <a:rPr lang="uk-UA" sz="8800" dirty="0" smtClean="0">
                <a:latin typeface="Arial Black" panose="020B0A04020102020204" pitchFamily="34" charset="0"/>
              </a:rPr>
              <a:t>Р  БАЛКА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8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88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8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8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004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-0.15538 -0.621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78" y="-3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7956376" cy="1470025"/>
          </a:xfrm>
        </p:spPr>
        <p:txBody>
          <a:bodyPr/>
          <a:lstStyle/>
          <a:p>
            <a:pPr eaLnBrk="1" hangingPunct="1"/>
            <a:r>
              <a:rPr lang="uk-UA" sz="7200" dirty="0" smtClean="0">
                <a:latin typeface="Arial Black" panose="020B0A04020102020204" pitchFamily="34" charset="0"/>
              </a:rPr>
              <a:t>КН  ЖКОВИЙ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7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72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7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7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36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6296E-6 L -0.14514 -0.603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57" y="-3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7956376" cy="1470025"/>
          </a:xfrm>
        </p:spPr>
        <p:txBody>
          <a:bodyPr/>
          <a:lstStyle/>
          <a:p>
            <a:pPr eaLnBrk="1" hangingPunct="1"/>
            <a:r>
              <a:rPr lang="uk-UA" sz="7200" dirty="0" smtClean="0">
                <a:latin typeface="Arial Black" panose="020B0A04020102020204" pitchFamily="34" charset="0"/>
              </a:rPr>
              <a:t>В  ШНЕВИЙ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1008112" cy="119898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7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  <a:endParaRPr lang="ru-RU" sz="7200" dirty="0" smtClean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44008" y="5103327"/>
            <a:ext cx="1152128" cy="11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uk-UA" sz="7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  <a:endParaRPr lang="ru-RU" sz="7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79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6296E-6 L -0.18455 -0.603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36" y="-3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Результат пошуку зображень за запитом &quot;пер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4" descr="Результат пошуку зображень за запитом &quot;перо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597" y="-12576"/>
            <a:ext cx="2143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 descr="Результат пошуку зображень за запитом &quot;зима анімація&quot;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-12576"/>
            <a:ext cx="2689629" cy="3608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Результат пошуку зображень за запитом &quot;лисиця анімація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84" y="4476750"/>
            <a:ext cx="250031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Результат пошуку зображень за запитом &quot;гриби анімація&quot;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600" y="4541826"/>
            <a:ext cx="36099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4" name="Picture 16" descr="Результат пошуку зображень за запитом &quot;листочки анімація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84" y="20361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6" name="Picture 18" descr="Результат пошуку зображень за запитом &quot;дерева анімація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487" y="2302869"/>
            <a:ext cx="2297513" cy="217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8" name="Picture 20" descr="Результат пошуку зображень за запитом &quot;веселка анімація&quot;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97" y="3478265"/>
            <a:ext cx="2753773" cy="150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659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пейзажи\0_91e21_2e5db9b9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1834" y="22302"/>
            <a:ext cx="410400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Домашнє</a:t>
            </a:r>
          </a:p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завдання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220072" y="476672"/>
            <a:ext cx="4289220" cy="4347864"/>
            <a:chOff x="4125687" y="548680"/>
            <a:chExt cx="4824536" cy="4824536"/>
          </a:xfrm>
        </p:grpSpPr>
        <p:pic>
          <p:nvPicPr>
            <p:cNvPr id="11" name="Picture 5" descr="\\Solnce\D\ДОКУМЕНТАЦИЯ\ПРЕЗЕНТАЦІЇ\шаблоны\анимация\Школа\УЧЕНИКИ\j56918_126294424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837803"/>
              <a:ext cx="1299622" cy="2334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\\Solnce\D\ДОКУМЕНТАЦИЯ\ПРЕЗЕНТАЦІЇ\шаблоны\анимация\Школа\УЧЕНИКИ\post-71079-1342250964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837803"/>
              <a:ext cx="1321600" cy="2349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\\Solnce\D\ДОКУМЕНТАЦИЯ\ПРЕЗЕНТАЦІЇ\шаблоны\анимация\ПОВІТРЯНІ КУЛІ\post-29670-1366669982_thumb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687" y="548680"/>
              <a:ext cx="4824536" cy="4824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605597"/>
            <a:ext cx="3060551" cy="45716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648" y="2538687"/>
            <a:ext cx="3060551" cy="457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70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2121E-6 C -0.00122 0.01342 -0.00556 0.02429 -0.01146 0.03516 C -0.01267 0.03979 -0.01545 0.05135 -0.01684 0.05482 C -0.01754 0.05644 -0.01927 0.05737 -0.01997 0.05899 C -0.02465 0.06917 -0.02622 0.07772 -0.0316 0.08698 C -0.03681 0.10756 -0.05156 0.11589 -0.06528 0.12353 C -0.08663 0.13532 -0.10868 0.14041 -0.1316 0.14458 C -0.13542 0.1462 -0.14306 0.14874 -0.14306 0.14874 C -0.1441 0.15082 -0.14618 0.15429 -0.14618 0.15707 C -0.14618 0.16516 -0.1474 0.17419 -0.1441 0.18089 C -0.1349 0.19963 -0.1092 0.20287 -0.09462 0.20472 C -0.08941 0.20541 -0.08403 0.20564 -0.07882 0.20611 C -0.07188 0.20657 -0.06476 0.20726 -0.05781 0.20773 C -0.05504 0.21143 -0.05365 0.21189 -0.05365 0.21744 C -0.05365 0.2267 -0.05382 0.23618 -0.05469 0.24543 C -0.05642 0.26648 -0.07448 0.26509 -0.08629 0.26648 C -0.09896 0.26602 -0.12379 0.26949 -0.13993 0.26232 C -0.16354 0.26324 -0.19149 0.26232 -0.21476 0.27203 C -0.21701 0.27435 -0.22014 0.27504 -0.22205 0.27782 C -0.22326 0.27967 -0.22326 0.28267 -0.22413 0.28476 C -0.22535 0.28776 -0.2283 0.29308 -0.2283 0.29308 C -0.22986 0.29979 -0.22969 0.30349 -0.23368 0.30858 C -0.23472 0.31437 -0.23681 0.3183 -0.23785 0.32408 C -0.23854 0.32269 -0.23993 0.31992 -0.23993 0.3199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4" y="0"/>
            <a:ext cx="9256483" cy="693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5811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620688"/>
            <a:ext cx="7524328" cy="3240360"/>
          </a:xfrm>
        </p:spPr>
        <p:txBody>
          <a:bodyPr/>
          <a:lstStyle/>
          <a:p>
            <a:r>
              <a:rPr lang="uk-UA" altLang="uk-UA" sz="6000" b="1" dirty="0" err="1" smtClean="0">
                <a:solidFill>
                  <a:schemeClr val="accent6">
                    <a:lumMod val="75000"/>
                  </a:schemeClr>
                </a:solidFill>
              </a:rPr>
              <a:t>Намистиночки</a:t>
            </a:r>
            <a:r>
              <a:rPr lang="uk-UA" altLang="uk-UA" sz="6000" b="1" dirty="0" smtClean="0">
                <a:solidFill>
                  <a:schemeClr val="accent6">
                    <a:lumMod val="75000"/>
                  </a:schemeClr>
                </a:solidFill>
              </a:rPr>
              <a:t> нові ніч згубила у траві.</a:t>
            </a:r>
            <a:br>
              <a:rPr lang="uk-UA" altLang="uk-UA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uk-UA" altLang="uk-UA" sz="6000" b="1" dirty="0" smtClean="0">
                <a:solidFill>
                  <a:schemeClr val="accent6">
                    <a:lumMod val="75000"/>
                  </a:schemeClr>
                </a:solidFill>
              </a:rPr>
              <a:t>Вранці сонечко устало – намистинки позбирало</a:t>
            </a:r>
            <a:endParaRPr lang="uk-UA" altLang="uk-UA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3823" y="4159401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i="1" dirty="0" smtClean="0">
                <a:solidFill>
                  <a:schemeClr val="accent6">
                    <a:lumMod val="50000"/>
                  </a:schemeClr>
                </a:solidFill>
              </a:rPr>
              <a:t>роси</a:t>
            </a:r>
            <a:endParaRPr lang="uk-UA" sz="8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6" name="Picture 4" descr="Результат пошуку зображень за запитом &quot;краплинки рос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03640"/>
            <a:ext cx="30480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32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568881"/>
            <a:ext cx="3060551" cy="4571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018" y="2568881"/>
            <a:ext cx="3060551" cy="45716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36912"/>
            <a:ext cx="3060551" cy="45716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568881"/>
            <a:ext cx="3060551" cy="45716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9628" y="1124744"/>
            <a:ext cx="6102574" cy="18620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Молодці</a:t>
            </a:r>
            <a:endParaRPr lang="uk-UA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5597"/>
            <a:ext cx="3060551" cy="45716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624" y="2605597"/>
            <a:ext cx="3060551" cy="45716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05597"/>
            <a:ext cx="3060551" cy="45716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36912"/>
            <a:ext cx="3060551" cy="457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310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060848"/>
            <a:ext cx="7710189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Ненаголошені голосні звуки 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/>
            </a:r>
            <a:b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</a:b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« </a:t>
            </a:r>
            <a:r>
              <a:rPr lang="uk-UA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е», «и». 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/>
            </a:r>
            <a:b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</a:b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Спостереження </a:t>
            </a:r>
            <a:r>
              <a:rPr lang="uk-UA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за вимовою та написанням. 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/>
            </a:r>
            <a:b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</a:b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Перевірка </a:t>
            </a:r>
            <a:r>
              <a:rPr lang="uk-UA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ненаголошеного голосного за допомогою наголосу.</a:t>
            </a:r>
            <a:endParaRPr lang="uk-UA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146" name="Picture 2" descr="Результат пошуку зображень за запитом &quot;анімації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95" y="4365104"/>
            <a:ext cx="238125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887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пейзажи\0_91e21_2e5db9b9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2302"/>
            <a:ext cx="591379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Каліграфічна</a:t>
            </a:r>
          </a:p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хвилинка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4850511" y="548680"/>
            <a:ext cx="4824536" cy="4824536"/>
            <a:chOff x="4125687" y="548680"/>
            <a:chExt cx="4824536" cy="4824536"/>
          </a:xfrm>
        </p:grpSpPr>
        <p:pic>
          <p:nvPicPr>
            <p:cNvPr id="11" name="Picture 5" descr="\\Solnce\D\ДОКУМЕНТАЦИЯ\ПРЕЗЕНТАЦІЇ\шаблоны\анимация\Школа\УЧЕНИКИ\j56918_126294424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837803"/>
              <a:ext cx="1299622" cy="2334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\\Solnce\D\ДОКУМЕНТАЦИЯ\ПРЕЗЕНТАЦІЇ\шаблоны\анимация\Школа\УЧЕНИКИ\post-71079-1342250964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837803"/>
              <a:ext cx="1321600" cy="2349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\\Solnce\D\ДОКУМЕНТАЦИЯ\ПРЕЗЕНТАЦІЇ\шаблоны\анимация\ПОВІТРЯНІ КУЛІ\post-29670-1366669982_thumb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687" y="548680"/>
              <a:ext cx="4824536" cy="4824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9713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2121E-6 C -0.00122 0.01342 -0.00556 0.02429 -0.01146 0.03516 C -0.01267 0.03979 -0.01545 0.05135 -0.01684 0.05482 C -0.01754 0.05644 -0.01927 0.05737 -0.01997 0.05899 C -0.02465 0.06917 -0.02622 0.07772 -0.0316 0.08698 C -0.03681 0.10756 -0.05156 0.11589 -0.06528 0.12353 C -0.08663 0.13532 -0.10868 0.14041 -0.1316 0.14458 C -0.13542 0.1462 -0.14306 0.14874 -0.14306 0.14874 C -0.1441 0.15082 -0.14618 0.15429 -0.14618 0.15707 C -0.14618 0.16516 -0.1474 0.17419 -0.1441 0.18089 C -0.1349 0.19963 -0.1092 0.20287 -0.09462 0.20472 C -0.08941 0.20541 -0.08403 0.20564 -0.07882 0.20611 C -0.07188 0.20657 -0.06476 0.20726 -0.05781 0.20773 C -0.05504 0.21143 -0.05365 0.21189 -0.05365 0.21744 C -0.05365 0.2267 -0.05382 0.23618 -0.05469 0.24543 C -0.05642 0.26648 -0.07448 0.26509 -0.08629 0.26648 C -0.09896 0.26602 -0.12379 0.26949 -0.13993 0.26232 C -0.16354 0.26324 -0.19149 0.26232 -0.21476 0.27203 C -0.21701 0.27435 -0.22014 0.27504 -0.22205 0.27782 C -0.22326 0.27967 -0.22326 0.28267 -0.22413 0.28476 C -0.22535 0.28776 -0.2283 0.29308 -0.2283 0.29308 C -0.22986 0.29979 -0.22969 0.30349 -0.23368 0.30858 C -0.23472 0.31437 -0.23681 0.3183 -0.23785 0.32408 C -0.23854 0.32269 -0.23993 0.31992 -0.23993 0.3199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188640"/>
            <a:ext cx="7812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Двадцять дев’яте вересня</a:t>
            </a:r>
          </a:p>
          <a:p>
            <a:pPr algn="ctr"/>
            <a:r>
              <a:rPr lang="uk-UA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Класна робота</a:t>
            </a:r>
            <a:endParaRPr lang="uk-UA" sz="4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 descr="Результат пошуку зображень за запитом &quot;буква 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36590"/>
            <a:ext cx="2160240" cy="25295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92" y="2204864"/>
            <a:ext cx="2636887" cy="23130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54539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235</Words>
  <Application>Microsoft Office PowerPoint</Application>
  <PresentationFormat>Экран (4:3)</PresentationFormat>
  <Paragraphs>123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Arial Black</vt:lpstr>
      <vt:lpstr>Calibri</vt:lpstr>
      <vt:lpstr>Century Schoolbook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Намистиночки нові ніч згубила у траві. Вранці сонечко устало – намистинки позбирало</vt:lpstr>
      <vt:lpstr>Презентация PowerPoint</vt:lpstr>
      <vt:lpstr>Ненаголошені голосні звуки  « е», «и».  Спостереження за вимовою та написанням.  Перевірка ненаголошеного голосного за допомогою наголосу.</vt:lpstr>
      <vt:lpstr>Презентация PowerPoint</vt:lpstr>
      <vt:lpstr>Презентация PowerPoint</vt:lpstr>
      <vt:lpstr>Казка « Хитрі близнюки»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 ЛИКИЙ</vt:lpstr>
      <vt:lpstr>З  ЛЕНИЙ</vt:lpstr>
      <vt:lpstr>Ш  РОКИЙ</vt:lpstr>
      <vt:lpstr>БЛ  ЩАТИ</vt:lpstr>
      <vt:lpstr>В  СОКИЙ</vt:lpstr>
      <vt:lpstr>Ч  СЛО</vt:lpstr>
      <vt:lpstr>КР   ЛО</vt:lpstr>
      <vt:lpstr>ГЛ   БОКІ</vt:lpstr>
      <vt:lpstr>В  РБА</vt:lpstr>
      <vt:lpstr>З  МЛЯ</vt:lpstr>
      <vt:lpstr>С  СТРА</vt:lpstr>
      <vt:lpstr>С  ЛО</vt:lpstr>
      <vt:lpstr>СТ  БЛО</vt:lpstr>
      <vt:lpstr>ПЛ  ЧЕ</vt:lpstr>
      <vt:lpstr>ОЗ  РО</vt:lpstr>
      <vt:lpstr>П  КАРНЯ</vt:lpstr>
      <vt:lpstr>М  ДОВИЙ</vt:lpstr>
      <vt:lpstr>КЛ  НОВИЙ</vt:lpstr>
      <vt:lpstr>Р  БАЛКА</vt:lpstr>
      <vt:lpstr>КН  ЖКОВИЙ</vt:lpstr>
      <vt:lpstr>В  ШНЕВИЙ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Дарина Гуцул</cp:lastModifiedBy>
  <cp:revision>28</cp:revision>
  <dcterms:created xsi:type="dcterms:W3CDTF">2012-08-14T05:18:52Z</dcterms:created>
  <dcterms:modified xsi:type="dcterms:W3CDTF">2017-02-07T12:28:57Z</dcterms:modified>
</cp:coreProperties>
</file>