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0" r:id="rId2"/>
    <p:sldMasterId id="2147483702" r:id="rId3"/>
    <p:sldMasterId id="2147483726" r:id="rId4"/>
  </p:sldMasterIdLst>
  <p:sldIdLst>
    <p:sldId id="257" r:id="rId5"/>
    <p:sldId id="258" r:id="rId6"/>
    <p:sldId id="264" r:id="rId7"/>
    <p:sldId id="265" r:id="rId8"/>
    <p:sldId id="261" r:id="rId9"/>
    <p:sldId id="260" r:id="rId10"/>
    <p:sldId id="270" r:id="rId11"/>
    <p:sldId id="279" r:id="rId12"/>
    <p:sldId id="278" r:id="rId13"/>
    <p:sldId id="262" r:id="rId14"/>
    <p:sldId id="266" r:id="rId15"/>
    <p:sldId id="259" r:id="rId16"/>
    <p:sldId id="269" r:id="rId17"/>
    <p:sldId id="267" r:id="rId18"/>
    <p:sldId id="268" r:id="rId19"/>
    <p:sldId id="271" r:id="rId20"/>
    <p:sldId id="277" r:id="rId21"/>
    <p:sldId id="276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4916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321FE-D8FD-4086-A4FC-841E3A9E4362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A344-83A4-4E76-A311-247A182D95D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05551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6FEE4-5DD1-4A82-8837-77242C210080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FD9D5-8708-4BF4-8A02-6F5E8007647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560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671FF-0DF8-4A16-A93E-732BF32F4E41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CA144-7C02-4719-8F7C-70AD055FDB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26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D9047-C5F1-469D-AC41-419690BA5726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C2940-CA16-4540-9274-E6C529FA89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663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5E781-AFBE-4664-8799-DC193A5535FE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F570CE-AA7C-437F-AC69-86DC2E76921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05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34E6-268A-42C7-9761-A44F1CF013CF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BF69B-9EE2-408B-9897-1967F0A8526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12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5FC9-32A4-426F-B51E-362A29E68F89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7996C-E7F4-475D-8DF3-CEAD4DE5200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115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33CF1-99EF-411D-9067-693970CB97C9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DDC8-9520-42DE-A854-C6663682544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6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74858-9D06-44A0-A8B7-F27B38049564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7B83E-1EB6-4207-AF6B-588B2A66B6C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91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A1C83-C238-4B94-B5E6-917897D34B3C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2DC27A-B1A9-47E8-9AC0-B5C36F04733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62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33526-93F1-4A92-AF1B-750230A238C0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1293E-0398-4019-9F4E-1A642F27FC6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27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4916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321FE-D8FD-4086-A4FC-841E3A9E4362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A344-83A4-4E76-A311-247A182D95D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23260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6FEE4-5DD1-4A82-8837-77242C210080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FD9D5-8708-4BF4-8A02-6F5E8007647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423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671FF-0DF8-4A16-A93E-732BF32F4E41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CA144-7C02-4719-8F7C-70AD055FDB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2346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D9047-C5F1-469D-AC41-419690BA5726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C2940-CA16-4540-9274-E6C529FA89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559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5E781-AFBE-4664-8799-DC193A5535FE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F570CE-AA7C-437F-AC69-86DC2E76921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548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34E6-268A-42C7-9761-A44F1CF013CF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BF69B-9EE2-408B-9897-1967F0A8526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997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5FC9-32A4-426F-B51E-362A29E68F89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7996C-E7F4-475D-8DF3-CEAD4DE5200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588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33CF1-99EF-411D-9067-693970CB97C9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DDC8-9520-42DE-A854-C6663682544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824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74858-9D06-44A0-A8B7-F27B38049564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7B83E-1EB6-4207-AF6B-588B2A66B6C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9777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A1C83-C238-4B94-B5E6-917897D34B3C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2DC27A-B1A9-47E8-9AC0-B5C36F04733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509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33526-93F1-4A92-AF1B-750230A238C0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1293E-0398-4019-9F4E-1A642F27FC6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8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7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925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460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905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0173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6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9228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8518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757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892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65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16987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057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41595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983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58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4C63-AB75-423E-AF84-A9795CC94613}" type="datetimeFigureOut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02.11.2017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85FF9-D87F-4A72-AF15-A8F1D1D9CB74}" type="slidenum">
              <a:rPr lang="ru-RU" smtClean="0">
                <a:solidFill>
                  <a:srgbClr val="FFC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FC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8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FAA326-59E7-4D27-9332-2F92F938C102}" type="datetimeFigureOut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5F6A52-D653-4E51-8D4D-C0766A6F5B08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813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813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814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4814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4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81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584282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FAA326-59E7-4D27-9332-2F92F938C102}" type="datetimeFigureOut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5F6A52-D653-4E51-8D4D-C0766A6F5B08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813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813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814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4814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4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81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46752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0D9DB2F-7F9D-4C20-A70B-4E25769ED2A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444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" y="476672"/>
            <a:ext cx="9144001" cy="4896544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Малик.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Незвичайні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пригоди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Алі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повість-казка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сучасної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дитячої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письменниці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ТЛ:повість-казка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4725144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696744" cy="1368152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Міні-інтерв’ю з письменницею</a:t>
            </a:r>
            <a:br>
              <a:rPr lang="uk-UA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82" y="1772816"/>
            <a:ext cx="7272808" cy="484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5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4" descr="turquoisecorner"/>
          <p:cNvSpPr>
            <a:spLocks/>
          </p:cNvSpPr>
          <p:nvPr/>
        </p:nvSpPr>
        <p:spPr bwMode="auto">
          <a:xfrm>
            <a:off x="0" y="0"/>
            <a:ext cx="9217025" cy="935038"/>
          </a:xfrm>
          <a:custGeom>
            <a:avLst/>
            <a:gdLst>
              <a:gd name="T0" fmla="*/ 0 w 5806"/>
              <a:gd name="T1" fmla="*/ 0 h 589"/>
              <a:gd name="T2" fmla="*/ 2147483647 w 5806"/>
              <a:gd name="T3" fmla="*/ 2147483647 h 589"/>
              <a:gd name="T4" fmla="*/ 2147483647 w 5806"/>
              <a:gd name="T5" fmla="*/ 2147483647 h 589"/>
              <a:gd name="T6" fmla="*/ 2147483647 w 5806"/>
              <a:gd name="T7" fmla="*/ 0 h 589"/>
              <a:gd name="T8" fmla="*/ 0 w 5806"/>
              <a:gd name="T9" fmla="*/ 0 h 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06"/>
              <a:gd name="T16" fmla="*/ 0 h 589"/>
              <a:gd name="T17" fmla="*/ 5806 w 5806"/>
              <a:gd name="T18" fmla="*/ 589 h 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06" h="589">
                <a:moveTo>
                  <a:pt x="0" y="0"/>
                </a:moveTo>
                <a:lnTo>
                  <a:pt x="590" y="589"/>
                </a:lnTo>
                <a:lnTo>
                  <a:pt x="5216" y="589"/>
                </a:lnTo>
                <a:lnTo>
                  <a:pt x="5806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38915" name="Freeform 5" descr="turquoisecorner_p1"/>
          <p:cNvSpPr>
            <a:spLocks/>
          </p:cNvSpPr>
          <p:nvPr/>
        </p:nvSpPr>
        <p:spPr bwMode="auto">
          <a:xfrm>
            <a:off x="8243888" y="-26988"/>
            <a:ext cx="936625" cy="6911976"/>
          </a:xfrm>
          <a:custGeom>
            <a:avLst/>
            <a:gdLst>
              <a:gd name="T0" fmla="*/ 2147483647 w 590"/>
              <a:gd name="T1" fmla="*/ 0 h 4354"/>
              <a:gd name="T2" fmla="*/ 0 w 590"/>
              <a:gd name="T3" fmla="*/ 2147483647 h 4354"/>
              <a:gd name="T4" fmla="*/ 0 w 590"/>
              <a:gd name="T5" fmla="*/ 2147483647 h 4354"/>
              <a:gd name="T6" fmla="*/ 2147483647 w 590"/>
              <a:gd name="T7" fmla="*/ 2147483647 h 4354"/>
              <a:gd name="T8" fmla="*/ 2147483647 w 590"/>
              <a:gd name="T9" fmla="*/ 0 h 4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0"/>
              <a:gd name="T16" fmla="*/ 0 h 4354"/>
              <a:gd name="T17" fmla="*/ 590 w 590"/>
              <a:gd name="T18" fmla="*/ 4354 h 4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0" h="4354">
                <a:moveTo>
                  <a:pt x="590" y="0"/>
                </a:moveTo>
                <a:lnTo>
                  <a:pt x="0" y="589"/>
                </a:lnTo>
                <a:lnTo>
                  <a:pt x="0" y="3583"/>
                </a:lnTo>
                <a:lnTo>
                  <a:pt x="590" y="4354"/>
                </a:lnTo>
                <a:lnTo>
                  <a:pt x="59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38916" name="Freeform 6" descr="turquoisecorner_p1"/>
          <p:cNvSpPr>
            <a:spLocks/>
          </p:cNvSpPr>
          <p:nvPr/>
        </p:nvSpPr>
        <p:spPr bwMode="auto">
          <a:xfrm>
            <a:off x="0" y="0"/>
            <a:ext cx="971550" cy="6858000"/>
          </a:xfrm>
          <a:custGeom>
            <a:avLst/>
            <a:gdLst>
              <a:gd name="T0" fmla="*/ 2147483647 w 590"/>
              <a:gd name="T1" fmla="*/ 2147483647 h 4400"/>
              <a:gd name="T2" fmla="*/ 2147483647 w 590"/>
              <a:gd name="T3" fmla="*/ 2147483647 h 4400"/>
              <a:gd name="T4" fmla="*/ 2147483647 w 590"/>
              <a:gd name="T5" fmla="*/ 2147483647 h 4400"/>
              <a:gd name="T6" fmla="*/ 0 w 590"/>
              <a:gd name="T7" fmla="*/ 2147483647 h 4400"/>
              <a:gd name="T8" fmla="*/ 0 w 590"/>
              <a:gd name="T9" fmla="*/ 0 h 4400"/>
              <a:gd name="T10" fmla="*/ 2147483647 w 590"/>
              <a:gd name="T11" fmla="*/ 2147483647 h 4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0"/>
              <a:gd name="T19" fmla="*/ 0 h 4400"/>
              <a:gd name="T20" fmla="*/ 590 w 590"/>
              <a:gd name="T21" fmla="*/ 4400 h 4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0" h="4400">
                <a:moveTo>
                  <a:pt x="45" y="46"/>
                </a:moveTo>
                <a:lnTo>
                  <a:pt x="590" y="635"/>
                </a:lnTo>
                <a:lnTo>
                  <a:pt x="590" y="3629"/>
                </a:lnTo>
                <a:lnTo>
                  <a:pt x="0" y="4400"/>
                </a:lnTo>
                <a:lnTo>
                  <a:pt x="0" y="0"/>
                </a:lnTo>
                <a:lnTo>
                  <a:pt x="45" y="4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pic>
        <p:nvPicPr>
          <p:cNvPr id="38917" name="Picture 16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9" y="764703"/>
            <a:ext cx="5048097" cy="410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20"/>
          <p:cNvSpPr>
            <a:spLocks noChangeArrowheads="1"/>
          </p:cNvSpPr>
          <p:nvPr/>
        </p:nvSpPr>
        <p:spPr bwMode="auto">
          <a:xfrm>
            <a:off x="1258888" y="4868863"/>
            <a:ext cx="6913562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l-PL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– Оце зовсім недавно мені повідомили, що Одеська кіностудія</a:t>
            </a:r>
            <a:r>
              <a:rPr lang="uk-UA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 з</a:t>
            </a:r>
            <a:r>
              <a:rPr lang="pl-PL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ацікавилася</a:t>
            </a:r>
            <a:r>
              <a:rPr lang="ru-RU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 </a:t>
            </a:r>
            <a:r>
              <a:rPr lang="pl-PL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«Незвичайними пригодами Алі» і планує знімати мультфільм. </a:t>
            </a:r>
            <a:r>
              <a:rPr lang="uk-UA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 </a:t>
            </a:r>
            <a:r>
              <a:rPr lang="pl-PL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Дай Боже,</a:t>
            </a:r>
            <a:r>
              <a:rPr lang="ru-RU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 </a:t>
            </a:r>
            <a:r>
              <a:rPr lang="pl-PL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щоб це вдалося. </a:t>
            </a:r>
            <a:r>
              <a:rPr lang="ru-RU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i="1" dirty="0" err="1" smtClean="0">
                <a:solidFill>
                  <a:srgbClr val="FFFFFF"/>
                </a:solidFill>
                <a:latin typeface="French Script MT" panose="03020402040607040605" pitchFamily="66" charset="0"/>
              </a:rPr>
              <a:t>Інтернет</a:t>
            </a:r>
            <a:r>
              <a:rPr lang="ru-RU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-ресурс «Друг </a:t>
            </a:r>
            <a:r>
              <a:rPr lang="ru-RU" sz="2400" i="1" dirty="0" err="1" smtClean="0">
                <a:solidFill>
                  <a:srgbClr val="FFFFFF"/>
                </a:solidFill>
                <a:latin typeface="French Script MT" panose="03020402040607040605" pitchFamily="66" charset="0"/>
              </a:rPr>
              <a:t>читача</a:t>
            </a:r>
            <a:r>
              <a:rPr lang="ru-RU" sz="2400" i="1" dirty="0" smtClean="0">
                <a:solidFill>
                  <a:srgbClr val="FFFFFF"/>
                </a:solidFill>
                <a:latin typeface="French Script MT" panose="03020402040607040605" pitchFamily="66" charset="0"/>
              </a:rPr>
              <a:t>»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5724525" y="1844675"/>
            <a:ext cx="2592388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sz="2400" b="1" i="1" smtClean="0">
                <a:solidFill>
                  <a:srgbClr val="FFFFFF"/>
                </a:solidFill>
                <a:latin typeface="French Script MT" panose="03020402040607040605" pitchFamily="66" charset="0"/>
              </a:rPr>
              <a:t>– Не було пропозицій про екранізацію ваших книг?</a:t>
            </a:r>
            <a:br>
              <a:rPr lang="pl-PL" sz="2400" b="1" i="1" smtClean="0">
                <a:solidFill>
                  <a:srgbClr val="FFFFFF"/>
                </a:solidFill>
                <a:latin typeface="French Script MT" panose="03020402040607040605" pitchFamily="66" charset="0"/>
              </a:rPr>
            </a:br>
            <a:endParaRPr lang="ru-RU" sz="2400" b="1" i="1" smtClean="0">
              <a:solidFill>
                <a:srgbClr val="FFFFFF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06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1008112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Словникова </a:t>
            </a:r>
            <a:r>
              <a:rPr lang="uk-UA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00808"/>
            <a:ext cx="8784976" cy="489654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dirty="0" smtClean="0"/>
              <a:t>	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Повість – це великий розповідний прозовий твір, у якому широко змальовано життя одного або кількох героїв протягом тривалого або важливого за подіями часу.</a:t>
            </a:r>
          </a:p>
          <a:p>
            <a:pPr marL="45720" indent="0" algn="just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Повість-казка створює вигадані світи, але при цьому дає можливість знайомитися  зі світом реальним, його  правилами та особливостями.</a:t>
            </a:r>
          </a:p>
          <a:p>
            <a:pPr marL="4572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72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2263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92888" cy="1296144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повісті-казки «Незвичайні пригоди Алі в країні </a:t>
            </a:r>
            <a:r>
              <a:rPr lang="uk-UA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uk-UA" sz="3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72816"/>
            <a:ext cx="7488832" cy="324036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Розповідь про пригоди дівчинки Алі, яка через те, що не доробляла свої справи до кінця, потрапляє у чарівну країну </a:t>
            </a:r>
            <a:r>
              <a:rPr lang="uk-UA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Недоладію</a:t>
            </a:r>
            <a:endParaRPr lang="uk-UA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296" y="2996952"/>
            <a:ext cx="3165223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848872" cy="1584176"/>
          </a:xfrm>
        </p:spPr>
        <p:txBody>
          <a:bodyPr/>
          <a:lstStyle/>
          <a:p>
            <a:pPr marL="0" indent="0" algn="ctr">
              <a:buNone/>
            </a:pPr>
            <a:r>
              <a:rPr lang="uk-UA" sz="72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Казкове коло </a:t>
            </a:r>
            <a:endParaRPr lang="uk-UA" sz="7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780" y="1484784"/>
            <a:ext cx="3744416" cy="52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0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49080"/>
            <a:ext cx="9144000" cy="13590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Рольова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«Я – герой </a:t>
            </a:r>
            <a:r>
              <a:rPr lang="ru-RU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казки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8485" y="116632"/>
            <a:ext cx="876689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8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4372168"/>
            <a:ext cx="8126288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uk-UA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«Заповни анкету</a:t>
            </a:r>
            <a:r>
              <a:rPr lang="uk-UA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uk-UA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424936" cy="37295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країни, у якій відбуваються події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повісті-казки</a:t>
            </a:r>
          </a:p>
          <a:p>
            <a:pPr marL="45720" indent="0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Розташування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 </a:t>
            </a:r>
            <a:endParaRPr lang="uk-UA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</a:t>
            </a:r>
          </a:p>
          <a:p>
            <a:pPr marL="45720" indent="0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Скільки справ не зробила Аля?</a:t>
            </a:r>
          </a:p>
          <a:p>
            <a:pPr marL="45720" indent="0">
              <a:buNone/>
            </a:pP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Перший друг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endParaRPr lang="uk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80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92696"/>
            <a:ext cx="8568952" cy="5721816"/>
          </a:xfrm>
        </p:spPr>
        <p:txBody>
          <a:bodyPr/>
          <a:lstStyle/>
          <a:p>
            <a:pPr marL="4572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Недоладія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озера без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води.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Недороль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Десятий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7938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6002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48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4800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uk-UA" sz="48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я…</a:t>
            </a:r>
            <a:br>
              <a:rPr lang="uk-UA" sz="48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640960" cy="5112568"/>
          </a:xfrm>
        </p:spPr>
        <p:txBody>
          <a:bodyPr/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дізнався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зрозумів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навчився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я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змінив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до…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на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наступному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хочу…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5537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332656"/>
            <a:ext cx="7910264" cy="122413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  <a:endParaRPr lang="uk-UA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916832"/>
            <a:ext cx="8372400" cy="3945592"/>
          </a:xfrm>
        </p:spPr>
        <p:txBody>
          <a:bodyPr/>
          <a:lstStyle/>
          <a:p>
            <a:pPr marL="45720" indent="0">
              <a:buNone/>
            </a:pP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рочитати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повість-казку «Незвичайні пригоди Алі в країні </a:t>
            </a:r>
            <a:r>
              <a:rPr lang="uk-UA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до двадцятого розділу.</a:t>
            </a:r>
          </a:p>
          <a:p>
            <a:pPr marL="45720" indent="0">
              <a:buNone/>
            </a:pP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аписати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листа до бабусі від імені Алі.</a:t>
            </a:r>
          </a:p>
          <a:p>
            <a:pPr marL="45720" indent="0">
              <a:buNone/>
            </a:pP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Намалювати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країну </a:t>
            </a:r>
            <a:r>
              <a:rPr lang="uk-UA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Недоладію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endParaRPr lang="uk-UA" dirty="0"/>
          </a:p>
          <a:p>
            <a:pPr marL="4572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5966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5326528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</a:rPr>
              <a:t>Завдання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уроку: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dirty="0">
                <a:solidFill>
                  <a:schemeClr val="accent1">
                    <a:lumMod val="75000"/>
                  </a:schemeClr>
                </a:solidFill>
              </a:rPr>
            </a:br>
            <a:endParaRPr lang="uk-UA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784976" cy="544522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ознайомитися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 життєвим і творчим шляхом Галини </a:t>
            </a:r>
            <a:r>
              <a:rPr lang="uk-UA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її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повістю-казкою «Незвичайні пригоди Алі в країні </a:t>
            </a:r>
            <a:r>
              <a:rPr lang="uk-UA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ізнатися, що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повість-казка;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вміння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виразно читати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уривки казки;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формулювати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вільно висловлювати свої думки,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показати свої акторські здібності;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вчитися почуттю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 за власні вчинки, дбайливого ставлення до свого життя та життя інших людей.</a:t>
            </a:r>
          </a:p>
        </p:txBody>
      </p:sp>
    </p:spTree>
    <p:extLst>
      <p:ext uri="{BB962C8B-B14F-4D97-AF65-F5344CB8AC3E}">
        <p14:creationId xmlns:p14="http://schemas.microsoft.com/office/powerpoint/2010/main" val="384593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556792"/>
            <a:ext cx="8136904" cy="4320480"/>
          </a:xfrm>
        </p:spPr>
        <p:txBody>
          <a:bodyPr/>
          <a:lstStyle/>
          <a:p>
            <a:pPr marL="45720" indent="0" algn="r">
              <a:buNone/>
            </a:pPr>
            <a:r>
              <a:rPr lang="ru-RU" sz="5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розпочата</a:t>
            </a: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справа </a:t>
            </a:r>
            <a:r>
              <a:rPr lang="ru-RU" sz="5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завершена.</a:t>
            </a:r>
          </a:p>
          <a:p>
            <a:pPr marL="45720" indent="0" algn="r">
              <a:buNone/>
            </a:pPr>
            <a:r>
              <a:rPr lang="ru-RU" sz="5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 </a:t>
            </a:r>
            <a:r>
              <a:rPr lang="ru-RU" sz="5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мудрість</a:t>
            </a:r>
            <a:endParaRPr lang="ru-RU" sz="5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977680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9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926724"/>
            <a:ext cx="8964489" cy="1931276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«Для того,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треба просто бути 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щасливою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людиною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Малик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75656" y="-10754"/>
            <a:ext cx="6120680" cy="493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2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0"/>
            <a:ext cx="9036496" cy="68580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Народилася Галина Миколаївна 12 серпня 1951 року у м. Бердянську Запорізької області. 1964 року сім’я переїхала в селище Середнє поблизу Ужгорода. Дівчинка гарно вчилася, мала веселу вдачу, почуття гумору і зовсім не збиралася бути письменницею. </a:t>
            </a:r>
          </a:p>
          <a:p>
            <a:pPr marL="45720" indent="0">
              <a:buNone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Своє перше знайомство з книжкою Галина Миколаївна запам’ятала на все життя. Це сталося у день її народження, коли мама зробила малій Галинці диво-подарунок – збірку “Українські народні казки”, яка стала для неї           “і букварем, і розвагою, і цілим новим світом”. </a:t>
            </a:r>
          </a:p>
          <a:p>
            <a:pPr marL="45720" indent="0">
              <a:buNone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Любов до Закарпаття письменниця </a:t>
            </a:r>
            <a:r>
              <a:rPr lang="uk-UA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пронесла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роки, адже коли сім‘я </a:t>
            </a:r>
            <a:r>
              <a:rPr lang="uk-UA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Маликів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переїхала на Донеччину, Галина повернулася і вступила до Ужгородського університету. </a:t>
            </a:r>
          </a:p>
          <a:p>
            <a:pPr marL="45720" indent="0">
              <a:buNone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Писати майбутня письменниця почала ще зі шкільного віку. Коли сама стала мамою, почала створювати віршики для своєї доньки. Згодом Г. </a:t>
            </a:r>
            <a:r>
              <a:rPr lang="uk-UA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почала писати казкові повісті для дітей. З персонажами цих повістей весь час трапляються якісь пригоди, відбуваються небезпечні та радісні події.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923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0"/>
            <a:ext cx="6408711" cy="836712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Хвилинка </a:t>
            </a:r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гордості </a:t>
            </a:r>
            <a:endParaRPr lang="uk-UA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9144000" cy="54726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повісті «Незвичайні пригоди Алі в країні </a:t>
            </a:r>
            <a:r>
              <a:rPr lang="uk-UA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та «Подорож у королівство сяк-</a:t>
            </a:r>
            <a:r>
              <a:rPr lang="uk-UA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таків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у 1988 році Галині </a:t>
            </a:r>
            <a:r>
              <a:rPr lang="uk-UA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було присуджено премію імені О. Копиленка. З незвичайними пригодами Алі, невгамовної героїні цих повістей, уже познайомились юні читачі Іспанії, Італії, Франції, Німеччини та інших країн. А за останню повість, яка називається «Злочинці з паралельного світу», Г.М. </a:t>
            </a:r>
            <a:r>
              <a:rPr lang="uk-UA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було присуджено звання лауреата літературної премії імені Лесі Українки 2003 року.</a:t>
            </a:r>
          </a:p>
        </p:txBody>
      </p:sp>
    </p:spTree>
    <p:extLst>
      <p:ext uri="{BB962C8B-B14F-4D97-AF65-F5344CB8AC3E}">
        <p14:creationId xmlns:p14="http://schemas.microsoft.com/office/powerpoint/2010/main" val="348534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60"/>
          </a:xfrm>
        </p:spPr>
        <p:txBody>
          <a:bodyPr>
            <a:prstTxWarp prst="textArchDown">
              <a:avLst/>
            </a:prstTxWarp>
            <a:normAutofit/>
          </a:bodyPr>
          <a:lstStyle/>
          <a:p>
            <a:pPr algn="ctr"/>
            <a:r>
              <a:rPr lang="uk-UA" sz="60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uk-UA" sz="6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рилогія про пригоди Алі</a:t>
            </a:r>
            <a:endParaRPr lang="ru-RU" sz="60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143240" y="2214554"/>
            <a:ext cx="6000760" cy="464344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Пригоди Алі в країні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Недоладії</a:t>
            </a:r>
            <a:endParaRPr lang="uk-UA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uk-UA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 Алі до країни сяк-</a:t>
            </a:r>
          </a:p>
          <a:p>
            <a:pPr marL="45720" indent="0">
              <a:buNone/>
            </a:pPr>
            <a:r>
              <a:rPr lang="uk-UA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таків</a:t>
            </a:r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Третя подорож Алі</a:t>
            </a:r>
            <a:endParaRPr lang="uk-UA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al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214554"/>
            <a:ext cx="2975053" cy="38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7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224714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D00000"/>
                </a:solidFill>
                <a:sym typeface="Wingdings" pitchFamily="2" charset="2"/>
              </a:rPr>
              <a:t>     </a:t>
            </a:r>
            <a:endParaRPr lang="ru-RU" sz="5400" dirty="0">
              <a:solidFill>
                <a:srgbClr val="D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6929454" cy="1774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Трилогію про пригоди Алі можна купити і прослухати в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аудіоформаті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29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103264"/>
            <a:ext cx="2571736" cy="3754735"/>
          </a:xfrm>
          <a:prstGeom prst="rect">
            <a:avLst/>
          </a:prstGeom>
        </p:spPr>
      </p:pic>
      <p:pic>
        <p:nvPicPr>
          <p:cNvPr id="5" name="Рисунок 4" descr="tz_ala_v_nediladii_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38980"/>
            <a:ext cx="2714613" cy="3719020"/>
          </a:xfrm>
          <a:prstGeom prst="rect">
            <a:avLst/>
          </a:prstGeom>
        </p:spPr>
      </p:pic>
      <p:pic>
        <p:nvPicPr>
          <p:cNvPr id="8" name="Рисунок 7" descr="395b5b500502a5d2afbb3e509bf966e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214290"/>
            <a:ext cx="1928826" cy="1928826"/>
          </a:xfrm>
          <a:prstGeom prst="rect">
            <a:avLst/>
          </a:prstGeom>
        </p:spPr>
      </p:pic>
      <p:pic>
        <p:nvPicPr>
          <p:cNvPr id="9" name="Рисунок 8" descr="f384faca7fbbcf5242dad29537d0961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1857364"/>
            <a:ext cx="1524000" cy="1524000"/>
          </a:xfrm>
          <a:prstGeom prst="rect">
            <a:avLst/>
          </a:prstGeom>
        </p:spPr>
      </p:pic>
      <p:pic>
        <p:nvPicPr>
          <p:cNvPr id="10" name="Рисунок 9" descr="bd068833dbfe5b91cd04cd934123f63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3500438"/>
            <a:ext cx="3143272" cy="314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9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 descr="miscellaneous_114"/>
          <p:cNvSpPr>
            <a:spLocks/>
          </p:cNvSpPr>
          <p:nvPr/>
        </p:nvSpPr>
        <p:spPr bwMode="auto">
          <a:xfrm>
            <a:off x="0" y="0"/>
            <a:ext cx="971550" cy="6884988"/>
          </a:xfrm>
          <a:custGeom>
            <a:avLst/>
            <a:gdLst>
              <a:gd name="T0" fmla="*/ 2147483647 w 590"/>
              <a:gd name="T1" fmla="*/ 2147483647 h 4400"/>
              <a:gd name="T2" fmla="*/ 2147483647 w 590"/>
              <a:gd name="T3" fmla="*/ 2147483647 h 4400"/>
              <a:gd name="T4" fmla="*/ 2147483647 w 590"/>
              <a:gd name="T5" fmla="*/ 2147483647 h 4400"/>
              <a:gd name="T6" fmla="*/ 0 w 590"/>
              <a:gd name="T7" fmla="*/ 2147483647 h 4400"/>
              <a:gd name="T8" fmla="*/ 0 w 590"/>
              <a:gd name="T9" fmla="*/ 0 h 4400"/>
              <a:gd name="T10" fmla="*/ 2147483647 w 590"/>
              <a:gd name="T11" fmla="*/ 2147483647 h 4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0"/>
              <a:gd name="T19" fmla="*/ 0 h 4400"/>
              <a:gd name="T20" fmla="*/ 590 w 590"/>
              <a:gd name="T21" fmla="*/ 4400 h 4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0" h="4400">
                <a:moveTo>
                  <a:pt x="45" y="46"/>
                </a:moveTo>
                <a:lnTo>
                  <a:pt x="590" y="635"/>
                </a:lnTo>
                <a:lnTo>
                  <a:pt x="590" y="3629"/>
                </a:lnTo>
                <a:lnTo>
                  <a:pt x="0" y="4400"/>
                </a:lnTo>
                <a:lnTo>
                  <a:pt x="0" y="0"/>
                </a:lnTo>
                <a:lnTo>
                  <a:pt x="45" y="46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8196" name="Freeform 5" descr="miscellaneous_114"/>
          <p:cNvSpPr>
            <a:spLocks/>
          </p:cNvSpPr>
          <p:nvPr/>
        </p:nvSpPr>
        <p:spPr bwMode="auto">
          <a:xfrm>
            <a:off x="8243888" y="-26988"/>
            <a:ext cx="936625" cy="6911976"/>
          </a:xfrm>
          <a:custGeom>
            <a:avLst/>
            <a:gdLst>
              <a:gd name="T0" fmla="*/ 2147483647 w 590"/>
              <a:gd name="T1" fmla="*/ 0 h 4354"/>
              <a:gd name="T2" fmla="*/ 0 w 590"/>
              <a:gd name="T3" fmla="*/ 2147483647 h 4354"/>
              <a:gd name="T4" fmla="*/ 0 w 590"/>
              <a:gd name="T5" fmla="*/ 2147483647 h 4354"/>
              <a:gd name="T6" fmla="*/ 2147483647 w 590"/>
              <a:gd name="T7" fmla="*/ 2147483647 h 4354"/>
              <a:gd name="T8" fmla="*/ 2147483647 w 590"/>
              <a:gd name="T9" fmla="*/ 0 h 4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0"/>
              <a:gd name="T16" fmla="*/ 0 h 4354"/>
              <a:gd name="T17" fmla="*/ 590 w 590"/>
              <a:gd name="T18" fmla="*/ 4354 h 4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0" h="4354">
                <a:moveTo>
                  <a:pt x="590" y="0"/>
                </a:moveTo>
                <a:lnTo>
                  <a:pt x="0" y="589"/>
                </a:lnTo>
                <a:lnTo>
                  <a:pt x="0" y="3583"/>
                </a:lnTo>
                <a:lnTo>
                  <a:pt x="590" y="4354"/>
                </a:lnTo>
                <a:lnTo>
                  <a:pt x="59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8197" name="Freeform 4" descr="miscellaneous_114"/>
          <p:cNvSpPr>
            <a:spLocks/>
          </p:cNvSpPr>
          <p:nvPr/>
        </p:nvSpPr>
        <p:spPr bwMode="auto">
          <a:xfrm>
            <a:off x="0" y="0"/>
            <a:ext cx="9217025" cy="935038"/>
          </a:xfrm>
          <a:custGeom>
            <a:avLst/>
            <a:gdLst>
              <a:gd name="T0" fmla="*/ 0 w 5806"/>
              <a:gd name="T1" fmla="*/ 0 h 589"/>
              <a:gd name="T2" fmla="*/ 2147483647 w 5806"/>
              <a:gd name="T3" fmla="*/ 2147483647 h 589"/>
              <a:gd name="T4" fmla="*/ 2147483647 w 5806"/>
              <a:gd name="T5" fmla="*/ 2147483647 h 589"/>
              <a:gd name="T6" fmla="*/ 2147483647 w 5806"/>
              <a:gd name="T7" fmla="*/ 0 h 589"/>
              <a:gd name="T8" fmla="*/ 0 w 5806"/>
              <a:gd name="T9" fmla="*/ 0 h 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06"/>
              <a:gd name="T16" fmla="*/ 0 h 589"/>
              <a:gd name="T17" fmla="*/ 5806 w 5806"/>
              <a:gd name="T18" fmla="*/ 589 h 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06" h="589">
                <a:moveTo>
                  <a:pt x="0" y="0"/>
                </a:moveTo>
                <a:lnTo>
                  <a:pt x="590" y="589"/>
                </a:lnTo>
                <a:lnTo>
                  <a:pt x="5216" y="589"/>
                </a:lnTo>
                <a:lnTo>
                  <a:pt x="5806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8198" name="Rectangle 23"/>
          <p:cNvSpPr>
            <a:spLocks noChangeArrowheads="1"/>
          </p:cNvSpPr>
          <p:nvPr/>
        </p:nvSpPr>
        <p:spPr bwMode="auto">
          <a:xfrm>
            <a:off x="2843213" y="-14288"/>
            <a:ext cx="3816350" cy="100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000" b="1" i="1" smtClean="0">
                <a:solidFill>
                  <a:srgbClr val="00FFFF"/>
                </a:solidFill>
                <a:latin typeface="French Script MT" panose="03020402040607040605" pitchFamily="66" charset="0"/>
              </a:rPr>
              <a:t>КАЗКОВИЙ СВІТ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000" b="1" i="1" smtClean="0">
                <a:solidFill>
                  <a:srgbClr val="00FFFF"/>
                </a:solidFill>
                <a:latin typeface="French Script MT" panose="03020402040607040605" pitchFamily="66" charset="0"/>
              </a:rPr>
              <a:t>ГАЛИНИ МАЛИК</a:t>
            </a:r>
          </a:p>
        </p:txBody>
      </p:sp>
      <p:pic>
        <p:nvPicPr>
          <p:cNvPr id="8199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1" y="981075"/>
            <a:ext cx="18557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6" y="949326"/>
            <a:ext cx="2605241" cy="285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4" y="932370"/>
            <a:ext cx="2303463" cy="235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797" y="3877763"/>
            <a:ext cx="3341522" cy="245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182816"/>
            <a:ext cx="2051049" cy="323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319" y="3287714"/>
            <a:ext cx="193577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24" descr="cendrillon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13325"/>
            <a:ext cx="15398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0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5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303</TotalTime>
  <Words>292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Arial</vt:lpstr>
      <vt:lpstr>Century Gothic</vt:lpstr>
      <vt:lpstr>French Script MT</vt:lpstr>
      <vt:lpstr>Garamond</vt:lpstr>
      <vt:lpstr>Georgia</vt:lpstr>
      <vt:lpstr>Times New Roman</vt:lpstr>
      <vt:lpstr>Trebuchet MS</vt:lpstr>
      <vt:lpstr>Wingdings</vt:lpstr>
      <vt:lpstr>Wingdings 3</vt:lpstr>
      <vt:lpstr>Презентация-укр-5</vt:lpstr>
      <vt:lpstr>Течение</vt:lpstr>
      <vt:lpstr>1_Течение</vt:lpstr>
      <vt:lpstr>Сектор</vt:lpstr>
      <vt:lpstr>Галина Малик. «Незвичайні пригоди Алі в країні Недоладії» – повість-казка сучасної дитячої письменниці.  ТЛ:повість-казка. </vt:lpstr>
      <vt:lpstr>Завдання уроку: </vt:lpstr>
      <vt:lpstr>Презентация PowerPoint</vt:lpstr>
      <vt:lpstr>«Для того, щоб писати для дітей,  треба просто бути  щасливою людиною»  Г. Малик </vt:lpstr>
      <vt:lpstr>Презентация PowerPoint</vt:lpstr>
      <vt:lpstr>Хвилинка гордості </vt:lpstr>
      <vt:lpstr>Трилогія про пригоди Алі</vt:lpstr>
      <vt:lpstr>     </vt:lpstr>
      <vt:lpstr>Презентация PowerPoint</vt:lpstr>
      <vt:lpstr>Міні-інтерв’ю з письменницею </vt:lpstr>
      <vt:lpstr>Презентация PowerPoint</vt:lpstr>
      <vt:lpstr>Словникова робота</vt:lpstr>
      <vt:lpstr>Тема повісті-казки «Незвичайні пригоди Алі в країні Недоладії»:</vt:lpstr>
      <vt:lpstr>Казкове коло </vt:lpstr>
      <vt:lpstr> Рольова гра «Я – герой казки»</vt:lpstr>
      <vt:lpstr>Метод «Заповни анкету» </vt:lpstr>
      <vt:lpstr>Презентация PowerPoint</vt:lpstr>
      <vt:lpstr>На уроці я… </vt:lpstr>
      <vt:lpstr>Домашнє завдання: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Галина Малик. Коротко про письменницю. «Незвичайні пригоди Алі в країні Недоладії» – повість-казка сучасної дитячої письменниці.  ТЛ:повість-казка. </dc:title>
  <dc:creator>user</dc:creator>
  <cp:lastModifiedBy>user</cp:lastModifiedBy>
  <cp:revision>20</cp:revision>
  <dcterms:created xsi:type="dcterms:W3CDTF">2017-11-02T06:15:31Z</dcterms:created>
  <dcterms:modified xsi:type="dcterms:W3CDTF">2017-11-02T11:21:22Z</dcterms:modified>
</cp:coreProperties>
</file>