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2F194-AC18-4DC2-B077-2E64146BC5F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368FF-4409-4BC4-8D4D-6C71142A1B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Загадки як вид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усної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народної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творчості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Розгляд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змісту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й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форми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загадок. Метафора в загадках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933056"/>
            <a:ext cx="1905000" cy="2371725"/>
          </a:xfrm>
          <a:prstGeom prst="rect">
            <a:avLst/>
          </a:prstGeom>
          <a:noFill/>
        </p:spPr>
      </p:pic>
      <p:pic>
        <p:nvPicPr>
          <p:cNvPr id="1027" name="Picture 3" descr="C:\Users\admin\Desktop\с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581128"/>
            <a:ext cx="2466975" cy="1847850"/>
          </a:xfrm>
          <a:prstGeom prst="rect">
            <a:avLst/>
          </a:prstGeom>
          <a:noFill/>
        </p:spPr>
      </p:pic>
      <p:pic>
        <p:nvPicPr>
          <p:cNvPr id="1028" name="Picture 4" descr="C:\Users\admin\Desktop\х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645024"/>
            <a:ext cx="1590675" cy="287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ПОМІРКУЙ  І  ВІДГАДАЙ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6923112" cy="39604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/>
              <a:t>Не </a:t>
            </a:r>
            <a:r>
              <a:rPr lang="ru-RU" sz="5400" dirty="0" err="1"/>
              <a:t>кравець</a:t>
            </a:r>
            <a:r>
              <a:rPr lang="ru-RU" sz="5400" dirty="0" smtClean="0"/>
              <a:t>,</a:t>
            </a:r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/>
              <a:t>а </a:t>
            </a:r>
            <a:r>
              <a:rPr lang="ru-RU" sz="5400" dirty="0" err="1"/>
              <a:t>з</a:t>
            </a:r>
            <a:r>
              <a:rPr lang="ru-RU" sz="5400" dirty="0"/>
              <a:t> </a:t>
            </a:r>
            <a:r>
              <a:rPr lang="ru-RU" sz="5400" dirty="0" err="1" smtClean="0"/>
              <a:t>голками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/>
              <a:t>ходить. </a:t>
            </a:r>
          </a:p>
        </p:txBody>
      </p:sp>
      <p:pic>
        <p:nvPicPr>
          <p:cNvPr id="3074" name="Picture 2" descr="C:\Users\admin\Desktop\ХЛОП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9000"/>
            <a:ext cx="2323331" cy="3211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7170" name="Picture 2" descr="C:\Users\admin\Desktop\ї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651621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ПОМІРКУЙ  І  ВІДГАДАЙ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6923112" cy="39604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err="1"/>
              <a:t>Мовчить</a:t>
            </a:r>
            <a:r>
              <a:rPr lang="ru-RU" sz="5400" dirty="0"/>
              <a:t>, 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а </a:t>
            </a:r>
            <a:r>
              <a:rPr lang="ru-RU" sz="5400" dirty="0"/>
              <a:t>сто </a:t>
            </a:r>
            <a:r>
              <a:rPr lang="ru-RU" sz="5400" dirty="0" err="1" smtClean="0"/>
              <a:t>дурнів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 err="1"/>
              <a:t>навчить</a:t>
            </a:r>
            <a:r>
              <a:rPr lang="ru-RU" sz="5400" dirty="0"/>
              <a:t>.</a:t>
            </a:r>
          </a:p>
        </p:txBody>
      </p:sp>
      <p:pic>
        <p:nvPicPr>
          <p:cNvPr id="3074" name="Picture 2" descr="C:\Users\admin\Desktop\ХЛОП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9000"/>
            <a:ext cx="2323331" cy="3211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8194" name="Picture 2" descr="C:\Users\admin\Desktop\к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36712"/>
            <a:ext cx="612068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</a:rPr>
              <a:t>ХУДОЖНІ ЗАСОБИ В ЗАГАДКАХ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 lnSpcReduction="10000"/>
          </a:bodyPr>
          <a:lstStyle/>
          <a:p>
            <a:r>
              <a:rPr lang="uk-UA" b="1" dirty="0" smtClean="0"/>
              <a:t>Епітети</a:t>
            </a:r>
          </a:p>
          <a:p>
            <a:pPr>
              <a:buNone/>
            </a:pPr>
            <a:endParaRPr lang="ru-RU" b="1" dirty="0"/>
          </a:p>
          <a:p>
            <a:r>
              <a:rPr lang="uk-UA" b="1" dirty="0" smtClean="0"/>
              <a:t>Порівняння</a:t>
            </a:r>
          </a:p>
          <a:p>
            <a:endParaRPr lang="ru-RU" b="1" dirty="0"/>
          </a:p>
          <a:p>
            <a:r>
              <a:rPr lang="uk-UA" b="1" dirty="0" smtClean="0"/>
              <a:t>Метафори</a:t>
            </a:r>
          </a:p>
          <a:p>
            <a:pPr>
              <a:buNone/>
            </a:pPr>
            <a:endParaRPr lang="ru-RU" b="1" dirty="0"/>
          </a:p>
          <a:p>
            <a:r>
              <a:rPr lang="uk-UA" b="1" dirty="0"/>
              <a:t>Синоніми, антоніми </a:t>
            </a:r>
            <a:r>
              <a:rPr lang="uk-UA" b="1" dirty="0" smtClean="0"/>
              <a:t>тощо</a:t>
            </a:r>
            <a:endParaRPr lang="ru-RU" b="1" dirty="0"/>
          </a:p>
        </p:txBody>
      </p:sp>
      <p:pic>
        <p:nvPicPr>
          <p:cNvPr id="9218" name="Picture 2" descr="C:\Users\admin\Desktop\ДІ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628800"/>
            <a:ext cx="475252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ВІДНОВИ та ВІДГАДАЙ!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uk-UA" sz="4400" dirty="0" smtClean="0"/>
              <a:t>   Прилетіли </a:t>
            </a:r>
            <a:r>
              <a:rPr lang="uk-UA" sz="4400" dirty="0"/>
              <a:t>гості</a:t>
            </a:r>
            <a:br>
              <a:rPr lang="uk-UA" sz="4400" dirty="0"/>
            </a:br>
            <a:r>
              <a:rPr lang="uk-UA" sz="4400" dirty="0"/>
              <a:t>Сіли … (</a:t>
            </a:r>
            <a:r>
              <a:rPr lang="uk-UA" sz="4400" i="1" dirty="0">
                <a:solidFill>
                  <a:srgbClr val="0070C0"/>
                </a:solidFill>
              </a:rPr>
              <a:t>на землі, на помості, на стільці</a:t>
            </a:r>
            <a:r>
              <a:rPr lang="uk-UA" sz="4400" dirty="0"/>
              <a:t>),</a:t>
            </a:r>
            <a:br>
              <a:rPr lang="uk-UA" sz="4400" dirty="0"/>
            </a:br>
            <a:r>
              <a:rPr lang="uk-UA" sz="4400" dirty="0"/>
              <a:t>Без сокири, без лопати</a:t>
            </a:r>
            <a:br>
              <a:rPr lang="uk-UA" sz="4400" dirty="0"/>
            </a:br>
            <a:r>
              <a:rPr lang="uk-UA" sz="4400" dirty="0"/>
              <a:t>Поробили собі … (</a:t>
            </a:r>
            <a:r>
              <a:rPr lang="uk-UA" sz="4400" i="1" dirty="0">
                <a:solidFill>
                  <a:srgbClr val="0070C0"/>
                </a:solidFill>
              </a:rPr>
              <a:t>хату, кашу, лопату</a:t>
            </a:r>
            <a:r>
              <a:rPr lang="uk-UA" sz="4400" dirty="0"/>
              <a:t>)</a:t>
            </a:r>
            <a:endParaRPr lang="ru-RU" sz="4400" dirty="0"/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/>
              <a:t>Прилетіли гості</a:t>
            </a:r>
            <a:br>
              <a:rPr lang="uk-UA" dirty="0"/>
            </a:br>
            <a:r>
              <a:rPr lang="uk-UA" dirty="0" smtClean="0"/>
              <a:t>Сіли </a:t>
            </a:r>
            <a:r>
              <a:rPr lang="uk-UA" i="1" dirty="0" smtClean="0"/>
              <a:t>на помості</a:t>
            </a:r>
            <a:r>
              <a:rPr lang="uk-UA" dirty="0" smtClean="0"/>
              <a:t>,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Без сокири, без лопати</a:t>
            </a:r>
            <a:br>
              <a:rPr lang="uk-UA" dirty="0"/>
            </a:br>
            <a:r>
              <a:rPr lang="uk-UA" dirty="0"/>
              <a:t>Поробили </a:t>
            </a:r>
            <a:r>
              <a:rPr lang="uk-UA" dirty="0" smtClean="0"/>
              <a:t>собі хати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10242" name="Picture 2" descr="C:\Users\admin\Desktop\ptashka-i-ptashenya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5915025" cy="3412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ВІДНОВИ та ВІДГАДАЙ!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uk-UA" sz="4400" dirty="0" smtClean="0"/>
              <a:t>   </a:t>
            </a:r>
            <a:endParaRPr lang="ru-RU" sz="4400" dirty="0"/>
          </a:p>
          <a:p>
            <a:pPr algn="ctr">
              <a:buNone/>
            </a:pPr>
            <a:r>
              <a:rPr lang="uk-UA" sz="4400" dirty="0"/>
              <a:t>	</a:t>
            </a:r>
            <a:r>
              <a:rPr lang="uk-UA" sz="4400" dirty="0" smtClean="0"/>
              <a:t>Текло,  </a:t>
            </a:r>
            <a:r>
              <a:rPr lang="uk-UA" sz="4400" dirty="0" err="1"/>
              <a:t>текло</a:t>
            </a:r>
            <a:r>
              <a:rPr lang="uk-UA" sz="4400" dirty="0"/>
              <a:t/>
            </a:r>
            <a:br>
              <a:rPr lang="uk-UA" sz="4400" dirty="0"/>
            </a:br>
            <a:r>
              <a:rPr lang="uk-UA" sz="4400" dirty="0"/>
              <a:t>І лягло під … (</a:t>
            </a:r>
            <a:r>
              <a:rPr lang="uk-UA" sz="4400" dirty="0">
                <a:solidFill>
                  <a:srgbClr val="0070C0"/>
                </a:solidFill>
              </a:rPr>
              <a:t>рядно, </a:t>
            </a:r>
            <a:r>
              <a:rPr lang="uk-UA" sz="4400" dirty="0" smtClean="0">
                <a:solidFill>
                  <a:srgbClr val="0070C0"/>
                </a:solidFill>
              </a:rPr>
              <a:t>сукно,скло</a:t>
            </a:r>
            <a:r>
              <a:rPr lang="uk-UA" sz="4400" dirty="0"/>
              <a:t>).</a:t>
            </a:r>
            <a:endParaRPr lang="ru-RU" sz="4400" dirty="0"/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r>
              <a:rPr lang="uk-UA" dirty="0"/>
              <a:t>Текло,  </a:t>
            </a:r>
            <a:r>
              <a:rPr lang="uk-UA" dirty="0" err="1"/>
              <a:t>текло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І лягло </a:t>
            </a:r>
            <a:r>
              <a:rPr lang="uk-UA" dirty="0" smtClean="0"/>
              <a:t>під скло.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11266" name="Picture 2" descr="C:\Users\admin\Desktop\zima-prish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80928"/>
            <a:ext cx="576064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ВІДНОВИ та ВІДГАДАЙ!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uk-UA" sz="4400" dirty="0" smtClean="0"/>
              <a:t>   </a:t>
            </a:r>
            <a:endParaRPr lang="ru-RU" sz="4400" dirty="0"/>
          </a:p>
          <a:p>
            <a:pPr algn="ctr">
              <a:buNone/>
            </a:pPr>
            <a:r>
              <a:rPr lang="uk-UA" sz="4400" dirty="0"/>
              <a:t>	Що то за … (</a:t>
            </a:r>
            <a:r>
              <a:rPr lang="uk-UA" sz="4400" dirty="0">
                <a:solidFill>
                  <a:srgbClr val="0070C0"/>
                </a:solidFill>
              </a:rPr>
              <a:t>кількість, гість, радість</a:t>
            </a:r>
            <a:r>
              <a:rPr lang="uk-UA" sz="4400" dirty="0"/>
              <a:t>),</a:t>
            </a:r>
            <a:br>
              <a:rPr lang="uk-UA" sz="4400" dirty="0"/>
            </a:br>
            <a:r>
              <a:rPr lang="uk-UA" sz="4400" dirty="0"/>
              <a:t>Що темряву їсть?</a:t>
            </a:r>
            <a:endParaRPr lang="ru-RU" sz="4400" dirty="0"/>
          </a:p>
          <a:p>
            <a:pPr algn="ctr">
              <a:buNone/>
            </a:pPr>
            <a:r>
              <a:rPr lang="uk-UA" sz="4400" dirty="0"/>
              <a:t>	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 це…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4000" dirty="0" smtClean="0"/>
              <a:t>  влучне</a:t>
            </a:r>
            <a:r>
              <a:rPr lang="uk-UA" sz="4000" dirty="0"/>
              <a:t>, образне питання, у якому </a:t>
            </a:r>
            <a:r>
              <a:rPr lang="uk-UA" sz="4000" dirty="0" err="1"/>
              <a:t>натякається</a:t>
            </a:r>
            <a:r>
              <a:rPr lang="uk-UA" sz="4000" dirty="0"/>
              <a:t> на відповідь; прихований опис предметів чи явищ, що потребує відповіді.</a:t>
            </a:r>
            <a:endParaRPr lang="ru-RU" sz="4000" dirty="0"/>
          </a:p>
          <a:p>
            <a:pPr>
              <a:buNone/>
            </a:pPr>
            <a:endParaRPr lang="ru-RU" sz="4000" dirty="0"/>
          </a:p>
        </p:txBody>
      </p:sp>
      <p:pic>
        <p:nvPicPr>
          <p:cNvPr id="2051" name="Picture 3" descr="C:\Users\admin\Desktop\17-18н.р\мараф.тв.ур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77072"/>
            <a:ext cx="7056784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r>
              <a:rPr lang="uk-UA" dirty="0"/>
              <a:t>Що то </a:t>
            </a:r>
            <a:r>
              <a:rPr lang="uk-UA" dirty="0" smtClean="0"/>
              <a:t>за гість,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Що темряву їсть?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	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12290" name="Picture 2" descr="C:\Users\admin\Desktop\ind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5892451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ВІДНОВИ та ВІДГАДАЙ!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uk-UA" sz="4400" dirty="0" smtClean="0"/>
              <a:t>   </a:t>
            </a:r>
            <a:endParaRPr lang="ru-RU" sz="4400" dirty="0"/>
          </a:p>
          <a:p>
            <a:pPr algn="ctr">
              <a:buNone/>
            </a:pPr>
            <a:r>
              <a:rPr lang="ru-RU" sz="4400" dirty="0" err="1"/>
              <a:t>Круглий</a:t>
            </a:r>
            <a:r>
              <a:rPr lang="ru-RU" sz="4400" dirty="0"/>
              <a:t> та не … (</a:t>
            </a:r>
            <a:r>
              <a:rPr lang="ru-RU" sz="4400" dirty="0">
                <a:solidFill>
                  <a:srgbClr val="0070C0"/>
                </a:solidFill>
              </a:rPr>
              <a:t>зоря, </a:t>
            </a:r>
            <a:r>
              <a:rPr lang="ru-RU" sz="4400" dirty="0" err="1">
                <a:solidFill>
                  <a:srgbClr val="0070C0"/>
                </a:solidFill>
              </a:rPr>
              <a:t>сонце</a:t>
            </a:r>
            <a:r>
              <a:rPr lang="ru-RU" sz="4400" dirty="0">
                <a:solidFill>
                  <a:srgbClr val="0070C0"/>
                </a:solidFill>
              </a:rPr>
              <a:t>, </a:t>
            </a:r>
            <a:r>
              <a:rPr lang="ru-RU" sz="4400" dirty="0" err="1">
                <a:solidFill>
                  <a:srgbClr val="0070C0"/>
                </a:solidFill>
              </a:rPr>
              <a:t>місяць</a:t>
            </a:r>
            <a:r>
              <a:rPr lang="ru-RU" sz="4400" dirty="0"/>
              <a:t>),</a:t>
            </a:r>
            <a:br>
              <a:rPr lang="ru-RU" sz="4400" dirty="0"/>
            </a:br>
            <a:r>
              <a:rPr lang="ru-RU" sz="4400" dirty="0"/>
              <a:t>Зелен, та не </a:t>
            </a:r>
            <a:r>
              <a:rPr lang="ru-RU" sz="4400" dirty="0" err="1"/>
              <a:t>діброва</a:t>
            </a:r>
            <a:r>
              <a:rPr lang="ru-RU" sz="4400" dirty="0"/>
              <a:t>,</a:t>
            </a:r>
            <a:br>
              <a:rPr lang="ru-RU" sz="4400" dirty="0"/>
            </a:br>
            <a:r>
              <a:rPr lang="ru-RU" sz="4400" dirty="0"/>
              <a:t>З хвостом, та не … (</a:t>
            </a:r>
            <a:r>
              <a:rPr lang="ru-RU" sz="4400" dirty="0" err="1">
                <a:solidFill>
                  <a:srgbClr val="0070C0"/>
                </a:solidFill>
              </a:rPr>
              <a:t>миша</a:t>
            </a:r>
            <a:r>
              <a:rPr lang="ru-RU" sz="4400" dirty="0">
                <a:solidFill>
                  <a:srgbClr val="0070C0"/>
                </a:solidFill>
              </a:rPr>
              <a:t>, </a:t>
            </a:r>
            <a:r>
              <a:rPr lang="ru-RU" sz="4400" dirty="0" err="1">
                <a:solidFill>
                  <a:srgbClr val="0070C0"/>
                </a:solidFill>
              </a:rPr>
              <a:t>кішка</a:t>
            </a:r>
            <a:r>
              <a:rPr lang="ru-RU" sz="4400" dirty="0">
                <a:solidFill>
                  <a:srgbClr val="0070C0"/>
                </a:solidFill>
              </a:rPr>
              <a:t>, крокодил</a:t>
            </a:r>
            <a:r>
              <a:rPr lang="ru-RU" sz="4400" dirty="0"/>
              <a:t>).</a:t>
            </a:r>
            <a:r>
              <a:rPr lang="uk-UA" sz="4400" dirty="0"/>
              <a:t>	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r>
              <a:rPr lang="ru-RU" dirty="0" err="1"/>
              <a:t>Круглий</a:t>
            </a:r>
            <a:r>
              <a:rPr lang="ru-RU" dirty="0"/>
              <a:t> та </a:t>
            </a:r>
            <a:r>
              <a:rPr lang="ru-RU" dirty="0" smtClean="0"/>
              <a:t>не </a:t>
            </a:r>
            <a:r>
              <a:rPr lang="ru-RU" dirty="0" err="1" smtClean="0"/>
              <a:t>сонце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Зелен, та не </a:t>
            </a:r>
            <a:r>
              <a:rPr lang="ru-RU" dirty="0" err="1"/>
              <a:t>діброва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З хвостом, та </a:t>
            </a:r>
            <a:r>
              <a:rPr lang="ru-RU" dirty="0" smtClean="0"/>
              <a:t>не </a:t>
            </a:r>
            <a:r>
              <a:rPr lang="ru-RU" dirty="0" err="1" smtClean="0"/>
              <a:t>миша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13314" name="Picture 2" descr="C:\Users\admin\Desktop\каву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01008"/>
            <a:ext cx="489654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pPr algn="l"/>
            <a:r>
              <a:rPr lang="uk-UA" dirty="0" smtClean="0"/>
              <a:t>   —</a:t>
            </a:r>
            <a:r>
              <a:rPr lang="uk-UA" dirty="0"/>
              <a:t> Найцікавішою загадкою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              на уроці</a:t>
            </a:r>
            <a:br>
              <a:rPr lang="uk-UA" dirty="0" smtClean="0"/>
            </a:br>
            <a:r>
              <a:rPr lang="uk-UA" dirty="0" smtClean="0"/>
              <a:t>         для </a:t>
            </a:r>
            <a:r>
              <a:rPr lang="uk-UA" dirty="0"/>
              <a:t>мене була…,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        тому </a:t>
            </a:r>
            <a:r>
              <a:rPr lang="uk-UA" dirty="0"/>
              <a:t>що…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339" name="Picture 3" descr="C:\Users\admin\Desktop\мі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6353" y="3933056"/>
            <a:ext cx="5067647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  це…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sz="4800" dirty="0" smtClean="0"/>
              <a:t>        з </a:t>
            </a:r>
            <a:r>
              <a:rPr lang="uk-UA" sz="4800" dirty="0"/>
              <a:t>грецької «перенесення». Образний вислів, що розкриває сутність одного предмета чи явища через особливості іншого.</a:t>
            </a:r>
            <a:endParaRPr lang="ru-RU" sz="4800" dirty="0"/>
          </a:p>
          <a:p>
            <a:pPr>
              <a:buNone/>
            </a:pPr>
            <a:endParaRPr lang="ru-RU" sz="4000" dirty="0"/>
          </a:p>
          <a:p>
            <a:pPr>
              <a:buNone/>
            </a:pPr>
            <a:endParaRPr lang="ru-RU" sz="4000" dirty="0"/>
          </a:p>
        </p:txBody>
      </p:sp>
      <p:pic>
        <p:nvPicPr>
          <p:cNvPr id="2051" name="Picture 3" descr="C:\Users\admin\Desktop\17-18н.р\мараф.тв.ур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77072"/>
            <a:ext cx="7056784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ПОМІРКУЙ  І  ВІДГАДАЙ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err="1"/>
              <a:t>Чорна</a:t>
            </a:r>
            <a:r>
              <a:rPr lang="ru-RU" sz="5400" dirty="0"/>
              <a:t> корова </a:t>
            </a:r>
            <a:r>
              <a:rPr lang="ru-RU" sz="5400" dirty="0" err="1"/>
              <a:t>всіх</a:t>
            </a:r>
            <a:r>
              <a:rPr lang="ru-RU" sz="5400" dirty="0"/>
              <a:t> поборола, </a:t>
            </a:r>
          </a:p>
          <a:p>
            <a:pPr algn="ctr">
              <a:buNone/>
            </a:pPr>
            <a:r>
              <a:rPr lang="ru-RU" sz="5400" dirty="0" smtClean="0"/>
              <a:t>а </a:t>
            </a:r>
            <a:r>
              <a:rPr lang="ru-RU" sz="5400" dirty="0" err="1"/>
              <a:t>білий</a:t>
            </a:r>
            <a:r>
              <a:rPr lang="ru-RU" sz="5400" dirty="0"/>
              <a:t> </a:t>
            </a:r>
            <a:r>
              <a:rPr lang="ru-RU" sz="5400" dirty="0" err="1" smtClean="0"/>
              <a:t>віл</a:t>
            </a: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ru-RU" sz="5400" dirty="0" err="1"/>
              <a:t>усіх</a:t>
            </a:r>
            <a:r>
              <a:rPr lang="ru-RU" sz="5400" dirty="0"/>
              <a:t> </a:t>
            </a:r>
            <a:r>
              <a:rPr lang="ru-RU" sz="5400" dirty="0" err="1"/>
              <a:t>підвів</a:t>
            </a:r>
            <a:r>
              <a:rPr lang="ru-RU" sz="5400" dirty="0"/>
              <a:t>. </a:t>
            </a:r>
          </a:p>
        </p:txBody>
      </p:sp>
      <p:pic>
        <p:nvPicPr>
          <p:cNvPr id="3074" name="Picture 2" descr="C:\Users\admin\Desktop\ХЛОП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9000"/>
            <a:ext cx="2323331" cy="3211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д-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5832648" cy="5328592"/>
          </a:xfrm>
          <a:prstGeom prst="rect">
            <a:avLst/>
          </a:prstGeom>
          <a:noFill/>
        </p:spPr>
      </p:pic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ПОМІРКУЙ  І  ВІДГАДАЙ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923112" cy="463711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err="1"/>
              <a:t>Тисяча</a:t>
            </a:r>
            <a:r>
              <a:rPr lang="ru-RU" sz="5400" dirty="0"/>
              <a:t> </a:t>
            </a:r>
            <a:r>
              <a:rPr lang="ru-RU" sz="5400" dirty="0" err="1"/>
              <a:t>овець</a:t>
            </a:r>
            <a:r>
              <a:rPr lang="ru-RU" sz="5400" dirty="0" smtClean="0"/>
              <a:t>,</a:t>
            </a:r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/>
              <a:t>а </a:t>
            </a:r>
            <a:r>
              <a:rPr lang="ru-RU" sz="5400" dirty="0" err="1"/>
              <a:t>між</a:t>
            </a:r>
            <a:r>
              <a:rPr lang="ru-RU" sz="5400" dirty="0"/>
              <a:t> ними 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 один</a:t>
            </a:r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 err="1"/>
              <a:t>баранець</a:t>
            </a:r>
            <a:r>
              <a:rPr lang="ru-RU" sz="5400" dirty="0"/>
              <a:t> </a:t>
            </a:r>
            <a:r>
              <a:rPr lang="ru-RU" sz="5400" dirty="0" smtClean="0"/>
              <a:t>.</a:t>
            </a:r>
            <a:endParaRPr lang="ru-RU" sz="5400" dirty="0"/>
          </a:p>
        </p:txBody>
      </p:sp>
      <p:pic>
        <p:nvPicPr>
          <p:cNvPr id="3074" name="Picture 2" descr="C:\Users\admin\Desktop\ХЛОП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9000"/>
            <a:ext cx="2323331" cy="3211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5122" name="Picture 2" descr="C:\Users\admin\Desktop\мі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5616624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ПОМІРКУЙ  І  ВІДГАДАЙ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6923112" cy="39604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/>
              <a:t>По </a:t>
            </a:r>
            <a:r>
              <a:rPr lang="ru-RU" sz="5400" dirty="0" err="1"/>
              <a:t>землі</a:t>
            </a:r>
            <a:r>
              <a:rPr lang="ru-RU" sz="5400" dirty="0"/>
              <a:t> </a:t>
            </a:r>
            <a:r>
              <a:rPr lang="ru-RU" sz="5400" dirty="0" err="1"/>
              <a:t>скаче</a:t>
            </a:r>
            <a:r>
              <a:rPr lang="ru-RU" sz="5400" dirty="0"/>
              <a:t>, 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а </a:t>
            </a:r>
            <a:r>
              <a:rPr lang="ru-RU" sz="5400" dirty="0"/>
              <a:t>у </a:t>
            </a:r>
            <a:r>
              <a:rPr lang="ru-RU" sz="5400" dirty="0" err="1"/>
              <a:t>воді</a:t>
            </a:r>
            <a:r>
              <a:rPr lang="ru-RU" sz="5400" dirty="0"/>
              <a:t> 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err="1" smtClean="0"/>
              <a:t>пливе</a:t>
            </a:r>
            <a:r>
              <a:rPr lang="ru-RU" sz="5400" dirty="0" smtClean="0"/>
              <a:t>.</a:t>
            </a:r>
            <a:endParaRPr lang="ru-RU" sz="5400" dirty="0"/>
          </a:p>
        </p:txBody>
      </p:sp>
      <p:pic>
        <p:nvPicPr>
          <p:cNvPr id="3074" name="Picture 2" descr="C:\Users\admin\Desktop\ХЛОП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9000"/>
            <a:ext cx="2323331" cy="3211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admin\Desktop\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699792" cy="2567930"/>
          </a:xfrm>
          <a:prstGeom prst="rect">
            <a:avLst/>
          </a:prstGeom>
          <a:noFill/>
        </p:spPr>
      </p:pic>
      <p:pic>
        <p:nvPicPr>
          <p:cNvPr id="6146" name="Picture 2" descr="C:\Users\admin\Desktop\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9"/>
            <a:ext cx="6660231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191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Загадки як вид усної народної творчості. Розгляд змісту й форми загадок. Метафора в загадках</vt:lpstr>
      <vt:lpstr>ЗАГАДКА  це…</vt:lpstr>
      <vt:lpstr>МЕТАФОРА  це…</vt:lpstr>
      <vt:lpstr>ПОМІРКУЙ  І  ВІДГАДАЙ</vt:lpstr>
      <vt:lpstr>Слайд 5</vt:lpstr>
      <vt:lpstr>ПОМІРКУЙ  І  ВІДГАДАЙ</vt:lpstr>
      <vt:lpstr>Слайд 7</vt:lpstr>
      <vt:lpstr>ПОМІРКУЙ  І  ВІДГАДАЙ</vt:lpstr>
      <vt:lpstr>Слайд 9</vt:lpstr>
      <vt:lpstr>ПОМІРКУЙ  І  ВІДГАДАЙ</vt:lpstr>
      <vt:lpstr>Слайд 11</vt:lpstr>
      <vt:lpstr>ПОМІРКУЙ  І  ВІДГАДАЙ</vt:lpstr>
      <vt:lpstr>Слайд 13</vt:lpstr>
      <vt:lpstr>ХУДОЖНІ ЗАСОБИ В ЗАГАДКАХ</vt:lpstr>
      <vt:lpstr>ВІДНОВИ та ВІДГАДАЙ!</vt:lpstr>
      <vt:lpstr>Прилетіли гості Сіли на помості, Без сокири, без лопати Поробили собі хати </vt:lpstr>
      <vt:lpstr>ВІДНОВИ та ВІДГАДАЙ!</vt:lpstr>
      <vt:lpstr>Текло,  текло І лягло під скло. </vt:lpstr>
      <vt:lpstr>ВІДНОВИ та ВІДГАДАЙ!</vt:lpstr>
      <vt:lpstr>Що то за гість, Що темряву їсть?   </vt:lpstr>
      <vt:lpstr>ВІДНОВИ та ВІДГАДАЙ!</vt:lpstr>
      <vt:lpstr>Круглий та не сонце, Зелен, та не діброва, З хвостом, та не миша.</vt:lpstr>
      <vt:lpstr>   — Найцікавішою загадкою                  на уроці          для мене була…,             тому що…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як вид усної народної творчості. Розгляд змісту й форми загадок. Метафора в загадках</dc:title>
  <dc:creator>admin</dc:creator>
  <cp:lastModifiedBy>admin</cp:lastModifiedBy>
  <cp:revision>40</cp:revision>
  <dcterms:created xsi:type="dcterms:W3CDTF">2017-12-07T17:18:42Z</dcterms:created>
  <dcterms:modified xsi:type="dcterms:W3CDTF">2017-12-07T22:17:18Z</dcterms:modified>
</cp:coreProperties>
</file>