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0" r:id="rId1"/>
  </p:sldMasterIdLst>
  <p:sldIdLst>
    <p:sldId id="257" r:id="rId2"/>
    <p:sldId id="271" r:id="rId3"/>
    <p:sldId id="262" r:id="rId4"/>
    <p:sldId id="263" r:id="rId5"/>
    <p:sldId id="275" r:id="rId6"/>
    <p:sldId id="277" r:id="rId7"/>
    <p:sldId id="278" r:id="rId8"/>
    <p:sldId id="279" r:id="rId9"/>
    <p:sldId id="264" r:id="rId10"/>
    <p:sldId id="258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FF00"/>
    <a:srgbClr val="FFFF66"/>
    <a:srgbClr val="FFFF99"/>
    <a:srgbClr val="CCFF33"/>
    <a:srgbClr val="CC0066"/>
    <a:srgbClr val="FF0066"/>
    <a:srgbClr val="009900"/>
    <a:srgbClr val="FF99CC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8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32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2058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798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128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0552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943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84550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681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6685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420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32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861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696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1999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6090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42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9826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98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8960287-1EC5-4FBF-A2B0-E5A7ACB7934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EC999AF-5F55-4C27-B03A-1C5B667B0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830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1" r:id="rId1"/>
    <p:sldLayoutId id="2147484092" r:id="rId2"/>
    <p:sldLayoutId id="2147484093" r:id="rId3"/>
    <p:sldLayoutId id="2147484094" r:id="rId4"/>
    <p:sldLayoutId id="2147484095" r:id="rId5"/>
    <p:sldLayoutId id="2147484096" r:id="rId6"/>
    <p:sldLayoutId id="2147484097" r:id="rId7"/>
    <p:sldLayoutId id="2147484098" r:id="rId8"/>
    <p:sldLayoutId id="2147484099" r:id="rId9"/>
    <p:sldLayoutId id="2147484100" r:id="rId10"/>
    <p:sldLayoutId id="2147484101" r:id="rId11"/>
    <p:sldLayoutId id="2147484102" r:id="rId12"/>
    <p:sldLayoutId id="2147484103" r:id="rId13"/>
    <p:sldLayoutId id="2147484104" r:id="rId14"/>
    <p:sldLayoutId id="2147484105" r:id="rId15"/>
    <p:sldLayoutId id="2147484106" r:id="rId16"/>
    <p:sldLayoutId id="214748410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11352" y="2654083"/>
            <a:ext cx="946765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uk-UA" sz="12000" b="1" dirty="0" smtClean="0">
                <a:ln w="38100">
                  <a:solidFill>
                    <a:srgbClr val="FF0066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outerShdw blurRad="127000" dist="76200" dir="18600000" sx="102000" sy="102000" algn="bl" rotWithShape="0">
                    <a:schemeClr val="tx1">
                      <a:alpha val="60000"/>
                    </a:schemeClr>
                  </a:outerShdw>
                </a:effectLst>
              </a:rPr>
              <a:t>Рожеві слони</a:t>
            </a:r>
            <a:endParaRPr lang="ru-RU" sz="12000" b="1" cap="none" spc="0" dirty="0">
              <a:ln w="38100">
                <a:solidFill>
                  <a:srgbClr val="FF0066"/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outerShdw blurRad="127000" dist="76200" dir="18600000" sx="102000" sy="102000" algn="bl" rotWithShape="0">
                  <a:schemeClr val="tx1">
                    <a:alpha val="60000"/>
                  </a:scheme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85813" y="914400"/>
            <a:ext cx="10615612" cy="5001054"/>
          </a:xfrm>
          <a:prstGeom prst="roundRect">
            <a:avLst>
              <a:gd name="adj" fmla="val 2954"/>
            </a:avLst>
          </a:prstGeom>
          <a:blipFill>
            <a:blip r:embed="rId3"/>
            <a:stretch>
              <a:fillRect/>
            </a:stretch>
          </a:blipFill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7"/>
          <a:stretch/>
        </p:blipFill>
        <p:spPr>
          <a:xfrm>
            <a:off x="950119" y="0"/>
            <a:ext cx="10287000" cy="57292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59791" y="2625926"/>
            <a:ext cx="946765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uk-UA" sz="12000" b="1" dirty="0" smtClean="0">
                <a:ln w="38100">
                  <a:solidFill>
                    <a:srgbClr val="FF0066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outerShdw blurRad="127000" dist="76200" dir="18600000" sx="102000" sy="102000" algn="bl" rotWithShape="0">
                    <a:schemeClr val="tx1">
                      <a:alpha val="60000"/>
                    </a:schemeClr>
                  </a:outerShdw>
                </a:effectLst>
              </a:rPr>
              <a:t>Рожеві слони</a:t>
            </a:r>
            <a:endParaRPr lang="ru-RU" sz="12000" b="1" cap="none" spc="0" dirty="0">
              <a:ln w="38100">
                <a:solidFill>
                  <a:srgbClr val="FF0066"/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outerShdw blurRad="127000" dist="76200" dir="18600000" sx="102000" sy="102000" algn="bl" rotWithShape="0">
                  <a:schemeClr val="tx1">
                    <a:alpha val="6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030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928688" y="762793"/>
            <a:ext cx="10344150" cy="5295107"/>
          </a:xfrm>
          <a:prstGeom prst="roundRect">
            <a:avLst>
              <a:gd name="adj" fmla="val 2366"/>
            </a:avLst>
          </a:prstGeom>
          <a:blipFill>
            <a:blip r:embed="rId2"/>
            <a:stretch>
              <a:fillRect/>
            </a:stretch>
          </a:blipFill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60" b="5511"/>
          <a:stretch/>
        </p:blipFill>
        <p:spPr>
          <a:xfrm rot="21209069">
            <a:off x="612335" y="553453"/>
            <a:ext cx="4004979" cy="2960443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9464">
            <a:off x="5429267" y="942935"/>
            <a:ext cx="3286621" cy="3286621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31278">
            <a:off x="8531026" y="613425"/>
            <a:ext cx="2612785" cy="39456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9579" y="3108844"/>
            <a:ext cx="4932792" cy="329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5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28688" y="762793"/>
            <a:ext cx="10344150" cy="5295107"/>
          </a:xfrm>
          <a:prstGeom prst="roundRect">
            <a:avLst>
              <a:gd name="adj" fmla="val 2366"/>
            </a:avLst>
          </a:prstGeom>
          <a:blipFill>
            <a:blip r:embed="rId2"/>
            <a:stretch>
              <a:fillRect/>
            </a:stretch>
          </a:blipFill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04" y="-370462"/>
            <a:ext cx="11120717" cy="6889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093" y="2336099"/>
            <a:ext cx="3237120" cy="3587982"/>
          </a:xfrm>
          <a:prstGeom prst="roundRect">
            <a:avLst>
              <a:gd name="adj" fmla="val 6282"/>
            </a:avLst>
          </a:prstGeom>
          <a:ln>
            <a:noFill/>
          </a:ln>
          <a:effectLst>
            <a:outerShdw blurRad="114300" dist="50800" dir="2700000" sx="104000" sy="104000" algn="tl" rotWithShape="0">
              <a:prstClr val="black">
                <a:alpha val="50000"/>
              </a:prstClr>
            </a:outerShdw>
          </a:effectLst>
          <a:scene3d>
            <a:camera prst="perspectiveRelaxed" fov="2700000">
              <a:rot lat="20400000" lon="1200000" rev="2100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006938" y="3160594"/>
            <a:ext cx="47871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0" b="1" dirty="0" smtClean="0">
                <a:ln w="38100">
                  <a:solidFill>
                    <a:srgbClr val="FF0066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outerShdw blurRad="127000" dist="76200" dir="18600000" sx="102000" sy="102000" algn="bl" rotWithShape="0">
                    <a:schemeClr val="tx1">
                      <a:alpha val="60000"/>
                    </a:schemeClr>
                  </a:outerShdw>
                </a:effectLst>
              </a:rPr>
              <a:t>ДАРС</a:t>
            </a:r>
            <a:endParaRPr lang="ru-RU" sz="12000" dirty="0"/>
          </a:p>
        </p:txBody>
      </p:sp>
    </p:spTree>
    <p:extLst>
      <p:ext uri="{BB962C8B-B14F-4D97-AF65-F5344CB8AC3E}">
        <p14:creationId xmlns:p14="http://schemas.microsoft.com/office/powerpoint/2010/main" val="380290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928688" y="762793"/>
            <a:ext cx="10344150" cy="5295107"/>
          </a:xfrm>
          <a:prstGeom prst="roundRect">
            <a:avLst>
              <a:gd name="adj" fmla="val 2366"/>
            </a:avLst>
          </a:prstGeom>
          <a:blipFill>
            <a:blip r:embed="rId2"/>
            <a:stretch>
              <a:fillRect/>
            </a:stretch>
          </a:blipFill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060" y="750158"/>
            <a:ext cx="4677253" cy="5320375"/>
          </a:xfrm>
          <a:prstGeom prst="rect">
            <a:avLst/>
          </a:prstGeom>
          <a:effectLst>
            <a:softEdge rad="254000"/>
          </a:effectLst>
        </p:spPr>
      </p:pic>
      <p:sp>
        <p:nvSpPr>
          <p:cNvPr id="3" name="TextBox 2"/>
          <p:cNvSpPr txBox="1"/>
          <p:nvPr/>
        </p:nvSpPr>
        <p:spPr>
          <a:xfrm>
            <a:off x="1256536" y="1616652"/>
            <a:ext cx="4922729" cy="3662541"/>
          </a:xfrm>
          <a:prstGeom prst="rect">
            <a:avLst/>
          </a:prstGeom>
          <a:solidFill>
            <a:srgbClr val="FFFF00"/>
          </a:solidFill>
          <a:ln w="19050">
            <a:solidFill>
              <a:srgbClr val="00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uk-UA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Рожеві слони – рідкісний різновид звичайного індійського слона.</a:t>
            </a:r>
          </a:p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Зустрічається з періодичністю одна особина на 250 тисяч тварин.</a:t>
            </a:r>
          </a:p>
          <a:p>
            <a:pPr algn="ctr"/>
            <a:endParaRPr lang="ru-RU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4010" y="1579074"/>
            <a:ext cx="4922729" cy="3662541"/>
          </a:xfrm>
          <a:prstGeom prst="rect">
            <a:avLst/>
          </a:prstGeom>
          <a:solidFill>
            <a:srgbClr val="FFFF00"/>
          </a:solidFill>
          <a:ln w="19050">
            <a:solidFill>
              <a:srgbClr val="00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uk-UA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Рожеві слони – рідкісний різновид звичайного індійського слона.</a:t>
            </a:r>
          </a:p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Зустрічається з періодичністю одна особина на 250 тисяч тварин.</a:t>
            </a:r>
          </a:p>
          <a:p>
            <a:pPr algn="ctr"/>
            <a:endParaRPr lang="ru-RU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60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928688" y="762793"/>
            <a:ext cx="10344150" cy="5295107"/>
          </a:xfrm>
          <a:prstGeom prst="roundRect">
            <a:avLst>
              <a:gd name="adj" fmla="val 2366"/>
            </a:avLst>
          </a:prstGeom>
          <a:blipFill>
            <a:blip r:embed="rId2"/>
            <a:stretch>
              <a:fillRect/>
            </a:stretch>
          </a:blipFill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2" r="5831"/>
          <a:stretch/>
        </p:blipFill>
        <p:spPr>
          <a:xfrm>
            <a:off x="596076" y="937534"/>
            <a:ext cx="6243136" cy="4945624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4" name="TextBox 3"/>
          <p:cNvSpPr txBox="1"/>
          <p:nvPr/>
        </p:nvSpPr>
        <p:spPr>
          <a:xfrm>
            <a:off x="6680186" y="563413"/>
            <a:ext cx="4308953" cy="5693866"/>
          </a:xfrm>
          <a:prstGeom prst="rect">
            <a:avLst/>
          </a:prstGeom>
          <a:solidFill>
            <a:srgbClr val="FFFF00"/>
          </a:solidFill>
          <a:ln w="19050">
            <a:solidFill>
              <a:srgbClr val="00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У такого слона світло-кремовий колір шкіри, яка стає ніжно- або темно-рожевою, коли на неї потрапляє вода. Червонувато-коричневого або рожевого відтінку шкірі надають кровоносні судини, що просвічують крізь неї.</a:t>
            </a:r>
          </a:p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Рожевими стають також шерсть, нігті, і вії</a:t>
            </a:r>
            <a:r>
              <a:rPr lang="uk-UA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.</a:t>
            </a:r>
            <a:endParaRPr lang="uk-UA" sz="28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88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928688" y="762793"/>
            <a:ext cx="10344150" cy="5295107"/>
          </a:xfrm>
          <a:prstGeom prst="roundRect">
            <a:avLst>
              <a:gd name="adj" fmla="val 2366"/>
            </a:avLst>
          </a:prstGeom>
          <a:blipFill>
            <a:blip r:embed="rId2"/>
            <a:stretch>
              <a:fillRect/>
            </a:stretch>
          </a:blipFill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7"/>
          <a:stretch/>
        </p:blipFill>
        <p:spPr>
          <a:xfrm>
            <a:off x="928688" y="883046"/>
            <a:ext cx="7195462" cy="50546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7765776" y="994300"/>
            <a:ext cx="3299789" cy="4832092"/>
          </a:xfrm>
          <a:prstGeom prst="rect">
            <a:avLst/>
          </a:prstGeom>
          <a:solidFill>
            <a:srgbClr val="FFFF00"/>
          </a:solidFill>
          <a:ln w="19050">
            <a:solidFill>
              <a:srgbClr val="00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Рожевих слонів особливо цінують у буддійських країнах.</a:t>
            </a:r>
          </a:p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Їх оточують пошаною й </a:t>
            </a:r>
            <a:r>
              <a:rPr lang="uk-UA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увагою, бо </a:t>
            </a:r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вважають</a:t>
            </a:r>
            <a:r>
              <a:rPr lang="uk-UA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, що </a:t>
            </a:r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вони приносять </a:t>
            </a:r>
            <a:r>
              <a:rPr lang="uk-UA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удачу, щастя, </a:t>
            </a:r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зміни на краще.</a:t>
            </a:r>
            <a:endParaRPr lang="ru-RU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05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88" y="762793"/>
            <a:ext cx="10344150" cy="5295107"/>
          </a:xfrm>
          <a:prstGeom prst="roundRect">
            <a:avLst>
              <a:gd name="adj" fmla="val 2366"/>
            </a:avLst>
          </a:prstGeom>
          <a:blipFill>
            <a:blip r:embed="rId2"/>
            <a:stretch>
              <a:fillRect/>
            </a:stretch>
          </a:blipFill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43841" y="1690243"/>
            <a:ext cx="3952594" cy="3539430"/>
          </a:xfrm>
          <a:prstGeom prst="rect">
            <a:avLst/>
          </a:prstGeom>
          <a:solidFill>
            <a:srgbClr val="FFFF00"/>
          </a:solidFill>
          <a:ln w="19050">
            <a:solidFill>
              <a:srgbClr val="00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uk-UA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  <a:p>
            <a:pPr algn="ctr"/>
            <a:r>
              <a:rPr lang="uk-UA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Слони такого незвичайного кольору  ― символ королівської </a:t>
            </a:r>
            <a:r>
              <a:rPr lang="uk-UA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влади й процвітання країни.</a:t>
            </a:r>
            <a:endParaRPr lang="uk-UA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  <a:p>
            <a:pPr algn="ctr"/>
            <a:endParaRPr lang="uk-UA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0378" y="681676"/>
            <a:ext cx="5450552" cy="5457340"/>
          </a:xfrm>
          <a:prstGeom prst="rect">
            <a:avLst/>
          </a:prstGeom>
          <a:effectLst>
            <a:softEdge rad="241300"/>
          </a:effectLst>
        </p:spPr>
      </p:pic>
    </p:spTree>
    <p:extLst>
      <p:ext uri="{BB962C8B-B14F-4D97-AF65-F5344CB8AC3E}">
        <p14:creationId xmlns:p14="http://schemas.microsoft.com/office/powerpoint/2010/main" val="228254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88" y="762793"/>
            <a:ext cx="10344150" cy="5295107"/>
          </a:xfrm>
          <a:prstGeom prst="roundRect">
            <a:avLst>
              <a:gd name="adj" fmla="val 2366"/>
            </a:avLst>
          </a:prstGeom>
          <a:blipFill>
            <a:blip r:embed="rId2"/>
            <a:stretch>
              <a:fillRect/>
            </a:stretch>
          </a:blipFill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r="12623" b="10115"/>
          <a:stretch/>
        </p:blipFill>
        <p:spPr>
          <a:xfrm>
            <a:off x="1791750" y="3655476"/>
            <a:ext cx="4272251" cy="2818580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5181" r="6759" b="9524"/>
          <a:stretch/>
        </p:blipFill>
        <p:spPr>
          <a:xfrm rot="20852071">
            <a:off x="995853" y="849585"/>
            <a:ext cx="4308467" cy="3312136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9" name="TextBox 8"/>
          <p:cNvSpPr txBox="1"/>
          <p:nvPr/>
        </p:nvSpPr>
        <p:spPr>
          <a:xfrm>
            <a:off x="6187526" y="3951953"/>
            <a:ext cx="4816936" cy="1877437"/>
          </a:xfrm>
          <a:prstGeom prst="rect">
            <a:avLst/>
          </a:prstGeom>
          <a:solidFill>
            <a:srgbClr val="FFFF00"/>
          </a:solidFill>
          <a:ln w="19050">
            <a:solidFill>
              <a:srgbClr val="00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uk-UA" sz="14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У Таїланді на службі короля перебуває одинадцять рожевих слонів.</a:t>
            </a:r>
          </a:p>
          <a:p>
            <a:pPr algn="ctr"/>
            <a:endParaRPr lang="ru-RU" sz="1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82996">
            <a:off x="6383845" y="794161"/>
            <a:ext cx="4657887" cy="312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8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88" y="762793"/>
            <a:ext cx="10344150" cy="5295107"/>
          </a:xfrm>
          <a:prstGeom prst="roundRect">
            <a:avLst>
              <a:gd name="adj" fmla="val 2366"/>
            </a:avLst>
          </a:prstGeom>
          <a:blipFill>
            <a:blip r:embed="rId2"/>
            <a:stretch>
              <a:fillRect/>
            </a:stretch>
          </a:blipFill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32966" y="994300"/>
            <a:ext cx="3139788" cy="4832092"/>
          </a:xfrm>
          <a:prstGeom prst="rect">
            <a:avLst/>
          </a:prstGeom>
          <a:solidFill>
            <a:srgbClr val="FFFF00"/>
          </a:solidFill>
          <a:ln w="19050">
            <a:solidFill>
              <a:srgbClr val="00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Ці дивовижні тварини ніколи не працюють.</a:t>
            </a:r>
          </a:p>
          <a:p>
            <a:pPr algn="ctr"/>
            <a:endParaRPr lang="uk-UA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За кожним слоном доглядає окрема людина, яка постійно його  годує, купає, усіляко дбає про нього.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22028">
            <a:off x="3759192" y="2739707"/>
            <a:ext cx="5133192" cy="33058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8697" r="8267"/>
          <a:stretch/>
        </p:blipFill>
        <p:spPr>
          <a:xfrm>
            <a:off x="7766970" y="483153"/>
            <a:ext cx="3956245" cy="3571398"/>
          </a:xfrm>
          <a:prstGeom prst="rect">
            <a:avLst/>
          </a:prstGeom>
          <a:effectLst>
            <a:softEdge rad="190500"/>
          </a:effectLst>
        </p:spPr>
      </p:pic>
    </p:spTree>
    <p:extLst>
      <p:ext uri="{BB962C8B-B14F-4D97-AF65-F5344CB8AC3E}">
        <p14:creationId xmlns:p14="http://schemas.microsoft.com/office/powerpoint/2010/main" val="253812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88" y="762793"/>
            <a:ext cx="10344150" cy="5295107"/>
          </a:xfrm>
          <a:prstGeom prst="roundRect">
            <a:avLst>
              <a:gd name="adj" fmla="val 2366"/>
            </a:avLst>
          </a:prstGeom>
          <a:blipFill>
            <a:blip r:embed="rId2"/>
            <a:stretch>
              <a:fillRect/>
            </a:stretch>
          </a:blipFill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535" y="1062318"/>
            <a:ext cx="6665515" cy="4995582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5" name="TextBox 4"/>
          <p:cNvSpPr txBox="1"/>
          <p:nvPr/>
        </p:nvSpPr>
        <p:spPr>
          <a:xfrm>
            <a:off x="7766968" y="1062318"/>
            <a:ext cx="3117951" cy="4647426"/>
          </a:xfrm>
          <a:prstGeom prst="rect">
            <a:avLst/>
          </a:prstGeom>
          <a:solidFill>
            <a:srgbClr val="FFFF00"/>
          </a:solidFill>
          <a:ln w="19050">
            <a:solidFill>
              <a:srgbClr val="00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uk-UA" sz="16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Рожевих слонів можна побачити в зоопарках.</a:t>
            </a:r>
          </a:p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У Бірмі улюбленець зоопарку – чарівне слоненя, що живе зі своєю чудовою мамою.</a:t>
            </a:r>
            <a:endParaRPr lang="uk-UA" sz="16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  <a:p>
            <a:pPr algn="ctr"/>
            <a:endParaRPr lang="uk-UA" sz="28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83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28688" y="762793"/>
            <a:ext cx="10344150" cy="5295107"/>
          </a:xfrm>
          <a:prstGeom prst="roundRect">
            <a:avLst>
              <a:gd name="adj" fmla="val 2366"/>
            </a:avLst>
          </a:prstGeom>
          <a:blipFill>
            <a:blip r:embed="rId2"/>
            <a:stretch>
              <a:fillRect/>
            </a:stretch>
          </a:blipFill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5" t="7631" b="11873"/>
          <a:stretch/>
        </p:blipFill>
        <p:spPr>
          <a:xfrm>
            <a:off x="4114386" y="1148188"/>
            <a:ext cx="7085978" cy="4426226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7" name="TextBox 6"/>
          <p:cNvSpPr txBox="1"/>
          <p:nvPr/>
        </p:nvSpPr>
        <p:spPr>
          <a:xfrm>
            <a:off x="1074462" y="1148188"/>
            <a:ext cx="2967451" cy="4524315"/>
          </a:xfrm>
          <a:prstGeom prst="rect">
            <a:avLst/>
          </a:prstGeom>
          <a:solidFill>
            <a:srgbClr val="FFFF00"/>
          </a:solidFill>
          <a:ln w="19050">
            <a:solidFill>
              <a:srgbClr val="00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uk-UA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  <a:p>
            <a:pPr algn="ctr"/>
            <a:r>
              <a:rPr lang="uk-UA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39700" dist="279400" dir="4800000">
                    <a:schemeClr val="accent3">
                      <a:lumMod val="50000"/>
                    </a:schemeClr>
                  </a:innerShdw>
                </a:effectLst>
                <a:latin typeface="Garamond" panose="02020404030301010803" pitchFamily="18" charset="0"/>
                <a:cs typeface="Arial" panose="020B0604020202020204" pitchFamily="34" charset="0"/>
              </a:rPr>
              <a:t>У Ботсвані в кадр потрапило рожеве слоненя, яке перебувало в стаді з восьми десятків звичайних слонів.</a:t>
            </a:r>
          </a:p>
          <a:p>
            <a:pPr algn="ctr"/>
            <a:endParaRPr lang="ru-RU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39700" dist="279400" dir="4800000">
                  <a:schemeClr val="accent3">
                    <a:lumMod val="50000"/>
                  </a:schemeClr>
                </a:innerShdw>
              </a:effectLst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35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1232</TotalTime>
  <Words>202</Words>
  <Application>Microsoft Office PowerPoint</Application>
  <PresentationFormat>Широкоэкранный</PresentationFormat>
  <Paragraphs>25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Garamond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Я</cp:lastModifiedBy>
  <cp:revision>94</cp:revision>
  <dcterms:created xsi:type="dcterms:W3CDTF">2018-01-02T18:47:12Z</dcterms:created>
  <dcterms:modified xsi:type="dcterms:W3CDTF">2018-01-11T04:40:22Z</dcterms:modified>
</cp:coreProperties>
</file>