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80" r:id="rId25"/>
    <p:sldId id="279" r:id="rId26"/>
    <p:sldId id="284" r:id="rId27"/>
    <p:sldId id="281" r:id="rId28"/>
    <p:sldId id="282" r:id="rId29"/>
    <p:sldId id="283" r:id="rId3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  <a:srgbClr val="66FFFF"/>
    <a:srgbClr val="CC00FF"/>
    <a:srgbClr val="FFFF66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0148247-09D3-4DBD-A6AC-4A017653D182}" type="datetimeFigureOut">
              <a:rPr lang="ru-RU" smtClean="0"/>
              <a:t>вс 21.01.18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376B877-B55C-45F0-BF55-1A7C5E3DB0D3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9553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48247-09D3-4DBD-A6AC-4A017653D182}" type="datetimeFigureOut">
              <a:rPr lang="ru-RU" smtClean="0"/>
              <a:t>вс 21.01.18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6B877-B55C-45F0-BF55-1A7C5E3DB0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5110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48247-09D3-4DBD-A6AC-4A017653D182}" type="datetimeFigureOut">
              <a:rPr lang="ru-RU" smtClean="0"/>
              <a:t>вс 21.01.18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6B877-B55C-45F0-BF55-1A7C5E3DB0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73586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48247-09D3-4DBD-A6AC-4A017653D182}" type="datetimeFigureOut">
              <a:rPr lang="ru-RU" smtClean="0"/>
              <a:t>вс 21.01.18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6B877-B55C-45F0-BF55-1A7C5E3DB0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34557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48247-09D3-4DBD-A6AC-4A017653D182}" type="datetimeFigureOut">
              <a:rPr lang="ru-RU" smtClean="0"/>
              <a:t>вс 21.01.18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6B877-B55C-45F0-BF55-1A7C5E3DB0D3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642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48247-09D3-4DBD-A6AC-4A017653D182}" type="datetimeFigureOut">
              <a:rPr lang="ru-RU" smtClean="0"/>
              <a:t>вс 21.01.18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6B877-B55C-45F0-BF55-1A7C5E3DB0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5247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48247-09D3-4DBD-A6AC-4A017653D182}" type="datetimeFigureOut">
              <a:rPr lang="ru-RU" smtClean="0"/>
              <a:t>вс 21.01.18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6B877-B55C-45F0-BF55-1A7C5E3DB0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5706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48247-09D3-4DBD-A6AC-4A017653D182}" type="datetimeFigureOut">
              <a:rPr lang="ru-RU" smtClean="0"/>
              <a:t>вс 21.01.18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6B877-B55C-45F0-BF55-1A7C5E3DB0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75522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48247-09D3-4DBD-A6AC-4A017653D182}" type="datetimeFigureOut">
              <a:rPr lang="ru-RU" smtClean="0"/>
              <a:t>вс 21.01.18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6B877-B55C-45F0-BF55-1A7C5E3DB0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27614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48247-09D3-4DBD-A6AC-4A017653D182}" type="datetimeFigureOut">
              <a:rPr lang="ru-RU" smtClean="0"/>
              <a:t>вс 21.01.18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6B877-B55C-45F0-BF55-1A7C5E3DB0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76287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48247-09D3-4DBD-A6AC-4A017653D182}" type="datetimeFigureOut">
              <a:rPr lang="ru-RU" smtClean="0"/>
              <a:t>вс 21.01.18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6B877-B55C-45F0-BF55-1A7C5E3DB0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1857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C0148247-09D3-4DBD-A6AC-4A017653D182}" type="datetimeFigureOut">
              <a:rPr lang="ru-RU" smtClean="0"/>
              <a:t>вс 21.01.18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3376B877-B55C-45F0-BF55-1A7C5E3DB0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6812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7.png"/><Relationship Id="rId4" Type="http://schemas.openxmlformats.org/officeDocument/2006/relationships/image" Target="../media/image25.jp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7.png"/><Relationship Id="rId4" Type="http://schemas.openxmlformats.org/officeDocument/2006/relationships/image" Target="../media/image29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ile:Ukraine-Stub-Map (Renovated).PNG - Wikimedia Common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412" y="235527"/>
            <a:ext cx="10039175" cy="637309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47910" y="639679"/>
            <a:ext cx="8983550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600" dirty="0" err="1" smtClean="0">
                <a:latin typeface="Arial Black" panose="020B0A04020102020204" pitchFamily="34" charset="0"/>
              </a:rPr>
              <a:t>Україна</a:t>
            </a:r>
            <a:r>
              <a:rPr lang="ru-RU" sz="6600" dirty="0" smtClean="0">
                <a:latin typeface="Arial Black" panose="020B0A04020102020204" pitchFamily="34" charset="0"/>
              </a:rPr>
              <a:t> – держава</a:t>
            </a:r>
          </a:p>
          <a:p>
            <a:pPr algn="ctr"/>
            <a:r>
              <a:rPr lang="ru-RU" sz="6600" dirty="0" err="1" smtClean="0">
                <a:latin typeface="Arial Black" panose="020B0A04020102020204" pitchFamily="34" charset="0"/>
              </a:rPr>
              <a:t>європейська</a:t>
            </a:r>
            <a:r>
              <a:rPr lang="ru-RU" sz="6600" dirty="0" smtClean="0">
                <a:latin typeface="Arial Black" panose="020B0A04020102020204" pitchFamily="34" charset="0"/>
              </a:rPr>
              <a:t> </a:t>
            </a:r>
            <a:endParaRPr lang="ru-RU" sz="66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2074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5527" y="251983"/>
            <a:ext cx="11707091" cy="6555641"/>
          </a:xfrm>
          <a:prstGeom prst="rect">
            <a:avLst/>
          </a:prstGeom>
          <a:solidFill>
            <a:srgbClr val="FFFF66"/>
          </a:solidFill>
        </p:spPr>
        <p:txBody>
          <a:bodyPr wrap="square">
            <a:spAutoFit/>
          </a:bodyPr>
          <a:lstStyle/>
          <a:p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7.Назвіть </a:t>
            </a:r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рослину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яку </a:t>
            </a:r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вважають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символом </a:t>
            </a:r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Підказка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нею </a:t>
            </a:r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прикрашають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весільний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хліб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вінок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нареченої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А) </a:t>
            </a:r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барвінок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Б) калина; </a:t>
            </a:r>
          </a:p>
          <a:p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В) ромашка.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629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1673" y="279692"/>
            <a:ext cx="11707091" cy="6555641"/>
          </a:xfrm>
          <a:prstGeom prst="rect">
            <a:avLst/>
          </a:prstGeom>
          <a:solidFill>
            <a:srgbClr val="FF66CC"/>
          </a:solidFill>
        </p:spPr>
        <p:txBody>
          <a:bodyPr wrap="square">
            <a:spAutoFit/>
          </a:bodyPr>
          <a:lstStyle/>
          <a:p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8.Це дерево є символом </a:t>
            </a:r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дівочої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краси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Письменники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дуже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часто </a:t>
            </a:r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порівнюють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дівчину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з </a:t>
            </a:r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цим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деревом. </a:t>
            </a:r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Кажуть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струнка як…</a:t>
            </a:r>
          </a:p>
          <a:p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А) верба; </a:t>
            </a:r>
          </a:p>
          <a:p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Б) тополя; </a:t>
            </a:r>
          </a:p>
          <a:p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В) дуб.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8785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92726" y="750700"/>
            <a:ext cx="10958945" cy="4985980"/>
          </a:xfrm>
          <a:prstGeom prst="rect">
            <a:avLst/>
          </a:prstGeom>
          <a:solidFill>
            <a:srgbClr val="66FFFF"/>
          </a:solidFill>
        </p:spPr>
        <p:txBody>
          <a:bodyPr wrap="square">
            <a:spAutoFit/>
          </a:bodyPr>
          <a:lstStyle/>
          <a:p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</a:t>
            </a:r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Україна-це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споконвіку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земля…</a:t>
            </a:r>
          </a:p>
          <a:p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А) </a:t>
            </a:r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хліборобів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Б) </a:t>
            </a:r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гончарів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В) </a:t>
            </a:r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мандрівників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9765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&lt;strong&gt;Калина&lt;/strong&gt; обыкновенная, Viburnum opulus L. | 03/09/2008 ...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497782" y="249383"/>
            <a:ext cx="55417" cy="5286761"/>
          </a:xfrm>
          <a:prstGeom prst="rect">
            <a:avLst/>
          </a:prstGeom>
        </p:spPr>
      </p:pic>
      <p:pic>
        <p:nvPicPr>
          <p:cNvPr id="3" name="Рисунок 2" descr="It's Like Herding Cats: July 20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527" y="249383"/>
            <a:ext cx="11720946" cy="6373090"/>
          </a:xfrm>
          <a:prstGeom prst="rect">
            <a:avLst/>
          </a:prstGeom>
        </p:spPr>
      </p:pic>
      <p:pic>
        <p:nvPicPr>
          <p:cNvPr id="4" name="tina_karol_-_ukrana_-_ce_ti_(zv.fm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435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329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&lt;strong&gt;Прапор Франції&lt;/strong&gt;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381" y="368007"/>
            <a:ext cx="6968837" cy="595745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342908" y="2641926"/>
            <a:ext cx="4558147" cy="1409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sz="8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Франція</a:t>
            </a:r>
            <a:r>
              <a:rPr lang="uk-UA" sz="8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8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8603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222" y="229179"/>
            <a:ext cx="3060700" cy="44323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4622" y="246686"/>
            <a:ext cx="2914069" cy="441479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3922" y="2002561"/>
            <a:ext cx="3060700" cy="464762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8691" y="2002561"/>
            <a:ext cx="2673927" cy="4647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520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655" y="1066801"/>
            <a:ext cx="6930736" cy="4502727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143000" y="-1620982"/>
            <a:ext cx="3931920" cy="44334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7370618" y="2834640"/>
            <a:ext cx="4461164" cy="2926080"/>
          </a:xfrm>
        </p:spPr>
        <p:txBody>
          <a:bodyPr>
            <a:normAutofit/>
          </a:bodyPr>
          <a:lstStyle/>
          <a:p>
            <a:pPr marL="548640" lvl="2" indent="0">
              <a:buNone/>
            </a:pPr>
            <a:r>
              <a:rPr lang="uk-UA" sz="9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Данія</a:t>
            </a:r>
            <a:endParaRPr lang="ru-RU" sz="9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4973782" y="7675417"/>
            <a:ext cx="101138" cy="138547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9422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91" y="235526"/>
            <a:ext cx="6161810" cy="471054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1" y="235526"/>
            <a:ext cx="5537591" cy="63730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8991" y="4946073"/>
            <a:ext cx="6161810" cy="1662545"/>
          </a:xfrm>
        </p:spPr>
        <p:txBody>
          <a:bodyPr>
            <a:normAutofit fontScale="92500"/>
          </a:bodyPr>
          <a:lstStyle/>
          <a:p>
            <a:pPr marL="45720" indent="0">
              <a:buNone/>
            </a:pPr>
            <a:r>
              <a:rPr lang="uk-UA" sz="5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Дюймовочка</a:t>
            </a:r>
            <a:endParaRPr lang="ru-RU" sz="5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uk-UA" sz="5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Снігова королева</a:t>
            </a:r>
            <a:endParaRPr lang="ru-RU" sz="5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306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673" y="270163"/>
            <a:ext cx="7620000" cy="4572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6234545" y="5140036"/>
            <a:ext cx="5680364" cy="1316182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uk-UA" sz="8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Німеччина</a:t>
            </a:r>
            <a:endParaRPr lang="ru-RU" sz="8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428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838" y="207818"/>
            <a:ext cx="5008344" cy="64423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9963" y="207818"/>
            <a:ext cx="5142634" cy="6442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670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overseas education | Morris - Your Eye On The Future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halk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0" y="277090"/>
            <a:ext cx="6400800" cy="635923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624941" y="3244334"/>
            <a:ext cx="420628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72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Вікторина</a:t>
            </a:r>
            <a:endParaRPr lang="ru-RU" sz="7200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29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9018" y="376380"/>
            <a:ext cx="6916882" cy="4611255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898074" y="5223164"/>
            <a:ext cx="9906000" cy="1357745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uk-UA" sz="8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Велика Британія</a:t>
            </a:r>
            <a:endParaRPr lang="ru-RU" sz="8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7467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27770"/>
            <a:ext cx="5569528" cy="639470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527" y="227770"/>
            <a:ext cx="5069309" cy="6394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13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2309" y="-734291"/>
            <a:ext cx="6858000" cy="6345381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699165" y="4779818"/>
            <a:ext cx="5701144" cy="1427018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uk-UA" sz="9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Швеція</a:t>
            </a:r>
            <a:endParaRPr lang="ru-RU" sz="9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4349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217" y="235527"/>
            <a:ext cx="8384309" cy="638694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11635" y="4779817"/>
            <a:ext cx="5417129" cy="1842655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6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Карлсон</a:t>
            </a:r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6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який</a:t>
            </a:r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живе</a:t>
            </a:r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6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даху</a:t>
            </a:r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5859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674" y="207818"/>
            <a:ext cx="11734800" cy="6414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522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527" y="249382"/>
            <a:ext cx="11720945" cy="6386945"/>
          </a:xfrm>
          <a:prstGeom prst="rect">
            <a:avLst/>
          </a:prstGeom>
        </p:spPr>
      </p:pic>
      <p:pic>
        <p:nvPicPr>
          <p:cNvPr id="3" name="Just 4 Kids – The More We Get Together_(zaycev-net.club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726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29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9964" y="235527"/>
            <a:ext cx="7135091" cy="6386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093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221673"/>
            <a:ext cx="11739418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220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236" y="277090"/>
            <a:ext cx="11665528" cy="6331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747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673" y="263237"/>
            <a:ext cx="11734800" cy="6345382"/>
          </a:xfrm>
          <a:prstGeom prst="rect">
            <a:avLst/>
          </a:prstGeom>
        </p:spPr>
      </p:pic>
      <p:pic>
        <p:nvPicPr>
          <p:cNvPr id="3" name="taras_petrinenko_-_ukrana_(zv.fm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428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09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48145" y="1177636"/>
            <a:ext cx="10612582" cy="4708981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Головними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державними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символами </a:t>
            </a:r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є…</a:t>
            </a:r>
          </a:p>
          <a:p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А) прапор, герб та </a:t>
            </a:r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історія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Б) прапор, герб та </a:t>
            </a:r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гімн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В) верба, герб та </a:t>
            </a:r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гімн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5694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ile:Flag of Ukraine.svg - Wikimedia Commons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173" y="782780"/>
            <a:ext cx="3979718" cy="2653146"/>
          </a:xfrm>
          <a:prstGeom prst="rect">
            <a:avLst/>
          </a:prstGeom>
        </p:spPr>
      </p:pic>
      <p:pic>
        <p:nvPicPr>
          <p:cNvPr id="3" name="Рисунок 2" descr="Про Державний &lt;strong&gt;герб України&lt;/strong&gt; — Вікіджерела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3666" y="452003"/>
            <a:ext cx="2381250" cy="33147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95745" y="4466506"/>
            <a:ext cx="11208328" cy="2068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uk-UA" sz="6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«Ще не вмерла України ні слава, ні воля…»</a:t>
            </a:r>
            <a:endParaRPr lang="ru-RU" sz="6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2226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95746" y="1498800"/>
            <a:ext cx="11083637" cy="378565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Державний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прапор </a:t>
            </a:r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А) зелено-</a:t>
            </a:r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червоний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Б) </a:t>
            </a:r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жовто-блакитний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В) </a:t>
            </a:r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біло-червоний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9207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78873" y="335017"/>
            <a:ext cx="11042072" cy="590931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Чому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прапор </a:t>
            </a:r>
            <a:r>
              <a:rPr lang="ru-RU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жовто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блакитний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А) </a:t>
            </a:r>
            <a:r>
              <a:rPr lang="ru-RU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жовтий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колір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мир, </a:t>
            </a:r>
            <a:r>
              <a:rPr lang="ru-RU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блакитний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</a:t>
            </a:r>
            <a:r>
              <a:rPr lang="ru-RU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злагода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Б) </a:t>
            </a:r>
            <a:r>
              <a:rPr lang="ru-RU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жовтий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пшеничний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лан, </a:t>
            </a:r>
            <a:r>
              <a:rPr lang="ru-RU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блакитний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колір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неба; </a:t>
            </a:r>
          </a:p>
          <a:p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В) </a:t>
            </a:r>
            <a:r>
              <a:rPr lang="ru-RU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жовтий-пшеничний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лан, </a:t>
            </a:r>
            <a:r>
              <a:rPr lang="ru-RU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блакитний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море.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4010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54181" y="1443381"/>
            <a:ext cx="11069782" cy="378565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4.Державним гербом </a:t>
            </a:r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є…</a:t>
            </a:r>
          </a:p>
          <a:p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А) </a:t>
            </a:r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тризуб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Б) </a:t>
            </a:r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козак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мушкетом; </a:t>
            </a:r>
          </a:p>
          <a:p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В) </a:t>
            </a:r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соняшник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0961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54182" y="625964"/>
            <a:ext cx="11125200" cy="5632311"/>
          </a:xfrm>
          <a:prstGeom prst="rect">
            <a:avLst/>
          </a:prstGeom>
          <a:solidFill>
            <a:srgbClr val="FF9933"/>
          </a:solidFill>
        </p:spPr>
        <p:txBody>
          <a:bodyPr wrap="square">
            <a:spAutoFit/>
          </a:bodyPr>
          <a:lstStyle/>
          <a:p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Державний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гімн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пісня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А) «</a:t>
            </a:r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Ще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вмерла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ні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слава, </a:t>
            </a:r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ні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воля…»;</a:t>
            </a:r>
          </a:p>
          <a:p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Б) «Як на </a:t>
            </a:r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нашій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Україні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</a:p>
          <a:p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В) «</a:t>
            </a:r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Україна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ми».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2382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20435" y="958472"/>
            <a:ext cx="10889673" cy="4708981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Важко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уявити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собі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українську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землю без </a:t>
            </a:r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цього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дерева.</a:t>
            </a:r>
          </a:p>
          <a:p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А) береза; </a:t>
            </a:r>
          </a:p>
          <a:p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Б) калина;</a:t>
            </a:r>
          </a:p>
          <a:p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В) верба.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3999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TM03457444[[fn=Основа]]</Template>
  <TotalTime>168</TotalTime>
  <Words>288</Words>
  <Application>Microsoft Office PowerPoint</Application>
  <PresentationFormat>Широкоэкранный</PresentationFormat>
  <Paragraphs>48</Paragraphs>
  <Slides>29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4" baseType="lpstr">
      <vt:lpstr>Arial Black</vt:lpstr>
      <vt:lpstr>Calibri</vt:lpstr>
      <vt:lpstr>Corbel</vt:lpstr>
      <vt:lpstr>Times New Roman</vt:lpstr>
      <vt:lpstr>Базис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ММ</dc:creator>
  <cp:lastModifiedBy>ММ</cp:lastModifiedBy>
  <cp:revision>52</cp:revision>
  <dcterms:created xsi:type="dcterms:W3CDTF">2018-01-20T17:50:47Z</dcterms:created>
  <dcterms:modified xsi:type="dcterms:W3CDTF">2018-01-21T17:51:14Z</dcterms:modified>
</cp:coreProperties>
</file>