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avi" ContentType="video/x-msvide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9" r:id="rId4"/>
    <p:sldId id="282" r:id="rId5"/>
    <p:sldId id="283" r:id="rId6"/>
    <p:sldId id="261" r:id="rId7"/>
    <p:sldId id="284" r:id="rId8"/>
    <p:sldId id="264" r:id="rId9"/>
    <p:sldId id="263" r:id="rId10"/>
    <p:sldId id="265" r:id="rId11"/>
    <p:sldId id="300" r:id="rId12"/>
    <p:sldId id="285" r:id="rId13"/>
    <p:sldId id="286" r:id="rId14"/>
    <p:sldId id="301" r:id="rId15"/>
    <p:sldId id="287" r:id="rId16"/>
    <p:sldId id="288" r:id="rId17"/>
    <p:sldId id="298" r:id="rId18"/>
    <p:sldId id="302" r:id="rId19"/>
    <p:sldId id="266" r:id="rId20"/>
    <p:sldId id="290" r:id="rId21"/>
    <p:sldId id="299" r:id="rId22"/>
    <p:sldId id="292" r:id="rId23"/>
    <p:sldId id="273" r:id="rId24"/>
    <p:sldId id="291" r:id="rId25"/>
    <p:sldId id="294" r:id="rId26"/>
    <p:sldId id="293" r:id="rId27"/>
    <p:sldId id="260" r:id="rId28"/>
    <p:sldId id="271" r:id="rId29"/>
    <p:sldId id="270" r:id="rId30"/>
    <p:sldId id="274" r:id="rId31"/>
    <p:sldId id="275" r:id="rId32"/>
    <p:sldId id="295" r:id="rId33"/>
    <p:sldId id="276" r:id="rId34"/>
    <p:sldId id="296" r:id="rId35"/>
    <p:sldId id="297" r:id="rId36"/>
    <p:sldId id="278" r:id="rId37"/>
    <p:sldId id="279" r:id="rId38"/>
    <p:sldId id="280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809" autoAdjust="0"/>
    <p:restoredTop sz="94660"/>
  </p:normalViewPr>
  <p:slideViewPr>
    <p:cSldViewPr>
      <p:cViewPr varScale="1">
        <p:scale>
          <a:sx n="79" d="100"/>
          <a:sy n="79" d="100"/>
        </p:scale>
        <p:origin x="52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9388" y="188913"/>
            <a:ext cx="8785225" cy="6480175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6632575"/>
            <a:ext cx="16383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4" descr="D:\Лидия\шаблоны\для работы\ramki\BRD467.wmf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50825" y="260350"/>
            <a:ext cx="1066800" cy="108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4" descr="D:\Лидия\шаблоны\для работы\ramki\BRD467.wmf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10800000">
            <a:off x="7812088" y="5516563"/>
            <a:ext cx="1066800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4" descr="D:\Лидия\шаблоны\для работы\ramki\BRD467.wmf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-5400000">
            <a:off x="261938" y="5505450"/>
            <a:ext cx="1066800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4" descr="D:\Лидия\шаблоны\для работы\ramki\BRD467.wmf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5400000">
            <a:off x="7822407" y="250031"/>
            <a:ext cx="1066800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85861"/>
            <a:ext cx="7772400" cy="1928825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  <a:latin typeface="+mn-lt"/>
              </a:rPr>
              <a:t>THE FINAL LESSON </a:t>
            </a:r>
            <a:br>
              <a:rPr lang="en-US" dirty="0">
                <a:solidFill>
                  <a:srgbClr val="C00000"/>
                </a:solidFill>
                <a:latin typeface="+mn-lt"/>
              </a:rPr>
            </a:br>
            <a:r>
              <a:rPr lang="en-US" dirty="0">
                <a:solidFill>
                  <a:srgbClr val="C00000"/>
                </a:solidFill>
                <a:latin typeface="+mn-lt"/>
              </a:rPr>
              <a:t>“ MY DEAR FAMILY”</a:t>
            </a:r>
            <a:endParaRPr lang="ru-RU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28934"/>
            <a:ext cx="6400800" cy="3429024"/>
          </a:xfrm>
        </p:spPr>
        <p:txBody>
          <a:bodyPr/>
          <a:lstStyle/>
          <a:p>
            <a:endParaRPr lang="uk-UA" dirty="0">
              <a:solidFill>
                <a:srgbClr val="FF0000"/>
              </a:solidFill>
            </a:endParaRPr>
          </a:p>
          <a:p>
            <a:r>
              <a:rPr lang="en-US" sz="4400" dirty="0">
                <a:solidFill>
                  <a:srgbClr val="FF0000"/>
                </a:solidFill>
              </a:rPr>
              <a:t>Topic:</a:t>
            </a:r>
            <a:r>
              <a:rPr lang="en-US" sz="4400" dirty="0"/>
              <a:t> </a:t>
            </a:r>
            <a:r>
              <a:rPr lang="en-US" sz="4400" dirty="0">
                <a:solidFill>
                  <a:srgbClr val="00B050"/>
                </a:solidFill>
              </a:rPr>
              <a:t>NOW I CAN</a:t>
            </a:r>
          </a:p>
          <a:p>
            <a:r>
              <a:rPr lang="en-US" dirty="0">
                <a:solidFill>
                  <a:srgbClr val="FF0000"/>
                </a:solidFill>
              </a:rPr>
              <a:t>Form </a:t>
            </a:r>
            <a:r>
              <a:rPr lang="en-US" dirty="0"/>
              <a:t> </a:t>
            </a:r>
            <a:r>
              <a:rPr lang="en-US" dirty="0">
                <a:solidFill>
                  <a:srgbClr val="00B050"/>
                </a:solidFill>
              </a:rPr>
              <a:t>3 </a:t>
            </a:r>
          </a:p>
          <a:p>
            <a:r>
              <a:rPr lang="en-US" dirty="0">
                <a:solidFill>
                  <a:srgbClr val="FF0000"/>
                </a:solidFill>
              </a:rPr>
              <a:t>Teacher</a:t>
            </a:r>
            <a:r>
              <a:rPr lang="en-US" dirty="0"/>
              <a:t>  </a:t>
            </a:r>
            <a:r>
              <a:rPr lang="en-US" dirty="0" err="1">
                <a:solidFill>
                  <a:srgbClr val="00B050"/>
                </a:solidFill>
              </a:rPr>
              <a:t>Tertychna</a:t>
            </a:r>
            <a:r>
              <a:rPr lang="en-US" dirty="0">
                <a:solidFill>
                  <a:srgbClr val="00B050"/>
                </a:solidFill>
              </a:rPr>
              <a:t> H.P. </a:t>
            </a:r>
          </a:p>
          <a:p>
            <a:endParaRPr lang="uk-UA" sz="2800" dirty="0"/>
          </a:p>
          <a:p>
            <a:r>
              <a:rPr lang="en-US" sz="2800" dirty="0"/>
              <a:t>                                          </a:t>
            </a:r>
            <a:endParaRPr lang="ru-RU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2800" dirty="0">
                <a:solidFill>
                  <a:srgbClr val="FF0000"/>
                </a:solidFill>
              </a:rPr>
              <a:t>Project work  </a:t>
            </a:r>
            <a:r>
              <a:rPr lang="uk-UA" sz="2800" dirty="0">
                <a:solidFill>
                  <a:srgbClr val="FF0000"/>
                </a:solidFill>
              </a:rPr>
              <a:t>«</a:t>
            </a:r>
            <a:r>
              <a:rPr lang="en-US" sz="2800" dirty="0">
                <a:solidFill>
                  <a:srgbClr val="FF0000"/>
                </a:solidFill>
              </a:rPr>
              <a:t>My  Family tree</a:t>
            </a:r>
            <a:r>
              <a:rPr lang="uk-UA" sz="2800" dirty="0">
                <a:solidFill>
                  <a:srgbClr val="FF0000"/>
                </a:solidFill>
              </a:rPr>
              <a:t>» </a:t>
            </a:r>
            <a:r>
              <a:rPr lang="en-US" sz="2800" dirty="0">
                <a:solidFill>
                  <a:srgbClr val="FF0000"/>
                </a:solidFill>
              </a:rPr>
              <a:t>  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652" y="1484784"/>
            <a:ext cx="6542856" cy="4907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Oval 5"/>
          <p:cNvSpPr/>
          <p:nvPr/>
        </p:nvSpPr>
        <p:spPr>
          <a:xfrm>
            <a:off x="3282830" y="4766010"/>
            <a:ext cx="1008112" cy="10801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dirty="0"/>
              <a:t>Grandfather</a:t>
            </a:r>
          </a:p>
          <a:p>
            <a:pPr algn="ctr"/>
            <a:r>
              <a:rPr lang="en-US" sz="1200" dirty="0"/>
              <a:t>Valodia</a:t>
            </a:r>
            <a:endParaRPr lang="en-US" sz="800" dirty="0"/>
          </a:p>
        </p:txBody>
      </p:sp>
      <p:sp>
        <p:nvSpPr>
          <p:cNvPr id="8" name="Oval 7"/>
          <p:cNvSpPr/>
          <p:nvPr/>
        </p:nvSpPr>
        <p:spPr>
          <a:xfrm>
            <a:off x="4815473" y="2082230"/>
            <a:ext cx="1008112" cy="10801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Yana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3350091" y="2084870"/>
            <a:ext cx="1008112" cy="10801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Roma</a:t>
            </a:r>
          </a:p>
        </p:txBody>
      </p:sp>
      <p:sp>
        <p:nvSpPr>
          <p:cNvPr id="10" name="Oval 9"/>
          <p:cNvSpPr/>
          <p:nvPr/>
        </p:nvSpPr>
        <p:spPr>
          <a:xfrm>
            <a:off x="4815473" y="4766010"/>
            <a:ext cx="1008112" cy="10801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00" dirty="0"/>
              <a:t>Grandmother</a:t>
            </a:r>
          </a:p>
          <a:p>
            <a:pPr algn="ctr"/>
            <a:r>
              <a:rPr lang="en-US" sz="1050" dirty="0"/>
              <a:t>Masha</a:t>
            </a:r>
            <a:endParaRPr lang="en-US" sz="700" dirty="0"/>
          </a:p>
        </p:txBody>
      </p:sp>
      <p:sp>
        <p:nvSpPr>
          <p:cNvPr id="11" name="Oval 10"/>
          <p:cNvSpPr/>
          <p:nvPr/>
        </p:nvSpPr>
        <p:spPr>
          <a:xfrm>
            <a:off x="4083478" y="3756899"/>
            <a:ext cx="1008112" cy="10801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Ole-</a:t>
            </a:r>
            <a:r>
              <a:rPr lang="en-US" dirty="0" err="1"/>
              <a:t>na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6226895" y="2131724"/>
            <a:ext cx="1008112" cy="10801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Vickie</a:t>
            </a:r>
          </a:p>
        </p:txBody>
      </p:sp>
      <p:sp>
        <p:nvSpPr>
          <p:cNvPr id="13" name="Oval 12"/>
          <p:cNvSpPr/>
          <p:nvPr/>
        </p:nvSpPr>
        <p:spPr>
          <a:xfrm>
            <a:off x="5505669" y="3708146"/>
            <a:ext cx="1008112" cy="10801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Ihor</a:t>
            </a:r>
          </a:p>
        </p:txBody>
      </p:sp>
      <p:sp>
        <p:nvSpPr>
          <p:cNvPr id="14" name="Oval 13"/>
          <p:cNvSpPr/>
          <p:nvPr/>
        </p:nvSpPr>
        <p:spPr>
          <a:xfrm>
            <a:off x="1907982" y="2131724"/>
            <a:ext cx="1008112" cy="10801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Alina</a:t>
            </a:r>
          </a:p>
        </p:txBody>
      </p:sp>
      <p:cxnSp>
        <p:nvCxnSpPr>
          <p:cNvPr id="16" name="Straight Connector 15"/>
          <p:cNvCxnSpPr>
            <a:stCxn id="6" idx="7"/>
          </p:cNvCxnSpPr>
          <p:nvPr/>
        </p:nvCxnSpPr>
        <p:spPr>
          <a:xfrm flipV="1">
            <a:off x="4143307" y="4590852"/>
            <a:ext cx="322719" cy="333338"/>
          </a:xfrm>
          <a:prstGeom prst="line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endCxn id="11" idx="4"/>
          </p:cNvCxnSpPr>
          <p:nvPr/>
        </p:nvCxnSpPr>
        <p:spPr>
          <a:xfrm flipV="1">
            <a:off x="4586714" y="4837019"/>
            <a:ext cx="820" cy="436701"/>
          </a:xfrm>
          <a:prstGeom prst="line">
            <a:avLst/>
          </a:pr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4297692" y="5273720"/>
            <a:ext cx="517781" cy="3235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endCxn id="13" idx="2"/>
          </p:cNvCxnSpPr>
          <p:nvPr/>
        </p:nvCxnSpPr>
        <p:spPr>
          <a:xfrm>
            <a:off x="5091459" y="4248206"/>
            <a:ext cx="41421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endCxn id="8" idx="4"/>
          </p:cNvCxnSpPr>
          <p:nvPr/>
        </p:nvCxnSpPr>
        <p:spPr>
          <a:xfrm flipH="1" flipV="1">
            <a:off x="5319529" y="3162350"/>
            <a:ext cx="15351" cy="1085856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838905" y="3401873"/>
            <a:ext cx="2906502" cy="30741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endCxn id="9" idx="4"/>
          </p:cNvCxnSpPr>
          <p:nvPr/>
        </p:nvCxnSpPr>
        <p:spPr>
          <a:xfrm flipV="1">
            <a:off x="3854147" y="3164990"/>
            <a:ext cx="0" cy="23472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6730951" y="3211844"/>
            <a:ext cx="14456" cy="22077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2" name="Oval 61"/>
          <p:cNvSpPr/>
          <p:nvPr/>
        </p:nvSpPr>
        <p:spPr>
          <a:xfrm>
            <a:off x="2601683" y="1150476"/>
            <a:ext cx="1008112" cy="10801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Nastia</a:t>
            </a:r>
          </a:p>
        </p:txBody>
      </p:sp>
      <p:cxnSp>
        <p:nvCxnSpPr>
          <p:cNvPr id="64" name="Straight Connector 63"/>
          <p:cNvCxnSpPr>
            <a:endCxn id="9" idx="2"/>
          </p:cNvCxnSpPr>
          <p:nvPr/>
        </p:nvCxnSpPr>
        <p:spPr>
          <a:xfrm>
            <a:off x="2945846" y="2622290"/>
            <a:ext cx="404245" cy="264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3147968" y="2230596"/>
            <a:ext cx="20154" cy="39169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3" name="Straight Connector 28"/>
          <p:cNvCxnSpPr/>
          <p:nvPr/>
        </p:nvCxnSpPr>
        <p:spPr>
          <a:xfrm>
            <a:off x="3786182" y="3357562"/>
            <a:ext cx="2906502" cy="30741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Project work  </a:t>
            </a:r>
            <a:r>
              <a:rPr lang="uk-UA" dirty="0">
                <a:solidFill>
                  <a:srgbClr val="FF0000"/>
                </a:solidFill>
              </a:rPr>
              <a:t>«</a:t>
            </a:r>
            <a:r>
              <a:rPr lang="en-US" dirty="0">
                <a:solidFill>
                  <a:srgbClr val="FF0000"/>
                </a:solidFill>
              </a:rPr>
              <a:t>My  Family tree</a:t>
            </a:r>
            <a:r>
              <a:rPr lang="uk-UA" dirty="0">
                <a:solidFill>
                  <a:srgbClr val="FF0000"/>
                </a:solidFill>
              </a:rPr>
              <a:t>»</a:t>
            </a:r>
            <a:endParaRPr lang="ru-RU" dirty="0"/>
          </a:p>
        </p:txBody>
      </p:sp>
      <p:pic>
        <p:nvPicPr>
          <p:cNvPr id="1026" name="Picture 2" descr="G:\26.11.2014\VIK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4141" y="1190372"/>
            <a:ext cx="3792437" cy="54391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C000"/>
                </a:solidFill>
                <a:latin typeface="Arial Black" pitchFamily="34" charset="0"/>
              </a:rPr>
              <a:t>Who are these?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1026" name="Picture 2" descr="H: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224" y="1393016"/>
            <a:ext cx="6619924" cy="49649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Project work “My house”</a:t>
            </a:r>
            <a:endParaRPr lang="ru-R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250" y="1340768"/>
            <a:ext cx="6605499" cy="5112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Project work “My house”</a:t>
            </a:r>
            <a:endParaRPr lang="ru-RU" dirty="0"/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6654836"/>
              </p:ext>
            </p:extLst>
          </p:nvPr>
        </p:nvGraphicFramePr>
        <p:xfrm>
          <a:off x="457200" y="1600200"/>
          <a:ext cx="8229600" cy="40433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47793">
                <a:tc>
                  <a:txBody>
                    <a:bodyPr/>
                    <a:lstStyle/>
                    <a:p>
                      <a:r>
                        <a:rPr lang="en-US" dirty="0"/>
                        <a:t>kitchen</a:t>
                      </a:r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en-US" dirty="0"/>
                        <a:t>hall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bedroom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7793">
                <a:tc rowSpan="2">
                  <a:txBody>
                    <a:bodyPr/>
                    <a:lstStyle/>
                    <a:p>
                      <a:r>
                        <a:rPr lang="en-US" dirty="0"/>
                        <a:t>Living-room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bedroom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4779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bathroom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is it?</a:t>
            </a:r>
            <a:endParaRPr lang="ru-RU" dirty="0"/>
          </a:p>
        </p:txBody>
      </p:sp>
      <p:pic>
        <p:nvPicPr>
          <p:cNvPr id="2050" name="Picture 2" descr="H:\14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473" y="1561330"/>
            <a:ext cx="6884551" cy="47251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work “My room”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99433"/>
            <a:ext cx="7715072" cy="46267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_Ram_Sam_Sam_-_Song_for_Kids_by_Little_Fox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3568" y="692696"/>
            <a:ext cx="7776864" cy="5555461"/>
          </a:xfrm>
        </p:spPr>
      </p:pic>
    </p:spTree>
    <p:extLst>
      <p:ext uri="{BB962C8B-B14F-4D97-AF65-F5344CB8AC3E}">
        <p14:creationId xmlns:p14="http://schemas.microsoft.com/office/powerpoint/2010/main" val="3106217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work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3400" y="890670"/>
            <a:ext cx="4038600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2672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5" descr="http://www.englishforkids.ru/Cliparts/l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071546"/>
            <a:ext cx="630860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Who is it?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Lesson-Game</a:t>
            </a:r>
            <a:endParaRPr lang="ru-RU" dirty="0"/>
          </a:p>
        </p:txBody>
      </p:sp>
      <p:pic>
        <p:nvPicPr>
          <p:cNvPr id="4" name="Содержимое 3" descr="Рисунок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5529" y="1595553"/>
            <a:ext cx="7051621" cy="4857783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 Game</a:t>
            </a:r>
            <a:r>
              <a:rPr lang="uk-UA" dirty="0">
                <a:solidFill>
                  <a:srgbClr val="FF0000"/>
                </a:solidFill>
              </a:rPr>
              <a:t> «</a:t>
            </a:r>
            <a:r>
              <a:rPr lang="en-US" dirty="0">
                <a:solidFill>
                  <a:srgbClr val="FF0000"/>
                </a:solidFill>
              </a:rPr>
              <a:t> Hide-and-seek</a:t>
            </a:r>
            <a:r>
              <a:rPr lang="uk-UA" dirty="0">
                <a:solidFill>
                  <a:srgbClr val="FF0000"/>
                </a:solidFill>
              </a:rPr>
              <a:t>» </a:t>
            </a:r>
            <a:r>
              <a:rPr lang="en-US" dirty="0">
                <a:solidFill>
                  <a:srgbClr val="FF0000"/>
                </a:solidFill>
              </a:rPr>
              <a:t>  </a:t>
            </a:r>
            <a:endParaRPr lang="ru-RU" dirty="0"/>
          </a:p>
        </p:txBody>
      </p:sp>
      <p:pic>
        <p:nvPicPr>
          <p:cNvPr id="5" name="Содержимое 4" descr="mybedroo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4577" y="1500174"/>
            <a:ext cx="7128133" cy="4643469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Who is it?</a:t>
            </a:r>
            <a:endParaRPr lang="ru-RU" dirty="0"/>
          </a:p>
        </p:txBody>
      </p:sp>
      <p:pic>
        <p:nvPicPr>
          <p:cNvPr id="2051" name="Picture 3" descr="H: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428736"/>
            <a:ext cx="6619921" cy="49649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0033"/>
            <a:ext cx="8229600" cy="1143000"/>
          </a:xfrm>
        </p:spPr>
        <p:txBody>
          <a:bodyPr/>
          <a:lstStyle/>
          <a:p>
            <a:r>
              <a:rPr lang="en-US" dirty="0"/>
              <a:t>What is your job?</a:t>
            </a:r>
            <a:endParaRPr lang="ru-RU" dirty="0"/>
          </a:p>
        </p:txBody>
      </p:sp>
      <p:pic>
        <p:nvPicPr>
          <p:cNvPr id="7" name="Содержимое 6" descr="ветлікар 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0034" y="3786190"/>
            <a:ext cx="3770988" cy="2500329"/>
          </a:xfrm>
        </p:spPr>
      </p:pic>
      <p:pic>
        <p:nvPicPr>
          <p:cNvPr id="3075" name="Picture 3" descr="H:\Професії\водій 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6302" y="1229317"/>
            <a:ext cx="3786214" cy="2328890"/>
          </a:xfrm>
          <a:prstGeom prst="rect">
            <a:avLst/>
          </a:prstGeom>
          <a:noFill/>
        </p:spPr>
      </p:pic>
      <p:pic>
        <p:nvPicPr>
          <p:cNvPr id="6" name="Content Placeholder 5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48064" y="3685598"/>
            <a:ext cx="2876550" cy="2600325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320352"/>
            <a:ext cx="3673704" cy="22378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Who is it?</a:t>
            </a:r>
            <a:endParaRPr lang="ru-RU" dirty="0"/>
          </a:p>
        </p:txBody>
      </p:sp>
      <p:pic>
        <p:nvPicPr>
          <p:cNvPr id="1026" name="Picture 2" descr="H:\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643049"/>
            <a:ext cx="6572296" cy="47847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your job?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17638"/>
            <a:ext cx="3456383" cy="230195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73790" y="1270517"/>
            <a:ext cx="2866543" cy="223590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48064" y="3513266"/>
            <a:ext cx="2249850" cy="299536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803872"/>
            <a:ext cx="3456383" cy="241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8364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Who are these?</a:t>
            </a:r>
            <a:endParaRPr lang="ru-RU" dirty="0"/>
          </a:p>
        </p:txBody>
      </p:sp>
      <p:pic>
        <p:nvPicPr>
          <p:cNvPr id="4098" name="Picture 2" descr="H: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608" y="1417638"/>
            <a:ext cx="7056784" cy="47777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Fill in the missing letters.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Bedr_ _m</a:t>
            </a:r>
          </a:p>
          <a:p>
            <a:r>
              <a:rPr lang="en-US" dirty="0"/>
              <a:t>H_ _se</a:t>
            </a:r>
          </a:p>
          <a:p>
            <a:r>
              <a:rPr lang="en-US" dirty="0" err="1"/>
              <a:t>Ba</a:t>
            </a:r>
            <a:r>
              <a:rPr lang="en-US" dirty="0"/>
              <a:t>_ _ room</a:t>
            </a:r>
          </a:p>
          <a:p>
            <a:r>
              <a:rPr lang="en-US" dirty="0" err="1"/>
              <a:t>Livi</a:t>
            </a:r>
            <a:r>
              <a:rPr lang="en-US" dirty="0"/>
              <a:t>_ _r_ _m</a:t>
            </a:r>
          </a:p>
          <a:p>
            <a:r>
              <a:rPr lang="en-US" dirty="0"/>
              <a:t>Kit_ _en</a:t>
            </a:r>
          </a:p>
          <a:p>
            <a:r>
              <a:rPr lang="en-US" dirty="0" err="1"/>
              <a:t>So_a</a:t>
            </a:r>
            <a:endParaRPr lang="en-US" dirty="0"/>
          </a:p>
          <a:p>
            <a:r>
              <a:rPr lang="en-US" dirty="0"/>
              <a:t>Fl_ _r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429124" y="1643050"/>
            <a:ext cx="4572032" cy="4525963"/>
          </a:xfrm>
        </p:spPr>
        <p:txBody>
          <a:bodyPr/>
          <a:lstStyle/>
          <a:p>
            <a:r>
              <a:rPr lang="en-US" dirty="0" err="1"/>
              <a:t>Armch</a:t>
            </a:r>
            <a:r>
              <a:rPr lang="en-US" dirty="0"/>
              <a:t>_ _r</a:t>
            </a:r>
          </a:p>
          <a:p>
            <a:r>
              <a:rPr lang="en-US" dirty="0"/>
              <a:t>Car _ _t</a:t>
            </a:r>
          </a:p>
          <a:p>
            <a:r>
              <a:rPr lang="en-US" dirty="0"/>
              <a:t>Do_ _or</a:t>
            </a:r>
          </a:p>
          <a:p>
            <a:r>
              <a:rPr lang="en-US" dirty="0"/>
              <a:t>S_ _</a:t>
            </a:r>
            <a:r>
              <a:rPr lang="en-US" dirty="0" err="1"/>
              <a:t>ger</a:t>
            </a:r>
            <a:endParaRPr lang="en-US" dirty="0"/>
          </a:p>
          <a:p>
            <a:r>
              <a:rPr lang="en-US" dirty="0"/>
              <a:t>Dr_ _</a:t>
            </a:r>
            <a:r>
              <a:rPr lang="en-US" dirty="0" err="1"/>
              <a:t>er</a:t>
            </a:r>
            <a:endParaRPr lang="en-US" dirty="0"/>
          </a:p>
          <a:p>
            <a:r>
              <a:rPr lang="en-US" dirty="0"/>
              <a:t>Dan_ _r</a:t>
            </a:r>
          </a:p>
          <a:p>
            <a:r>
              <a:rPr lang="en-US" dirty="0"/>
              <a:t>Farm_ _</a:t>
            </a:r>
            <a:endParaRPr lang="ru-RU" dirty="0"/>
          </a:p>
        </p:txBody>
      </p:sp>
      <p:pic>
        <p:nvPicPr>
          <p:cNvPr id="1026" name="Picture 2" descr="C:\Documents and Settings\Admin\Мои документы\Моя музыка\Мои рисунки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9197" y="5000636"/>
            <a:ext cx="2345933" cy="16160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2" descr="кот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1680" y="1844824"/>
            <a:ext cx="5328592" cy="4903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2037904" y="980728"/>
            <a:ext cx="53976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3">
                    <a:lumMod val="50000"/>
                  </a:schemeClr>
                </a:solidFill>
              </a:rPr>
              <a:t>Who are these?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урок 3 клас англійська\Прийменники місцезнаходження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1880" y="332656"/>
            <a:ext cx="6667500" cy="5743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Purpose of the lesson</a:t>
            </a:r>
            <a:endParaRPr lang="ru-RU" dirty="0"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285860"/>
            <a:ext cx="4043362" cy="4840303"/>
          </a:xfrm>
        </p:spPr>
        <p:txBody>
          <a:bodyPr/>
          <a:lstStyle/>
          <a:p>
            <a:r>
              <a:rPr lang="en-US" sz="2700" dirty="0"/>
              <a:t>To  repeat the vocabulary of the topics: "My dear family”,  “House”.</a:t>
            </a:r>
          </a:p>
          <a:p>
            <a:r>
              <a:rPr lang="en-US" sz="2700" dirty="0"/>
              <a:t>To practice and improve  skills in speaking, reading ,writing and listening</a:t>
            </a:r>
          </a:p>
          <a:p>
            <a:r>
              <a:rPr lang="en-US" sz="2700" dirty="0"/>
              <a:t>To develop logical thinking</a:t>
            </a:r>
          </a:p>
          <a:p>
            <a:r>
              <a:rPr lang="en-US" sz="2700" dirty="0"/>
              <a:t>To bring desire to study English </a:t>
            </a:r>
            <a:endParaRPr lang="ru-RU" sz="2700" dirty="0"/>
          </a:p>
        </p:txBody>
      </p:sp>
      <p:pic>
        <p:nvPicPr>
          <p:cNvPr id="6" name="Содержимое 5" descr="Рисунок1.pn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86380" y="3000371"/>
            <a:ext cx="3357586" cy="2387291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1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578" y="1308184"/>
            <a:ext cx="6486570" cy="5067634"/>
          </a:xfrm>
          <a:prstGeom prst="rect">
            <a:avLst/>
          </a:prstGeom>
          <a:noFill/>
        </p:spPr>
      </p:pic>
      <p:pic>
        <p:nvPicPr>
          <p:cNvPr id="5123" name="Picture 3" descr="H:\1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475" y="1285860"/>
            <a:ext cx="7429552" cy="514353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Who is it?</a:t>
            </a: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472" y="1412776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Answer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r>
              <a:rPr lang="en-US" dirty="0">
                <a:solidFill>
                  <a:srgbClr val="C00000"/>
                </a:solidFill>
              </a:rPr>
              <a:t>What is the name of the girl?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How old is Sally? </a:t>
            </a:r>
            <a:endParaRPr lang="ru-RU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 Has got Sally one uncle and three aunts? 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B0F0"/>
                </a:solidFill>
              </a:rPr>
              <a:t>What is Sally’s fathers job? </a:t>
            </a:r>
            <a:endParaRPr lang="ru-RU" dirty="0">
              <a:solidFill>
                <a:srgbClr val="00B0F0"/>
              </a:solidFill>
            </a:endParaRPr>
          </a:p>
          <a:p>
            <a:r>
              <a:rPr lang="en-US" dirty="0">
                <a:solidFill>
                  <a:srgbClr val="7030A0"/>
                </a:solidFill>
              </a:rPr>
              <a:t>What is Sally’s mothers job?</a:t>
            </a:r>
            <a:endParaRPr lang="ru-RU" dirty="0">
              <a:solidFill>
                <a:srgbClr val="7030A0"/>
              </a:solidFill>
            </a:endParaRPr>
          </a:p>
          <a:p>
            <a:endParaRPr lang="ru-RU" dirty="0"/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What is Sally fathers job? </a:t>
            </a:r>
            <a:endParaRPr kumimoji="0" lang="ru-RU" sz="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What is Sally mothers job?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What is Sally fathers job? </a:t>
            </a:r>
            <a:endParaRPr kumimoji="0" lang="ru-RU" sz="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What is Sally mothers job?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43608" y="768469"/>
            <a:ext cx="67136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92D050"/>
                </a:solidFill>
                <a:latin typeface="+mj-lt"/>
              </a:rPr>
              <a:t>Read the letter and answer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229600" cy="1143000"/>
          </a:xfrm>
        </p:spPr>
        <p:txBody>
          <a:bodyPr/>
          <a:lstStyle/>
          <a:p>
            <a:r>
              <a:rPr lang="en-US" sz="6000" dirty="0">
                <a:latin typeface="+mn-lt"/>
              </a:rPr>
              <a:t>Who is this?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28800"/>
            <a:ext cx="6624736" cy="478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4416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/>
              <a:t> </a:t>
            </a:r>
            <a:r>
              <a:rPr lang="en-US" sz="5400" dirty="0">
                <a:solidFill>
                  <a:srgbClr val="C00000"/>
                </a:solidFill>
              </a:rPr>
              <a:t>True/false 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 </a:t>
            </a:r>
            <a:endParaRPr lang="ru-RU" dirty="0"/>
          </a:p>
          <a:p>
            <a:r>
              <a:rPr lang="en-US" dirty="0">
                <a:solidFill>
                  <a:srgbClr val="7030A0"/>
                </a:solidFill>
              </a:rPr>
              <a:t>Her father is a builder.</a:t>
            </a:r>
            <a:endParaRPr lang="ru-RU" dirty="0">
              <a:solidFill>
                <a:srgbClr val="7030A0"/>
              </a:solidFill>
            </a:endParaRPr>
          </a:p>
          <a:p>
            <a:r>
              <a:rPr lang="en-US" dirty="0">
                <a:solidFill>
                  <a:srgbClr val="C00000"/>
                </a:solidFill>
              </a:rPr>
              <a:t>Her mother is a teacher.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en-US" dirty="0"/>
              <a:t> </a:t>
            </a:r>
            <a:r>
              <a:rPr lang="en-US" dirty="0">
                <a:solidFill>
                  <a:srgbClr val="0070C0"/>
                </a:solidFill>
              </a:rPr>
              <a:t>She has got one uncle and three aunts.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She has got 7 cousins.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is this?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556792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41281425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Play game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196752"/>
            <a:ext cx="5791974" cy="538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6097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:\1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6300" y="1489507"/>
            <a:ext cx="7067600" cy="4797013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Who is it?</a:t>
            </a:r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can </a:t>
            </a:r>
            <a:r>
              <a:rPr lang="en-US"/>
              <a:t>you say now?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Now </a:t>
            </a:r>
            <a:r>
              <a:rPr lang="en-US" dirty="0">
                <a:solidFill>
                  <a:srgbClr val="FF0000"/>
                </a:solidFill>
              </a:rPr>
              <a:t>I can </a:t>
            </a:r>
            <a:r>
              <a:rPr lang="en-US" dirty="0"/>
              <a:t>…. </a:t>
            </a:r>
          </a:p>
          <a:p>
            <a:pPr>
              <a:buNone/>
            </a:pPr>
            <a:r>
              <a:rPr lang="en-US" dirty="0"/>
              <a:t>Now </a:t>
            </a:r>
            <a:r>
              <a:rPr lang="en-US" dirty="0">
                <a:solidFill>
                  <a:srgbClr val="92D050"/>
                </a:solidFill>
              </a:rPr>
              <a:t>I can </a:t>
            </a:r>
            <a:r>
              <a:rPr lang="en-US" dirty="0"/>
              <a:t>…. </a:t>
            </a:r>
          </a:p>
          <a:p>
            <a:pPr>
              <a:buNone/>
            </a:pPr>
            <a:r>
              <a:rPr lang="en-US" dirty="0"/>
              <a:t>Now </a:t>
            </a:r>
            <a:r>
              <a:rPr lang="en-US" dirty="0">
                <a:solidFill>
                  <a:srgbClr val="FFC000"/>
                </a:solidFill>
              </a:rPr>
              <a:t>I can </a:t>
            </a:r>
            <a:r>
              <a:rPr lang="en-US" dirty="0"/>
              <a:t>….</a:t>
            </a:r>
          </a:p>
          <a:p>
            <a:pPr>
              <a:buNone/>
            </a:pPr>
            <a:r>
              <a:rPr lang="en-US" dirty="0"/>
              <a:t> Now </a:t>
            </a:r>
            <a:r>
              <a:rPr lang="en-US" dirty="0">
                <a:solidFill>
                  <a:srgbClr val="00B0F0"/>
                </a:solidFill>
              </a:rPr>
              <a:t>I can </a:t>
            </a:r>
            <a:r>
              <a:rPr lang="en-US" dirty="0"/>
              <a:t>….</a:t>
            </a:r>
            <a:endParaRPr lang="ru-RU" dirty="0"/>
          </a:p>
          <a:p>
            <a:pPr>
              <a:buNone/>
            </a:pPr>
            <a:r>
              <a:rPr lang="en-US" dirty="0"/>
              <a:t>Now </a:t>
            </a:r>
            <a:r>
              <a:rPr lang="en-US" dirty="0">
                <a:solidFill>
                  <a:srgbClr val="00B050"/>
                </a:solidFill>
              </a:rPr>
              <a:t>I can </a:t>
            </a:r>
            <a:r>
              <a:rPr lang="en-US" dirty="0"/>
              <a:t>….</a:t>
            </a:r>
          </a:p>
          <a:p>
            <a:pPr>
              <a:buNone/>
            </a:pPr>
            <a:r>
              <a:rPr lang="en-US" dirty="0"/>
              <a:t>Now </a:t>
            </a:r>
            <a:r>
              <a:rPr lang="en-US" dirty="0">
                <a:solidFill>
                  <a:srgbClr val="0070C0"/>
                </a:solidFill>
              </a:rPr>
              <a:t>I can </a:t>
            </a:r>
            <a:r>
              <a:rPr lang="en-US" dirty="0"/>
              <a:t>…. </a:t>
            </a:r>
          </a:p>
          <a:p>
            <a:pPr>
              <a:buNone/>
            </a:pPr>
            <a:r>
              <a:rPr lang="en-US" dirty="0"/>
              <a:t>Now </a:t>
            </a:r>
            <a:r>
              <a:rPr lang="en-US" dirty="0">
                <a:solidFill>
                  <a:srgbClr val="7030A0"/>
                </a:solidFill>
              </a:rPr>
              <a:t>I can </a:t>
            </a:r>
            <a:r>
              <a:rPr lang="en-US" dirty="0"/>
              <a:t>….</a:t>
            </a:r>
          </a:p>
          <a:p>
            <a:pPr>
              <a:buNone/>
            </a:pPr>
            <a:r>
              <a:rPr lang="en-US" dirty="0"/>
              <a:t> Now </a:t>
            </a:r>
            <a:r>
              <a:rPr lang="en-US" dirty="0">
                <a:solidFill>
                  <a:srgbClr val="C00000"/>
                </a:solidFill>
              </a:rPr>
              <a:t>I can </a:t>
            </a:r>
            <a:r>
              <a:rPr lang="en-US" dirty="0"/>
              <a:t>….</a:t>
            </a:r>
          </a:p>
          <a:p>
            <a:pPr>
              <a:buNone/>
            </a:pPr>
            <a:r>
              <a:rPr lang="en-US" dirty="0"/>
              <a:t>Now I can  …</a:t>
            </a: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ask and answer</a:t>
            </a:r>
          </a:p>
          <a:p>
            <a:r>
              <a:rPr lang="en-US" dirty="0"/>
              <a:t>look and say</a:t>
            </a:r>
          </a:p>
          <a:p>
            <a:r>
              <a:rPr lang="en-US" dirty="0"/>
              <a:t>read the letter</a:t>
            </a:r>
          </a:p>
          <a:p>
            <a:r>
              <a:rPr lang="en-US" dirty="0"/>
              <a:t>tell about my family</a:t>
            </a:r>
          </a:p>
          <a:p>
            <a:r>
              <a:rPr lang="en-US" dirty="0"/>
              <a:t> tell about my house</a:t>
            </a:r>
          </a:p>
          <a:p>
            <a:r>
              <a:rPr lang="en-US" dirty="0"/>
              <a:t> tell about  my room</a:t>
            </a:r>
          </a:p>
          <a:p>
            <a:r>
              <a:rPr lang="en-US" dirty="0"/>
              <a:t>write about my family</a:t>
            </a:r>
          </a:p>
          <a:p>
            <a:r>
              <a:rPr lang="en-US" dirty="0"/>
              <a:t>listen and say</a:t>
            </a:r>
          </a:p>
          <a:p>
            <a:r>
              <a:rPr lang="en-US"/>
              <a:t>play game</a:t>
            </a:r>
            <a:endParaRPr lang="en-US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dirty="0">
                <a:solidFill>
                  <a:srgbClr val="FF0000"/>
                </a:solidFill>
              </a:rPr>
              <a:t>Goodbye!</a:t>
            </a:r>
            <a:endParaRPr lang="ru-RU" sz="88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smil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1542890"/>
            <a:ext cx="6215106" cy="4806316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1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357166"/>
            <a:ext cx="5965073" cy="56652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Warm-up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Sing  the song  “Come and meet my family”</a:t>
            </a:r>
            <a:endParaRPr lang="ru-RU" dirty="0"/>
          </a:p>
        </p:txBody>
      </p:sp>
      <p:pic>
        <p:nvPicPr>
          <p:cNvPr id="5" name="Содержимое 4" descr="Рисунок1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786710" y="5786454"/>
            <a:ext cx="486754" cy="364441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</a:t>
            </a:r>
            <a:br>
              <a:rPr lang="ru-RU" dirty="0"/>
            </a:br>
            <a:br>
              <a:rPr lang="ru-RU" dirty="0"/>
            </a:br>
            <a:r>
              <a:rPr lang="en-US" b="1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 </a:t>
            </a:r>
            <a:br>
              <a:rPr lang="ru-RU" dirty="0"/>
            </a:br>
            <a:r>
              <a:rPr lang="en-US" dirty="0"/>
              <a:t> </a:t>
            </a:r>
            <a:r>
              <a:rPr lang="ru-RU" dirty="0"/>
              <a:t> </a:t>
            </a:r>
            <a:r>
              <a:rPr lang="en-US" dirty="0"/>
              <a:t> </a:t>
            </a:r>
            <a:br>
              <a:rPr lang="ru-RU" dirty="0"/>
            </a:br>
            <a:r>
              <a:rPr lang="en-US" dirty="0"/>
              <a:t> </a:t>
            </a:r>
            <a:br>
              <a:rPr lang="ru-RU" dirty="0"/>
            </a:br>
            <a:r>
              <a:rPr lang="en-US" dirty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1828800"/>
          </a:xfrm>
        </p:spPr>
        <p:txBody>
          <a:bodyPr/>
          <a:lstStyle/>
          <a:p>
            <a:pPr>
              <a:buNone/>
            </a:pPr>
            <a:r>
              <a:rPr lang="en-US" sz="3600" dirty="0">
                <a:latin typeface="Algerian" pitchFamily="82" charset="0"/>
              </a:rPr>
              <a:t>“</a:t>
            </a:r>
            <a:r>
              <a:rPr lang="en-US" sz="3600" dirty="0">
                <a:solidFill>
                  <a:srgbClr val="FF0000"/>
                </a:solidFill>
                <a:latin typeface="Algerian" pitchFamily="82" charset="0"/>
              </a:rPr>
              <a:t>Phonetics and Vocabulary”.</a:t>
            </a:r>
            <a:br>
              <a:rPr lang="ru-RU" sz="3600" dirty="0">
                <a:solidFill>
                  <a:srgbClr val="FF0000"/>
                </a:solidFill>
                <a:latin typeface="+mj-lt"/>
              </a:rPr>
            </a:br>
            <a:endParaRPr lang="ru-RU" sz="36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5" name="Содержимое 4" descr="Рисунок3.pn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14778" y="1357298"/>
            <a:ext cx="4929222" cy="4929222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Who is it?</a:t>
            </a:r>
            <a:endParaRPr lang="ru-RU" dirty="0">
              <a:latin typeface="+mn-lt"/>
            </a:endParaRPr>
          </a:p>
        </p:txBody>
      </p:sp>
      <p:pic>
        <p:nvPicPr>
          <p:cNvPr id="3" name="Picture 2" descr="http://www.englishforkids.ru/Cliparts/ow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6514" y="1309324"/>
            <a:ext cx="5975882" cy="4798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/>
          <a:lstStyle/>
          <a:p>
            <a:br>
              <a:rPr lang="en-US" sz="1600" b="1" dirty="0">
                <a:solidFill>
                  <a:srgbClr val="00B050"/>
                </a:solidFill>
                <a:latin typeface="+mn-lt"/>
              </a:rPr>
            </a:br>
            <a:br>
              <a:rPr lang="en-US" sz="1600" b="1" dirty="0">
                <a:solidFill>
                  <a:srgbClr val="00B050"/>
                </a:solidFill>
                <a:latin typeface="+mn-lt"/>
              </a:rPr>
            </a:br>
            <a:br>
              <a:rPr lang="en-US" sz="1600" b="1" dirty="0">
                <a:solidFill>
                  <a:srgbClr val="00B050"/>
                </a:solidFill>
                <a:latin typeface="+mn-lt"/>
              </a:rPr>
            </a:br>
            <a:r>
              <a:rPr lang="en-US" sz="3200" b="1" dirty="0">
                <a:solidFill>
                  <a:srgbClr val="00B050"/>
                </a:solidFill>
                <a:latin typeface="+mn-lt"/>
              </a:rPr>
              <a:t> Brainstorming</a:t>
            </a:r>
            <a:br>
              <a:rPr lang="en-US" sz="2800" b="1" dirty="0">
                <a:solidFill>
                  <a:srgbClr val="00B050"/>
                </a:solidFill>
                <a:latin typeface="+mn-lt"/>
              </a:rPr>
            </a:br>
            <a:br>
              <a:rPr lang="en-US" sz="1600" b="1" dirty="0">
                <a:solidFill>
                  <a:srgbClr val="00B050"/>
                </a:solidFill>
                <a:latin typeface="+mn-lt"/>
              </a:rPr>
            </a:br>
            <a:r>
              <a:rPr lang="en-US" sz="1600" b="1" dirty="0">
                <a:solidFill>
                  <a:srgbClr val="00B050"/>
                </a:solidFill>
                <a:latin typeface="+mn-lt"/>
              </a:rPr>
              <a:t> </a:t>
            </a:r>
            <a:r>
              <a:rPr lang="en-US" sz="1600" dirty="0">
                <a:latin typeface="+mn-lt"/>
              </a:rPr>
              <a:t> </a:t>
            </a:r>
            <a:r>
              <a:rPr lang="en-US" sz="2400" dirty="0">
                <a:latin typeface="+mn-lt"/>
              </a:rPr>
              <a:t>Your task is to name several words that start with each letter. But these words should be associated with our topic that is </a:t>
            </a:r>
            <a:br>
              <a:rPr lang="en-US" sz="2400" dirty="0">
                <a:latin typeface="+mn-lt"/>
              </a:rPr>
            </a:br>
            <a:r>
              <a:rPr lang="en-US" sz="2400" dirty="0">
                <a:latin typeface="+mn-lt"/>
              </a:rPr>
              <a:t>  </a:t>
            </a:r>
            <a:r>
              <a:rPr lang="uk-UA" sz="2400" dirty="0">
                <a:latin typeface="+mn-lt"/>
              </a:rPr>
              <a:t>«</a:t>
            </a:r>
            <a:r>
              <a:rPr lang="en-US" sz="2400" dirty="0">
                <a:solidFill>
                  <a:srgbClr val="FF0000"/>
                </a:solidFill>
                <a:latin typeface="+mn-lt"/>
              </a:rPr>
              <a:t>My dear Family</a:t>
            </a:r>
            <a:r>
              <a:rPr lang="uk-UA" sz="1600" dirty="0">
                <a:latin typeface="+mn-lt"/>
              </a:rPr>
              <a:t>»</a:t>
            </a:r>
            <a:br>
              <a:rPr lang="ru-RU" dirty="0">
                <a:latin typeface="+mn-lt"/>
              </a:rPr>
            </a:br>
            <a:endParaRPr lang="ru-RU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5984" y="2428868"/>
            <a:ext cx="6357982" cy="3625857"/>
          </a:xfrm>
        </p:spPr>
        <p:txBody>
          <a:bodyPr/>
          <a:lstStyle/>
          <a:p>
            <a:r>
              <a:rPr lang="en-US" sz="3600" b="1" dirty="0">
                <a:solidFill>
                  <a:srgbClr val="FF0000"/>
                </a:solidFill>
              </a:rPr>
              <a:t>F –</a:t>
            </a:r>
          </a:p>
          <a:p>
            <a:r>
              <a:rPr lang="en-US" sz="3600" b="1" dirty="0">
                <a:solidFill>
                  <a:srgbClr val="FF0000"/>
                </a:solidFill>
              </a:rPr>
              <a:t>A -</a:t>
            </a:r>
          </a:p>
          <a:p>
            <a:r>
              <a:rPr lang="en-US" sz="3600" b="1" dirty="0">
                <a:solidFill>
                  <a:srgbClr val="FF0000"/>
                </a:solidFill>
              </a:rPr>
              <a:t>M-</a:t>
            </a:r>
          </a:p>
          <a:p>
            <a:r>
              <a:rPr lang="en-US" sz="3600" b="1" dirty="0">
                <a:solidFill>
                  <a:srgbClr val="FF0000"/>
                </a:solidFill>
              </a:rPr>
              <a:t>I -</a:t>
            </a:r>
          </a:p>
          <a:p>
            <a:r>
              <a:rPr lang="en-US" sz="3600" b="1" dirty="0">
                <a:solidFill>
                  <a:srgbClr val="FF0000"/>
                </a:solidFill>
              </a:rPr>
              <a:t>L-</a:t>
            </a:r>
          </a:p>
          <a:p>
            <a:r>
              <a:rPr lang="en-US" sz="3600" b="1" dirty="0">
                <a:solidFill>
                  <a:srgbClr val="FF0000"/>
                </a:solidFill>
              </a:rPr>
              <a:t>Y-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Arial Black" pitchFamily="34" charset="0"/>
              </a:rPr>
              <a:t>Who is it?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5" name="Місце для зображення 4" descr="20.jpg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357290" y="1696628"/>
            <a:ext cx="6357982" cy="4768488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рнамент 4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788</TotalTime>
  <Words>447</Words>
  <Application>Microsoft Office PowerPoint</Application>
  <PresentationFormat>On-screen Show (4:3)</PresentationFormat>
  <Paragraphs>120</Paragraphs>
  <Slides>38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4" baseType="lpstr">
      <vt:lpstr>Algerian</vt:lpstr>
      <vt:lpstr>Arial</vt:lpstr>
      <vt:lpstr>Arial Black</vt:lpstr>
      <vt:lpstr>Calibri</vt:lpstr>
      <vt:lpstr>Times New Roman</vt:lpstr>
      <vt:lpstr>Орнамент 4</vt:lpstr>
      <vt:lpstr>THE FINAL LESSON  “ MY DEAR FAMILY”</vt:lpstr>
      <vt:lpstr>Lesson-Game</vt:lpstr>
      <vt:lpstr>Purpose of the lesson</vt:lpstr>
      <vt:lpstr>PowerPoint Presentation</vt:lpstr>
      <vt:lpstr>Warm-up</vt:lpstr>
      <vt:lpstr>.           </vt:lpstr>
      <vt:lpstr>Who is it?</vt:lpstr>
      <vt:lpstr>    Brainstorming    Your task is to name several words that start with each letter. But these words should be associated with our topic that is    «My dear Family» </vt:lpstr>
      <vt:lpstr>Who is it?</vt:lpstr>
      <vt:lpstr> Project work  «My  Family tree»   </vt:lpstr>
      <vt:lpstr>Project work  «My  Family tree»</vt:lpstr>
      <vt:lpstr>Who are these?</vt:lpstr>
      <vt:lpstr>Project work “My house”</vt:lpstr>
      <vt:lpstr>Project work “My house”</vt:lpstr>
      <vt:lpstr>Who is it?</vt:lpstr>
      <vt:lpstr>Project work “My room”</vt:lpstr>
      <vt:lpstr>PowerPoint Presentation</vt:lpstr>
      <vt:lpstr>Project work</vt:lpstr>
      <vt:lpstr>Who is it?</vt:lpstr>
      <vt:lpstr> Game « Hide-and-seek»   </vt:lpstr>
      <vt:lpstr>PowerPoint Presentation</vt:lpstr>
      <vt:lpstr>Who is it?</vt:lpstr>
      <vt:lpstr>What is your job?</vt:lpstr>
      <vt:lpstr>Who is it?</vt:lpstr>
      <vt:lpstr>What is your job?</vt:lpstr>
      <vt:lpstr>Who are these?</vt:lpstr>
      <vt:lpstr>Fill in the missing letters.</vt:lpstr>
      <vt:lpstr>PowerPoint Presentation</vt:lpstr>
      <vt:lpstr>PowerPoint Presentation</vt:lpstr>
      <vt:lpstr>Who is it?</vt:lpstr>
      <vt:lpstr>Answer </vt:lpstr>
      <vt:lpstr>Who is this?</vt:lpstr>
      <vt:lpstr> True/false </vt:lpstr>
      <vt:lpstr>Who is this?</vt:lpstr>
      <vt:lpstr>Play game</vt:lpstr>
      <vt:lpstr>Who is it?</vt:lpstr>
      <vt:lpstr>What can you say now?</vt:lpstr>
      <vt:lpstr>Goodbye!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Siavash Mirzaei</dc:creator>
  <cp:lastModifiedBy>Angela</cp:lastModifiedBy>
  <cp:revision>75</cp:revision>
  <dcterms:modified xsi:type="dcterms:W3CDTF">2018-01-04T15:22:33Z</dcterms:modified>
</cp:coreProperties>
</file>