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9"/>
  </p:notesMasterIdLst>
  <p:sldIdLst>
    <p:sldId id="314" r:id="rId2"/>
    <p:sldId id="316" r:id="rId3"/>
    <p:sldId id="283" r:id="rId4"/>
    <p:sldId id="303" r:id="rId5"/>
    <p:sldId id="299" r:id="rId6"/>
    <p:sldId id="305" r:id="rId7"/>
    <p:sldId id="306" r:id="rId8"/>
    <p:sldId id="315" r:id="rId9"/>
    <p:sldId id="296" r:id="rId10"/>
    <p:sldId id="269" r:id="rId11"/>
    <p:sldId id="268" r:id="rId12"/>
    <p:sldId id="320" r:id="rId13"/>
    <p:sldId id="321" r:id="rId14"/>
    <p:sldId id="266" r:id="rId15"/>
    <p:sldId id="284" r:id="rId16"/>
    <p:sldId id="285" r:id="rId17"/>
    <p:sldId id="288" r:id="rId18"/>
    <p:sldId id="346" r:id="rId19"/>
    <p:sldId id="292" r:id="rId20"/>
    <p:sldId id="348" r:id="rId21"/>
    <p:sldId id="350" r:id="rId22"/>
    <p:sldId id="300" r:id="rId23"/>
    <p:sldId id="307" r:id="rId24"/>
    <p:sldId id="310" r:id="rId25"/>
    <p:sldId id="274" r:id="rId26"/>
    <p:sldId id="276" r:id="rId27"/>
    <p:sldId id="277" r:id="rId28"/>
    <p:sldId id="278" r:id="rId29"/>
    <p:sldId id="279" r:id="rId30"/>
    <p:sldId id="280" r:id="rId31"/>
    <p:sldId id="347" r:id="rId32"/>
    <p:sldId id="349" r:id="rId33"/>
    <p:sldId id="294" r:id="rId34"/>
    <p:sldId id="293" r:id="rId35"/>
    <p:sldId id="295" r:id="rId36"/>
    <p:sldId id="273" r:id="rId37"/>
    <p:sldId id="308" r:id="rId38"/>
  </p:sldIdLst>
  <p:sldSz cx="9144000" cy="6858000" type="screen4x3"/>
  <p:notesSz cx="6858000" cy="9144000"/>
  <p:defaultTextStyle>
    <a:defPPr>
      <a:defRPr lang="uk-UA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99"/>
    <a:srgbClr val="FF6600"/>
    <a:srgbClr val="800000"/>
    <a:srgbClr val="000066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1EB41-FC5A-49E9-AC95-AD82676703C7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DE64E-DB74-41C0-B7ED-57B26E7A4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E64E-DB74-41C0-B7ED-57B26E7A4DE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F4B6-253D-4D63-A2B7-90F08ADB955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E64E-DB74-41C0-B7ED-57B26E7A4DE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E64E-DB74-41C0-B7ED-57B26E7A4DE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6CEDC5-1FFD-4F2B-999A-388EC2437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2FE902-F008-41CC-9876-D473AD2007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3D6E-8D7C-4D59-BC83-D30110CF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2" r:id="rId13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smiles.33b.ru/smile.79939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smajliki.ru/smilie-50025075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Вітання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5400" dirty="0" smtClean="0">
                <a:latin typeface="Monotype Corsiva" pitchFamily="66" charset="0"/>
              </a:rPr>
              <a:t>-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9220" name="Picture 4" descr="Картинки по запросу підсумок  уроку матема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77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221349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Wingdings" pitchFamily="2" charset="2"/>
              <a:buChar char="ü"/>
            </a:pPr>
            <a:r>
              <a:rPr lang="uk-UA" sz="7200" dirty="0" smtClean="0">
                <a:solidFill>
                  <a:srgbClr val="FFFF00"/>
                </a:solidFill>
              </a:rPr>
              <a:t>      </a:t>
            </a:r>
            <a:r>
              <a:rPr lang="uk-UA" dirty="0" smtClean="0">
                <a:solidFill>
                  <a:srgbClr val="FFFF00"/>
                </a:solidFill>
              </a:rPr>
              <a:t>Пригадайте головне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514350" lvl="0" indent="-5143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1 </a:t>
            </a:r>
            <a:r>
              <a:rPr lang="uk-UA" b="1" dirty="0" smtClean="0"/>
              <a:t>. Що означає визначити площу фігури?</a:t>
            </a:r>
            <a:endParaRPr lang="ru-RU" b="1" dirty="0" smtClean="0"/>
          </a:p>
          <a:p>
            <a:pPr>
              <a:buNone/>
            </a:pPr>
            <a:r>
              <a:rPr lang="uk-UA" i="1" dirty="0" smtClean="0"/>
              <a:t> </a:t>
            </a:r>
            <a:r>
              <a:rPr lang="uk-UA" dirty="0" smtClean="0"/>
              <a:t>Визначити площу фігури означає з’ясувати, скільки одиничних квадратиків в ній вміщається.</a:t>
            </a:r>
          </a:p>
          <a:p>
            <a:pPr marL="514350" indent="-514350">
              <a:buNone/>
            </a:pPr>
            <a:r>
              <a:rPr lang="uk-UA" dirty="0" smtClean="0">
                <a:solidFill>
                  <a:srgbClr val="FF0000"/>
                </a:solidFill>
              </a:rPr>
              <a:t>2. </a:t>
            </a:r>
            <a:r>
              <a:rPr lang="uk-UA" b="1" dirty="0" smtClean="0"/>
              <a:t>Яку властивість мають рівні фігури?</a:t>
            </a:r>
          </a:p>
          <a:p>
            <a:pPr marL="514350" indent="-514350">
              <a:buNone/>
            </a:pPr>
            <a:r>
              <a:rPr lang="uk-UA" dirty="0" smtClean="0"/>
              <a:t>Якщо фігури рівні, то їх площі рівні.</a:t>
            </a:r>
            <a:endParaRPr lang="uk-UA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3</a:t>
            </a:r>
            <a:r>
              <a:rPr lang="uk-UA" b="1" dirty="0" smtClean="0"/>
              <a:t>.Якими одиницями вимірюють площу? </a:t>
            </a:r>
          </a:p>
          <a:p>
            <a:pPr marL="514350" indent="-51435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4</a:t>
            </a:r>
            <a:r>
              <a:rPr lang="uk-UA" b="1" dirty="0" smtClean="0"/>
              <a:t>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Яка формула площі прямокутника, квадрата?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7596336" y="4149080"/>
            <a:ext cx="792088" cy="720080"/>
          </a:xfrm>
          <a:prstGeom prst="rect">
            <a:avLst/>
          </a:prstGeom>
          <a:solidFill>
            <a:srgbClr val="17D10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7452320" y="5013176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624"/>
            <a:ext cx="8064500" cy="107156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B00000"/>
                </a:solidFill>
              </a:rPr>
              <a:t>Залежність між одиницями площі</a:t>
            </a:r>
            <a:endParaRPr lang="ru-RU" dirty="0">
              <a:solidFill>
                <a:srgbClr val="B00000"/>
              </a:solidFill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1499254" y="1355934"/>
            <a:ext cx="589454" cy="3851129"/>
            <a:chOff x="467544" y="2026142"/>
            <a:chExt cx="589454" cy="3851129"/>
          </a:xfrm>
        </p:grpSpPr>
        <p:sp>
          <p:nvSpPr>
            <p:cNvPr id="11" name="Полилиния 10"/>
            <p:cNvSpPr/>
            <p:nvPr/>
          </p:nvSpPr>
          <p:spPr>
            <a:xfrm>
              <a:off x="467544" y="2026142"/>
              <a:ext cx="589454" cy="1950772"/>
            </a:xfrm>
            <a:custGeom>
              <a:avLst/>
              <a:gdLst>
                <a:gd name="connsiteX0" fmla="*/ 0 w 589454"/>
                <a:gd name="connsiteY0" fmla="*/ 1950772 h 1950772"/>
                <a:gd name="connsiteX1" fmla="*/ 522515 w 589454"/>
                <a:gd name="connsiteY1" fmla="*/ 194544 h 1950772"/>
                <a:gd name="connsiteX2" fmla="*/ 566058 w 589454"/>
                <a:gd name="connsiteY2" fmla="*/ 121972 h 195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9454" h="1950772">
                  <a:moveTo>
                    <a:pt x="0" y="1950772"/>
                  </a:moveTo>
                  <a:cubicBezTo>
                    <a:pt x="214086" y="1225058"/>
                    <a:pt x="428172" y="499344"/>
                    <a:pt x="522515" y="194544"/>
                  </a:cubicBezTo>
                  <a:cubicBezTo>
                    <a:pt x="616858" y="-110256"/>
                    <a:pt x="591458" y="5858"/>
                    <a:pt x="566058" y="121972"/>
                  </a:cubicBezTo>
                </a:path>
              </a:pathLst>
            </a:custGeom>
            <a:noFill/>
            <a:ln w="1079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056998" y="2026142"/>
              <a:ext cx="0" cy="3851129"/>
            </a:xfrm>
            <a:prstGeom prst="line">
              <a:avLst/>
            </a:prstGeom>
            <a:ln w="1079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1"/>
          <p:cNvGrpSpPr/>
          <p:nvPr/>
        </p:nvGrpSpPr>
        <p:grpSpPr>
          <a:xfrm>
            <a:off x="4573489" y="1355934"/>
            <a:ext cx="2893710" cy="3851129"/>
            <a:chOff x="4918650" y="2026143"/>
            <a:chExt cx="2893710" cy="3851129"/>
          </a:xfrm>
        </p:grpSpPr>
        <p:sp>
          <p:nvSpPr>
            <p:cNvPr id="16" name="Полилиния 15"/>
            <p:cNvSpPr/>
            <p:nvPr/>
          </p:nvSpPr>
          <p:spPr>
            <a:xfrm>
              <a:off x="5831863" y="2026143"/>
              <a:ext cx="900377" cy="3851129"/>
            </a:xfrm>
            <a:custGeom>
              <a:avLst/>
              <a:gdLst>
                <a:gd name="connsiteX0" fmla="*/ 232 w 900377"/>
                <a:gd name="connsiteY0" fmla="*/ 1930414 h 4194645"/>
                <a:gd name="connsiteX1" fmla="*/ 435661 w 900377"/>
                <a:gd name="connsiteY1" fmla="*/ 14 h 4194645"/>
                <a:gd name="connsiteX2" fmla="*/ 900118 w 900377"/>
                <a:gd name="connsiteY2" fmla="*/ 1901386 h 4194645"/>
                <a:gd name="connsiteX3" fmla="*/ 493718 w 900377"/>
                <a:gd name="connsiteY3" fmla="*/ 4194643 h 4194645"/>
                <a:gd name="connsiteX4" fmla="*/ 232 w 900377"/>
                <a:gd name="connsiteY4" fmla="*/ 1930414 h 419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377" h="4194645">
                  <a:moveTo>
                    <a:pt x="232" y="1930414"/>
                  </a:moveTo>
                  <a:cubicBezTo>
                    <a:pt x="-9444" y="1231309"/>
                    <a:pt x="285680" y="4852"/>
                    <a:pt x="435661" y="14"/>
                  </a:cubicBezTo>
                  <a:cubicBezTo>
                    <a:pt x="585642" y="-4824"/>
                    <a:pt x="890442" y="1202281"/>
                    <a:pt x="900118" y="1901386"/>
                  </a:cubicBezTo>
                  <a:cubicBezTo>
                    <a:pt x="909794" y="2600491"/>
                    <a:pt x="646118" y="4197062"/>
                    <a:pt x="493718" y="4194643"/>
                  </a:cubicBezTo>
                  <a:cubicBezTo>
                    <a:pt x="341318" y="4192224"/>
                    <a:pt x="9908" y="2629519"/>
                    <a:pt x="232" y="1930414"/>
                  </a:cubicBezTo>
                  <a:close/>
                </a:path>
              </a:pathLst>
            </a:custGeom>
            <a:noFill/>
            <a:ln w="1079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Группа 13"/>
            <p:cNvGrpSpPr/>
            <p:nvPr/>
          </p:nvGrpSpPr>
          <p:grpSpPr>
            <a:xfrm>
              <a:off x="4918650" y="2026143"/>
              <a:ext cx="589454" cy="3851129"/>
              <a:chOff x="4551090" y="2026143"/>
              <a:chExt cx="589454" cy="3851129"/>
            </a:xfrm>
          </p:grpSpPr>
          <p:sp>
            <p:nvSpPr>
              <p:cNvPr id="17" name="Полилиния 16"/>
              <p:cNvSpPr/>
              <p:nvPr/>
            </p:nvSpPr>
            <p:spPr>
              <a:xfrm>
                <a:off x="4551090" y="2026143"/>
                <a:ext cx="589454" cy="1950772"/>
              </a:xfrm>
              <a:custGeom>
                <a:avLst/>
                <a:gdLst>
                  <a:gd name="connsiteX0" fmla="*/ 0 w 589454"/>
                  <a:gd name="connsiteY0" fmla="*/ 1950772 h 1950772"/>
                  <a:gd name="connsiteX1" fmla="*/ 522515 w 589454"/>
                  <a:gd name="connsiteY1" fmla="*/ 194544 h 1950772"/>
                  <a:gd name="connsiteX2" fmla="*/ 566058 w 589454"/>
                  <a:gd name="connsiteY2" fmla="*/ 121972 h 195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9454" h="1950772">
                    <a:moveTo>
                      <a:pt x="0" y="1950772"/>
                    </a:moveTo>
                    <a:cubicBezTo>
                      <a:pt x="214086" y="1225058"/>
                      <a:pt x="428172" y="499344"/>
                      <a:pt x="522515" y="194544"/>
                    </a:cubicBezTo>
                    <a:cubicBezTo>
                      <a:pt x="616858" y="-110256"/>
                      <a:pt x="591458" y="5858"/>
                      <a:pt x="566058" y="121972"/>
                    </a:cubicBezTo>
                  </a:path>
                </a:pathLst>
              </a:custGeom>
              <a:noFill/>
              <a:ln w="1079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5140544" y="2026143"/>
                <a:ext cx="0" cy="3851129"/>
              </a:xfrm>
              <a:prstGeom prst="line">
                <a:avLst/>
              </a:prstGeom>
              <a:ln w="1079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Полилиния 18"/>
            <p:cNvSpPr/>
            <p:nvPr/>
          </p:nvSpPr>
          <p:spPr>
            <a:xfrm>
              <a:off x="6911983" y="2026143"/>
              <a:ext cx="900377" cy="3851129"/>
            </a:xfrm>
            <a:custGeom>
              <a:avLst/>
              <a:gdLst>
                <a:gd name="connsiteX0" fmla="*/ 232 w 900377"/>
                <a:gd name="connsiteY0" fmla="*/ 1930414 h 4194645"/>
                <a:gd name="connsiteX1" fmla="*/ 435661 w 900377"/>
                <a:gd name="connsiteY1" fmla="*/ 14 h 4194645"/>
                <a:gd name="connsiteX2" fmla="*/ 900118 w 900377"/>
                <a:gd name="connsiteY2" fmla="*/ 1901386 h 4194645"/>
                <a:gd name="connsiteX3" fmla="*/ 493718 w 900377"/>
                <a:gd name="connsiteY3" fmla="*/ 4194643 h 4194645"/>
                <a:gd name="connsiteX4" fmla="*/ 232 w 900377"/>
                <a:gd name="connsiteY4" fmla="*/ 1930414 h 419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377" h="4194645">
                  <a:moveTo>
                    <a:pt x="232" y="1930414"/>
                  </a:moveTo>
                  <a:cubicBezTo>
                    <a:pt x="-9444" y="1231309"/>
                    <a:pt x="285680" y="4852"/>
                    <a:pt x="435661" y="14"/>
                  </a:cubicBezTo>
                  <a:cubicBezTo>
                    <a:pt x="585642" y="-4824"/>
                    <a:pt x="890442" y="1202281"/>
                    <a:pt x="900118" y="1901386"/>
                  </a:cubicBezTo>
                  <a:cubicBezTo>
                    <a:pt x="909794" y="2600491"/>
                    <a:pt x="646118" y="4197062"/>
                    <a:pt x="493718" y="4194643"/>
                  </a:cubicBezTo>
                  <a:cubicBezTo>
                    <a:pt x="341318" y="4192224"/>
                    <a:pt x="9908" y="2629519"/>
                    <a:pt x="232" y="1930414"/>
                  </a:cubicBezTo>
                  <a:close/>
                </a:path>
              </a:pathLst>
            </a:custGeom>
            <a:noFill/>
            <a:ln w="1079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Группа 43"/>
          <p:cNvGrpSpPr/>
          <p:nvPr/>
        </p:nvGrpSpPr>
        <p:grpSpPr>
          <a:xfrm>
            <a:off x="251521" y="1794512"/>
            <a:ext cx="885937" cy="1368152"/>
            <a:chOff x="251521" y="1794512"/>
            <a:chExt cx="885937" cy="136815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23528" y="1794512"/>
              <a:ext cx="720080" cy="720080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" name="Группа 24"/>
            <p:cNvGrpSpPr/>
            <p:nvPr/>
          </p:nvGrpSpPr>
          <p:grpSpPr>
            <a:xfrm>
              <a:off x="266535" y="1915942"/>
              <a:ext cx="870923" cy="477220"/>
              <a:chOff x="395536" y="2985972"/>
              <a:chExt cx="870923" cy="47722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95536" y="3001527"/>
                <a:ext cx="7569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 см</a:t>
                </a:r>
                <a:endPara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64773" y="298597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>
                    <a:solidFill>
                      <a:srgbClr val="002060"/>
                    </a:solidFill>
                  </a:rPr>
                  <a:t>2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23528" y="2700999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 smtClean="0">
                  <a:solidFill>
                    <a:srgbClr val="002060"/>
                  </a:solidFill>
                </a:rPr>
                <a:t>1 см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9" name="Левая фигурная скобка 28"/>
            <p:cNvSpPr/>
            <p:nvPr/>
          </p:nvSpPr>
          <p:spPr>
            <a:xfrm rot="16200000">
              <a:off x="562184" y="2275937"/>
              <a:ext cx="192603" cy="813930"/>
            </a:xfrm>
            <a:prstGeom prst="leftBrace">
              <a:avLst>
                <a:gd name="adj1" fmla="val 46519"/>
                <a:gd name="adj2" fmla="val 4522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38"/>
          <p:cNvGrpSpPr/>
          <p:nvPr/>
        </p:nvGrpSpPr>
        <p:grpSpPr>
          <a:xfrm>
            <a:off x="2411760" y="836712"/>
            <a:ext cx="6400328" cy="850362"/>
            <a:chOff x="2411760" y="1434913"/>
            <a:chExt cx="6400328" cy="850362"/>
          </a:xfrm>
        </p:grpSpPr>
        <p:sp>
          <p:nvSpPr>
            <p:cNvPr id="38" name="Rectangle 5"/>
            <p:cNvSpPr txBox="1">
              <a:spLocks noChangeArrowheads="1"/>
            </p:cNvSpPr>
            <p:nvPr/>
          </p:nvSpPr>
          <p:spPr>
            <a:xfrm>
              <a:off x="2411760" y="1506481"/>
              <a:ext cx="1944216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см    =   </a:t>
              </a:r>
            </a:p>
          </p:txBody>
        </p:sp>
        <p:sp>
          <p:nvSpPr>
            <p:cNvPr id="40" name="Rectangle 5"/>
            <p:cNvSpPr txBox="1">
              <a:spLocks noChangeArrowheads="1"/>
            </p:cNvSpPr>
            <p:nvPr/>
          </p:nvSpPr>
          <p:spPr>
            <a:xfrm>
              <a:off x="3182144" y="1434913"/>
              <a:ext cx="351656" cy="5034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Rectangle 5"/>
            <p:cNvSpPr txBox="1">
              <a:spLocks noChangeArrowheads="1"/>
            </p:cNvSpPr>
            <p:nvPr/>
          </p:nvSpPr>
          <p:spPr>
            <a:xfrm>
              <a:off x="8460432" y="1485391"/>
              <a:ext cx="351656" cy="5034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Rectangle 5"/>
            <p:cNvSpPr txBox="1">
              <a:spLocks noChangeArrowheads="1"/>
            </p:cNvSpPr>
            <p:nvPr/>
          </p:nvSpPr>
          <p:spPr>
            <a:xfrm>
              <a:off x="7485062" y="1506480"/>
              <a:ext cx="1327026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мм</a:t>
              </a:r>
            </a:p>
          </p:txBody>
        </p:sp>
      </p:grpSp>
      <p:grpSp>
        <p:nvGrpSpPr>
          <p:cNvPr id="8" name="Группа 47"/>
          <p:cNvGrpSpPr/>
          <p:nvPr/>
        </p:nvGrpSpPr>
        <p:grpSpPr>
          <a:xfrm>
            <a:off x="2482279" y="1700974"/>
            <a:ext cx="6185793" cy="791481"/>
            <a:chOff x="2482279" y="2299175"/>
            <a:chExt cx="6185793" cy="791481"/>
          </a:xfrm>
        </p:grpSpPr>
        <p:sp>
          <p:nvSpPr>
            <p:cNvPr id="65" name="Rectangle 5"/>
            <p:cNvSpPr txBox="1">
              <a:spLocks noChangeArrowheads="1"/>
            </p:cNvSpPr>
            <p:nvPr/>
          </p:nvSpPr>
          <p:spPr>
            <a:xfrm>
              <a:off x="2482279" y="2311862"/>
              <a:ext cx="2161729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дм   =   </a:t>
              </a:r>
            </a:p>
          </p:txBody>
        </p:sp>
        <p:sp>
          <p:nvSpPr>
            <p:cNvPr id="66" name="Rectangle 5"/>
            <p:cNvSpPr txBox="1">
              <a:spLocks noChangeArrowheads="1"/>
            </p:cNvSpPr>
            <p:nvPr/>
          </p:nvSpPr>
          <p:spPr>
            <a:xfrm>
              <a:off x="3428256" y="2299175"/>
              <a:ext cx="351656" cy="5034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Rectangle 5"/>
            <p:cNvSpPr txBox="1">
              <a:spLocks noChangeArrowheads="1"/>
            </p:cNvSpPr>
            <p:nvPr/>
          </p:nvSpPr>
          <p:spPr>
            <a:xfrm>
              <a:off x="8316416" y="2349487"/>
              <a:ext cx="351656" cy="5034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Rectangle 5"/>
            <p:cNvSpPr txBox="1">
              <a:spLocks noChangeArrowheads="1"/>
            </p:cNvSpPr>
            <p:nvPr/>
          </p:nvSpPr>
          <p:spPr>
            <a:xfrm>
              <a:off x="7485062" y="2311861"/>
              <a:ext cx="1119386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</a:t>
              </a:r>
              <a:r>
                <a:rPr lang="uk-UA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</a:t>
              </a:r>
            </a:p>
          </p:txBody>
        </p:sp>
      </p:grpSp>
      <p:grpSp>
        <p:nvGrpSpPr>
          <p:cNvPr id="9" name="Группа 83"/>
          <p:cNvGrpSpPr/>
          <p:nvPr/>
        </p:nvGrpSpPr>
        <p:grpSpPr>
          <a:xfrm>
            <a:off x="2411760" y="2484052"/>
            <a:ext cx="6328320" cy="872499"/>
            <a:chOff x="2411760" y="3082253"/>
            <a:chExt cx="6328320" cy="872499"/>
          </a:xfrm>
        </p:grpSpPr>
        <p:sp>
          <p:nvSpPr>
            <p:cNvPr id="69" name="Rectangle 5"/>
            <p:cNvSpPr txBox="1">
              <a:spLocks noChangeArrowheads="1"/>
            </p:cNvSpPr>
            <p:nvPr/>
          </p:nvSpPr>
          <p:spPr>
            <a:xfrm>
              <a:off x="2411760" y="3175958"/>
              <a:ext cx="2089721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uk-UA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     =   </a:t>
              </a:r>
            </a:p>
          </p:txBody>
        </p:sp>
        <p:sp>
          <p:nvSpPr>
            <p:cNvPr id="70" name="Rectangle 5"/>
            <p:cNvSpPr txBox="1">
              <a:spLocks noChangeArrowheads="1"/>
            </p:cNvSpPr>
            <p:nvPr/>
          </p:nvSpPr>
          <p:spPr>
            <a:xfrm>
              <a:off x="3059832" y="3163271"/>
              <a:ext cx="351656" cy="5034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Rectangle 5"/>
            <p:cNvSpPr txBox="1">
              <a:spLocks noChangeArrowheads="1"/>
            </p:cNvSpPr>
            <p:nvPr/>
          </p:nvSpPr>
          <p:spPr>
            <a:xfrm>
              <a:off x="8388424" y="3082253"/>
              <a:ext cx="351656" cy="5034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Rectangle 5"/>
            <p:cNvSpPr txBox="1">
              <a:spLocks noChangeArrowheads="1"/>
            </p:cNvSpPr>
            <p:nvPr/>
          </p:nvSpPr>
          <p:spPr>
            <a:xfrm>
              <a:off x="7493446" y="3090656"/>
              <a:ext cx="1111002" cy="7205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</a:t>
              </a:r>
              <a:r>
                <a:rPr lang="uk-UA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</a:t>
              </a:r>
            </a:p>
          </p:txBody>
        </p:sp>
      </p:grpSp>
      <p:grpSp>
        <p:nvGrpSpPr>
          <p:cNvPr id="10" name="Группа 84"/>
          <p:cNvGrpSpPr/>
          <p:nvPr/>
        </p:nvGrpSpPr>
        <p:grpSpPr>
          <a:xfrm>
            <a:off x="2555775" y="3276140"/>
            <a:ext cx="6048673" cy="872499"/>
            <a:chOff x="2555775" y="3874341"/>
            <a:chExt cx="6048673" cy="872499"/>
          </a:xfrm>
        </p:grpSpPr>
        <p:sp>
          <p:nvSpPr>
            <p:cNvPr id="73" name="Rectangle 5"/>
            <p:cNvSpPr txBox="1">
              <a:spLocks noChangeArrowheads="1"/>
            </p:cNvSpPr>
            <p:nvPr/>
          </p:nvSpPr>
          <p:spPr>
            <a:xfrm>
              <a:off x="2555775" y="3968047"/>
              <a:ext cx="1945705" cy="7787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uk-UA" sz="6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а</a:t>
              </a:r>
              <a:r>
                <a:rPr lang="uk-UA" sz="6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=   </a:t>
              </a:r>
            </a:p>
          </p:txBody>
        </p:sp>
        <p:sp>
          <p:nvSpPr>
            <p:cNvPr id="75" name="Rectangle 5"/>
            <p:cNvSpPr txBox="1">
              <a:spLocks noChangeArrowheads="1"/>
            </p:cNvSpPr>
            <p:nvPr/>
          </p:nvSpPr>
          <p:spPr>
            <a:xfrm>
              <a:off x="8172400" y="3874341"/>
              <a:ext cx="351656" cy="5034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6" name="Rectangle 5"/>
            <p:cNvSpPr txBox="1">
              <a:spLocks noChangeArrowheads="1"/>
            </p:cNvSpPr>
            <p:nvPr/>
          </p:nvSpPr>
          <p:spPr>
            <a:xfrm>
              <a:off x="7485062" y="3968045"/>
              <a:ext cx="1119386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uk-UA" sz="7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</a:t>
              </a:r>
            </a:p>
          </p:txBody>
        </p:sp>
      </p:grpSp>
      <p:grpSp>
        <p:nvGrpSpPr>
          <p:cNvPr id="12" name="Группа 85"/>
          <p:cNvGrpSpPr/>
          <p:nvPr/>
        </p:nvGrpSpPr>
        <p:grpSpPr>
          <a:xfrm>
            <a:off x="2619600" y="4057656"/>
            <a:ext cx="6200872" cy="797769"/>
            <a:chOff x="2619600" y="4655857"/>
            <a:chExt cx="6200872" cy="797769"/>
          </a:xfrm>
        </p:grpSpPr>
        <p:sp>
          <p:nvSpPr>
            <p:cNvPr id="77" name="Rectangle 5"/>
            <p:cNvSpPr txBox="1">
              <a:spLocks noChangeArrowheads="1"/>
            </p:cNvSpPr>
            <p:nvPr/>
          </p:nvSpPr>
          <p:spPr>
            <a:xfrm>
              <a:off x="2619600" y="4655857"/>
              <a:ext cx="2456456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га    =   </a:t>
              </a:r>
            </a:p>
          </p:txBody>
        </p:sp>
        <p:sp>
          <p:nvSpPr>
            <p:cNvPr id="80" name="Rectangle 5"/>
            <p:cNvSpPr txBox="1">
              <a:spLocks noChangeArrowheads="1"/>
            </p:cNvSpPr>
            <p:nvPr/>
          </p:nvSpPr>
          <p:spPr>
            <a:xfrm>
              <a:off x="7701086" y="4674832"/>
              <a:ext cx="1119386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а</a:t>
              </a:r>
              <a:endParaRPr lang="uk-UA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4" name="Группа 86"/>
          <p:cNvGrpSpPr/>
          <p:nvPr/>
        </p:nvGrpSpPr>
        <p:grpSpPr>
          <a:xfrm>
            <a:off x="2555776" y="4847630"/>
            <a:ext cx="6159946" cy="791481"/>
            <a:chOff x="2555776" y="5445831"/>
            <a:chExt cx="6159946" cy="791481"/>
          </a:xfrm>
        </p:grpSpPr>
        <p:sp>
          <p:nvSpPr>
            <p:cNvPr id="81" name="Rectangle 5"/>
            <p:cNvSpPr txBox="1">
              <a:spLocks noChangeArrowheads="1"/>
            </p:cNvSpPr>
            <p:nvPr/>
          </p:nvSpPr>
          <p:spPr>
            <a:xfrm>
              <a:off x="2555776" y="5458518"/>
              <a:ext cx="1944216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к</a:t>
              </a:r>
              <a:r>
                <a:rPr lang="uk-UA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   =   </a:t>
              </a:r>
            </a:p>
          </p:txBody>
        </p:sp>
        <p:sp>
          <p:nvSpPr>
            <p:cNvPr id="82" name="Rectangle 5"/>
            <p:cNvSpPr txBox="1">
              <a:spLocks noChangeArrowheads="1"/>
            </p:cNvSpPr>
            <p:nvPr/>
          </p:nvSpPr>
          <p:spPr>
            <a:xfrm>
              <a:off x="3428256" y="5445831"/>
              <a:ext cx="351656" cy="5034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</a:t>
              </a:r>
              <a:endPara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3" name="Rectangle 5"/>
            <p:cNvSpPr txBox="1">
              <a:spLocks noChangeArrowheads="1"/>
            </p:cNvSpPr>
            <p:nvPr/>
          </p:nvSpPr>
          <p:spPr>
            <a:xfrm>
              <a:off x="7596336" y="5458518"/>
              <a:ext cx="1119386" cy="7787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uk-UA" sz="5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га</a:t>
              </a:r>
            </a:p>
          </p:txBody>
        </p:sp>
      </p:grpSp>
      <p:sp>
        <p:nvSpPr>
          <p:cNvPr id="45" name="Выгнутая вниз стрелка 44">
            <a:hlinkClick r:id="rId2" action="ppaction://hlinksldjump"/>
          </p:cNvPr>
          <p:cNvSpPr/>
          <p:nvPr/>
        </p:nvSpPr>
        <p:spPr>
          <a:xfrm>
            <a:off x="6156176" y="5661248"/>
            <a:ext cx="1224136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6567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4932363" y="2276475"/>
            <a:ext cx="338455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323850" y="2276475"/>
            <a:ext cx="3527425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4а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4932363" y="4005263"/>
            <a:ext cx="3455987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2а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6842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За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якою</a:t>
            </a: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формулою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знаходиться</a:t>
            </a: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периметр квадрата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стороною а?</a:t>
            </a:r>
            <a:endParaRPr lang="ru-RU" altLang="ru-RU" sz="2800" b="1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4800600" y="5410200"/>
            <a:ext cx="274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правильно!</a:t>
            </a:r>
            <a:endParaRPr lang="uk-UA" sz="36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395288" y="4005263"/>
            <a:ext cx="3529012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9"/>
                  </p:tgtEl>
                </p:cond>
              </p:nextCondLst>
            </p:seq>
          </p:childTnLst>
        </p:cTn>
      </p:par>
    </p:tnLst>
    <p:bldLst>
      <p:bldP spid="49154" grpId="0" animBg="1"/>
      <p:bldP spid="49154" grpId="1" animBg="1"/>
      <p:bldP spid="49154" grpId="2" animBg="1"/>
      <p:bldP spid="49154" grpId="3" animBg="1"/>
      <p:bldP spid="49155" grpId="0" animBg="1"/>
      <p:bldP spid="49155" grpId="1" animBg="1"/>
      <p:bldP spid="49156" grpId="0" animBg="1"/>
      <p:bldP spid="49156" grpId="1" animBg="1"/>
      <p:bldP spid="49156" grpId="2" animBg="1"/>
      <p:bldP spid="49156" grpId="3" animBg="1"/>
      <p:bldP spid="49158" grpId="0" animBg="1"/>
      <p:bldP spid="49159" grpId="0" animBg="1"/>
      <p:bldP spid="49159" grpId="1" animBg="1"/>
      <p:bldP spid="49159" grpId="2" animBg="1"/>
      <p:bldP spid="49159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4932363" y="2779713"/>
            <a:ext cx="338455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a²</a:t>
            </a: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4859338" y="4437063"/>
            <a:ext cx="3527425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2(а+</a:t>
            </a:r>
            <a:r>
              <a:rPr lang="en-US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23850" y="2852738"/>
            <a:ext cx="3455988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4(а+</a:t>
            </a:r>
            <a:r>
              <a:rPr lang="en-US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68421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За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якою</a:t>
            </a: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формулою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знаходиться</a:t>
            </a: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периметр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прямоутника</a:t>
            </a: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сторонами а </a:t>
            </a:r>
            <a:r>
              <a:rPr lang="ru-RU" altLang="ru-RU" sz="2800" b="1" dirty="0" err="1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ru-RU" altLang="ru-RU" sz="2800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8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ru-RU" altLang="ru-RU" sz="28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</a:t>
            </a:r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4800600" y="5913438"/>
            <a:ext cx="274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правильно!</a:t>
            </a:r>
            <a:endParaRPr lang="uk-UA" sz="36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395288" y="4508500"/>
            <a:ext cx="3529012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altLang="ru-RU" sz="5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altLang="ru-RU" sz="5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7812360" y="5877272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0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3"/>
                  </p:tgtEl>
                </p:cond>
              </p:nextCondLst>
            </p:seq>
          </p:childTnLst>
        </p:cTn>
      </p:par>
    </p:tnLst>
    <p:bldLst>
      <p:bldP spid="50178" grpId="0" animBg="1"/>
      <p:bldP spid="50178" grpId="1" animBg="1"/>
      <p:bldP spid="50178" grpId="2" animBg="1"/>
      <p:bldP spid="50178" grpId="3" animBg="1"/>
      <p:bldP spid="50179" grpId="0" animBg="1"/>
      <p:bldP spid="50179" grpId="1" animBg="1"/>
      <p:bldP spid="50180" grpId="0" animBg="1"/>
      <p:bldP spid="50180" grpId="1" animBg="1"/>
      <p:bldP spid="50180" grpId="2" animBg="1"/>
      <p:bldP spid="50180" grpId="3" animBg="1"/>
      <p:bldP spid="50182" grpId="0" animBg="1"/>
      <p:bldP spid="50183" grpId="0" animBg="1"/>
      <p:bldP spid="50183" grpId="1" animBg="1"/>
      <p:bldP spid="50183" grpId="2" animBg="1"/>
      <p:bldP spid="50183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B00000"/>
                </a:solidFill>
              </a:rPr>
              <a:t>Площа квадрата. Площа прямокутника</a:t>
            </a:r>
            <a:endParaRPr lang="ru-RU" dirty="0">
              <a:solidFill>
                <a:srgbClr val="B00000"/>
              </a:solidFill>
            </a:endParaRPr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2530624" cy="1036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i="1" dirty="0" smtClean="0">
                <a:solidFill>
                  <a:srgbClr val="0070C0"/>
                </a:solidFill>
              </a:rPr>
              <a:t>S</a:t>
            </a:r>
            <a:r>
              <a:rPr lang="uk-UA" i="1" dirty="0" smtClean="0">
                <a:solidFill>
                  <a:srgbClr val="0070C0"/>
                </a:solidFill>
              </a:rPr>
              <a:t>кв.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uk-UA" sz="6000" b="1" i="1" dirty="0" smtClean="0">
                <a:solidFill>
                  <a:srgbClr val="0070C0"/>
                </a:solidFill>
              </a:rPr>
              <a:t>= </a:t>
            </a:r>
            <a:r>
              <a:rPr lang="uk-UA" sz="6000" b="1" i="1" dirty="0" smtClean="0">
                <a:solidFill>
                  <a:srgbClr val="FF0000"/>
                </a:solidFill>
              </a:rPr>
              <a:t>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8770592"/>
              </p:ext>
            </p:extLst>
          </p:nvPr>
        </p:nvGraphicFramePr>
        <p:xfrm>
          <a:off x="4514850" y="3321050"/>
          <a:ext cx="114300" cy="251966"/>
        </p:xfrm>
        <a:graphic>
          <a:graphicData uri="http://schemas.openxmlformats.org/presentationml/2006/ole">
            <p:oleObj spid="_x0000_s1026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50988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7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418115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name="Формула" r:id="rId6" imgW="114120" imgH="215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11760" y="155679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2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9" y="1914415"/>
            <a:ext cx="1944216" cy="1975233"/>
          </a:xfrm>
          <a:prstGeom prst="rect">
            <a:avLst/>
          </a:prstGeom>
          <a:solidFill>
            <a:srgbClr val="17D10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0800000">
            <a:off x="5875459" y="1929390"/>
            <a:ext cx="504057" cy="1960258"/>
          </a:xfrm>
          <a:prstGeom prst="leftBrace">
            <a:avLst>
              <a:gd name="adj1" fmla="val 46519"/>
              <a:gd name="adj2" fmla="val 452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588224" y="2598523"/>
            <a:ext cx="2526020" cy="10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700" b="1" i="1" dirty="0" smtClean="0">
                <a:solidFill>
                  <a:srgbClr val="FF0000"/>
                </a:solidFill>
              </a:rPr>
              <a:t>а</a:t>
            </a:r>
            <a:r>
              <a:rPr lang="uk-UA" sz="4000" b="1" i="1" dirty="0" smtClean="0">
                <a:solidFill>
                  <a:srgbClr val="0070C0"/>
                </a:solidFill>
              </a:rPr>
              <a:t> </a:t>
            </a:r>
            <a:r>
              <a:rPr lang="uk-UA" sz="4000" dirty="0" smtClean="0"/>
              <a:t>-  сторона квадрата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5709" y="4077072"/>
            <a:ext cx="3390227" cy="1844556"/>
          </a:xfrm>
          <a:prstGeom prst="rect">
            <a:avLst/>
          </a:prstGeom>
          <a:solidFill>
            <a:srgbClr val="17D10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82468" y="2598523"/>
            <a:ext cx="2530624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b="1" i="1" dirty="0" smtClean="0">
                <a:solidFill>
                  <a:srgbClr val="0070C0"/>
                </a:solidFill>
              </a:rPr>
              <a:t>S</a:t>
            </a:r>
            <a:r>
              <a:rPr lang="uk-UA" i="1" dirty="0" smtClean="0">
                <a:solidFill>
                  <a:srgbClr val="0070C0"/>
                </a:solidFill>
              </a:rPr>
              <a:t>пр.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uk-UA" sz="6000" b="1" i="1" dirty="0" smtClean="0">
                <a:solidFill>
                  <a:srgbClr val="0070C0"/>
                </a:solidFill>
              </a:rPr>
              <a:t>= </a:t>
            </a:r>
            <a:r>
              <a:rPr lang="uk-UA" sz="6000" b="1" i="1" dirty="0" smtClean="0">
                <a:solidFill>
                  <a:srgbClr val="FF0000"/>
                </a:solidFill>
              </a:rPr>
              <a:t>а</a:t>
            </a:r>
            <a:r>
              <a:rPr lang="en-US" sz="6000" b="1" i="1" dirty="0" smtClean="0">
                <a:solidFill>
                  <a:srgbClr val="FF0000"/>
                </a:solidFill>
              </a:rPr>
              <a:t>b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 rot="10800000">
            <a:off x="4067945" y="4077072"/>
            <a:ext cx="504057" cy="1844556"/>
          </a:xfrm>
          <a:prstGeom prst="leftBrace">
            <a:avLst>
              <a:gd name="adj1" fmla="val 46519"/>
              <a:gd name="adj2" fmla="val 452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030176" y="4190631"/>
            <a:ext cx="331237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5700" b="1" i="1" dirty="0" smtClean="0">
                <a:solidFill>
                  <a:srgbClr val="FF0000"/>
                </a:solidFill>
              </a:rPr>
              <a:t>а </a:t>
            </a:r>
            <a:r>
              <a:rPr lang="uk-UA" sz="3800" i="1" dirty="0" smtClean="0"/>
              <a:t>і</a:t>
            </a:r>
            <a:r>
              <a:rPr lang="uk-UA" sz="6000" dirty="0" smtClean="0"/>
              <a:t> </a:t>
            </a:r>
            <a:r>
              <a:rPr lang="en-US" sz="5700" b="1" i="1" dirty="0" smtClean="0">
                <a:solidFill>
                  <a:srgbClr val="FF0000"/>
                </a:solidFill>
              </a:rPr>
              <a:t>b</a:t>
            </a:r>
            <a:r>
              <a:rPr lang="uk-UA" sz="4000" b="1" i="1" dirty="0" smtClean="0">
                <a:solidFill>
                  <a:srgbClr val="0070C0"/>
                </a:solidFill>
              </a:rPr>
              <a:t> </a:t>
            </a:r>
            <a:r>
              <a:rPr lang="uk-UA" sz="4600" dirty="0" smtClean="0"/>
              <a:t>-  </a:t>
            </a:r>
            <a:r>
              <a:rPr lang="uk-UA" sz="4100" dirty="0" smtClean="0"/>
              <a:t>сторони прямокутника</a:t>
            </a:r>
            <a:endParaRPr lang="ru-RU" sz="4100" dirty="0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2048616" y="4487165"/>
            <a:ext cx="504057" cy="3390586"/>
          </a:xfrm>
          <a:prstGeom prst="leftBrace">
            <a:avLst>
              <a:gd name="adj1" fmla="val 46519"/>
              <a:gd name="adj2" fmla="val 452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400009" y="4796306"/>
            <a:ext cx="630167" cy="612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5700" b="1" i="1" dirty="0" smtClean="0">
                <a:solidFill>
                  <a:srgbClr val="FF0000"/>
                </a:solidFill>
              </a:rPr>
              <a:t>а</a:t>
            </a:r>
            <a:endParaRPr lang="ru-RU" sz="4100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691680" y="6406627"/>
            <a:ext cx="757292" cy="634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6000" dirty="0" smtClean="0"/>
              <a:t> </a:t>
            </a:r>
            <a:r>
              <a:rPr lang="en-US" sz="5700" b="1" i="1" dirty="0" smtClean="0">
                <a:solidFill>
                  <a:srgbClr val="FF0000"/>
                </a:solidFill>
              </a:rPr>
              <a:t>b</a:t>
            </a:r>
            <a:endParaRPr lang="ru-RU" sz="4100" dirty="0"/>
          </a:p>
        </p:txBody>
      </p:sp>
      <p:sp>
        <p:nvSpPr>
          <p:cNvPr id="23" name="Выгнутая вниз стрелка 22">
            <a:hlinkClick r:id="rId7" action="ppaction://hlinksldjump"/>
          </p:cNvPr>
          <p:cNvSpPr/>
          <p:nvPr/>
        </p:nvSpPr>
        <p:spPr>
          <a:xfrm>
            <a:off x="5508104" y="5589240"/>
            <a:ext cx="1224136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4809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13" grpId="0" animBg="1"/>
      <p:bldP spid="14" grpId="0"/>
      <p:bldP spid="15" grpId="0" animBg="1"/>
      <p:bldP spid="17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dirty="0" smtClean="0">
                <a:solidFill>
                  <a:schemeClr val="accent3">
                    <a:lumMod val="50000"/>
                  </a:schemeClr>
                </a:solidFill>
              </a:rPr>
              <a:t>Проблема!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Я</a:t>
            </a:r>
            <a:r>
              <a:rPr lang="ru-RU" sz="3600" b="1" dirty="0" smtClean="0">
                <a:solidFill>
                  <a:srgbClr val="C00000"/>
                </a:solidFill>
              </a:rPr>
              <a:t>к </a:t>
            </a:r>
            <a:r>
              <a:rPr lang="ru-RU" sz="3600" b="1" dirty="0" err="1" smtClean="0">
                <a:solidFill>
                  <a:srgbClr val="C00000"/>
                </a:solidFill>
              </a:rPr>
              <a:t>знайти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площу</a:t>
            </a:r>
            <a:r>
              <a:rPr lang="ru-RU" sz="3600" b="1" dirty="0" smtClean="0">
                <a:solidFill>
                  <a:srgbClr val="C00000"/>
                </a:solidFill>
              </a:rPr>
              <a:t>  «</a:t>
            </a:r>
            <a:r>
              <a:rPr lang="ru-RU" sz="3600" b="1" dirty="0" err="1" smtClean="0">
                <a:solidFill>
                  <a:srgbClr val="C00000"/>
                </a:solidFill>
              </a:rPr>
              <a:t>розмитого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  <a:r>
              <a:rPr lang="ru-RU" sz="3600" b="1" dirty="0" err="1" smtClean="0">
                <a:solidFill>
                  <a:srgbClr val="C00000"/>
                </a:solidFill>
              </a:rPr>
              <a:t>прямокутника</a:t>
            </a:r>
            <a:r>
              <a:rPr lang="ru-RU" sz="3600" b="1" dirty="0" smtClean="0">
                <a:solidFill>
                  <a:srgbClr val="C00000"/>
                </a:solidFill>
              </a:rPr>
              <a:t>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7286676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разные картинки\ФОНЫ школьные\Рисунок1рр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0488"/>
            <a:ext cx="9237663" cy="69484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ширину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dirty="0" smtClean="0"/>
              <a:t>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dirty="0" smtClean="0"/>
              <a:t>                12 см 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7900" y="1989138"/>
            <a:ext cx="1363663" cy="2303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?см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14348" y="2857496"/>
            <a:ext cx="3960813" cy="2376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dirty="0"/>
              <a:t>S = </a:t>
            </a:r>
            <a:r>
              <a:rPr lang="ru-RU" sz="3200" dirty="0"/>
              <a:t>72</a:t>
            </a:r>
            <a:r>
              <a:rPr lang="en-US" sz="3200" dirty="0"/>
              <a:t> c</a:t>
            </a:r>
            <a:r>
              <a:rPr lang="ru-RU" sz="3200" dirty="0"/>
              <a:t>м</a:t>
            </a:r>
            <a:r>
              <a:rPr lang="en-US" sz="3200" dirty="0"/>
              <a:t> </a:t>
            </a:r>
            <a:r>
              <a:rPr lang="en-US" sz="2400" dirty="0"/>
              <a:t>²</a:t>
            </a:r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428728" y="6138863"/>
            <a:ext cx="2557463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= S : b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119" name="Group 47"/>
          <p:cNvGraphicFramePr>
            <a:graphicFrameLocks noGrp="1"/>
          </p:cNvGraphicFramePr>
          <p:nvPr>
            <p:ph/>
          </p:nvPr>
        </p:nvGraphicFramePr>
        <p:xfrm>
          <a:off x="647700" y="2852738"/>
          <a:ext cx="8229600" cy="21590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ru-RU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км</a:t>
                      </a:r>
                      <a:r>
                        <a:rPr kumimoji="0" lang="ru-RU" sz="3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 мм</a:t>
                      </a:r>
                      <a:r>
                        <a:rPr kumimoji="0" lang="ru-RU" sz="32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</a:t>
                      </a: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дм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857884" y="500042"/>
            <a:ext cx="2105025" cy="1658937"/>
            <a:chOff x="4286" y="255"/>
            <a:chExt cx="1326" cy="1045"/>
          </a:xfrm>
        </p:grpSpPr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4513" y="255"/>
              <a:ext cx="1099" cy="720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9" name="Text Box 37"/>
            <p:cNvSpPr txBox="1">
              <a:spLocks noChangeArrowheads="1"/>
            </p:cNvSpPr>
            <p:nvPr/>
          </p:nvSpPr>
          <p:spPr bwMode="auto">
            <a:xfrm>
              <a:off x="4286" y="482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i="1">
                  <a:latin typeface="Times New Roman" pitchFamily="18" charset="0"/>
                </a:rPr>
                <a:t>a</a:t>
              </a:r>
              <a:endParaRPr lang="ru-RU" sz="3200" b="1" i="1">
                <a:latin typeface="Times New Roman" pitchFamily="18" charset="0"/>
              </a:endParaRPr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4967" y="935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i="1">
                  <a:latin typeface="Times New Roman" pitchFamily="18" charset="0"/>
                </a:rPr>
                <a:t>b</a:t>
              </a:r>
              <a:endParaRPr lang="ru-RU" sz="3200" b="1" i="1">
                <a:latin typeface="Times New Roman" pitchFamily="18" charset="0"/>
              </a:endParaRPr>
            </a:p>
          </p:txBody>
        </p:sp>
      </p:grp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2303463" y="2889250"/>
            <a:ext cx="1563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chemeClr val="accent2"/>
                </a:solidFill>
                <a:latin typeface="Times New Roman" pitchFamily="18" charset="0"/>
              </a:rPr>
              <a:t>84 см</a:t>
            </a:r>
            <a:r>
              <a:rPr lang="ru-RU" sz="4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sz="4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4176713" y="4257675"/>
            <a:ext cx="1169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chemeClr val="accent2"/>
                </a:solidFill>
                <a:latin typeface="Times New Roman" pitchFamily="18" charset="0"/>
              </a:rPr>
              <a:t>5 км</a:t>
            </a: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5724525" y="3429000"/>
            <a:ext cx="126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chemeClr val="accent2"/>
                </a:solidFill>
                <a:latin typeface="Times New Roman" pitchFamily="18" charset="0"/>
              </a:rPr>
              <a:t>7 мм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7380288" y="2727325"/>
            <a:ext cx="1338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chemeClr val="accent2"/>
                </a:solidFill>
                <a:latin typeface="Times New Roman" pitchFamily="18" charset="0"/>
              </a:rPr>
              <a:t>25 м</a:t>
            </a:r>
            <a:r>
              <a:rPr lang="ru-RU" sz="4000" b="1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sz="4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2143108" y="571480"/>
            <a:ext cx="2952750" cy="1511300"/>
          </a:xfrm>
          <a:prstGeom prst="cloudCallout">
            <a:avLst>
              <a:gd name="adj1" fmla="val -90699"/>
              <a:gd name="adj2" fmla="val 14495"/>
            </a:avLst>
          </a:prstGeom>
          <a:solidFill>
            <a:srgbClr val="CCFFFF"/>
          </a:solidFill>
          <a:ln w="9525">
            <a:solidFill>
              <a:srgbClr val="A0D4D8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2544358" y="857232"/>
            <a:ext cx="23455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chemeClr val="accent2"/>
                </a:solidFill>
              </a:rPr>
              <a:t>Заповнити</a:t>
            </a:r>
            <a:r>
              <a:rPr lang="ru-RU" sz="2800" b="1" i="1" dirty="0" smtClean="0">
                <a:solidFill>
                  <a:schemeClr val="accent2"/>
                </a:solidFill>
              </a:rPr>
              <a:t> </a:t>
            </a:r>
            <a:endParaRPr lang="ru-RU" sz="2800" b="1" i="1" dirty="0">
              <a:solidFill>
                <a:schemeClr val="accent2"/>
              </a:solidFill>
            </a:endParaRPr>
          </a:p>
          <a:p>
            <a:r>
              <a:rPr lang="ru-RU" sz="2800" b="1" i="1" dirty="0" err="1" smtClean="0">
                <a:solidFill>
                  <a:schemeClr val="accent2"/>
                </a:solidFill>
              </a:rPr>
              <a:t>таблицю</a:t>
            </a:r>
            <a:r>
              <a:rPr lang="ru-RU" sz="2800" b="1" i="1" dirty="0" smtClean="0">
                <a:solidFill>
                  <a:schemeClr val="accent2"/>
                </a:solidFill>
              </a:rPr>
              <a:t>!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3086100" y="5121275"/>
            <a:ext cx="2971800" cy="584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Підказка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059832" y="5085184"/>
            <a:ext cx="3005137" cy="9223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ru-RU" sz="4800" b="1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4800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3786182" y="6000768"/>
            <a:ext cx="561975" cy="647700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536"/>
              </a:cxn>
            </a:cxnLst>
            <a:rect l="0" t="0" r="r" b="b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084888" y="6138863"/>
            <a:ext cx="2532062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b = S : a</a:t>
            </a:r>
            <a:r>
              <a:rPr lang="ru-RU" sz="3600" b="1">
                <a:latin typeface="Times New Roman" pitchFamily="18" charset="0"/>
              </a:rPr>
              <a:t> </a:t>
            </a: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17012054">
            <a:off x="5690421" y="5944143"/>
            <a:ext cx="585788" cy="704850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0" y="536"/>
              </a:cxn>
            </a:cxnLst>
            <a:rect l="0" t="0" r="r" b="b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 autoUpdateAnimBg="0"/>
      <p:bldP spid="3111" grpId="0"/>
      <p:bldP spid="3112" grpId="0"/>
      <p:bldP spid="3113" grpId="0"/>
      <p:bldP spid="3114" grpId="0"/>
      <p:bldP spid="3121" grpId="0" animBg="1" autoUpdateAnimBg="0"/>
      <p:bldP spid="3076" grpId="0" animBg="1" autoUpdateAnimBg="0"/>
      <p:bldP spid="3079" grpId="0" animBg="1"/>
      <p:bldP spid="3078" grpId="0" animBg="1" autoUpdateAnimBg="0"/>
      <p:bldP spid="30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7544" y="1006475"/>
            <a:ext cx="8229600" cy="58515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hangingPunct="0"/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Крок 1</a:t>
            </a:r>
            <a:r>
              <a:rPr lang="uk-UA" sz="2800" dirty="0" smtClean="0"/>
              <a:t>: виміряти ширину та довжину стіни, яка має форму прямокутника;</a:t>
            </a:r>
            <a:endParaRPr lang="ru-RU" sz="2800" dirty="0" smtClean="0"/>
          </a:p>
          <a:p>
            <a:pPr hangingPunct="0"/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Крок 2</a:t>
            </a:r>
            <a:r>
              <a:rPr lang="uk-UA" sz="2800" dirty="0" smtClean="0"/>
              <a:t>. Обчислити площу за формулою: </a:t>
            </a:r>
            <a:r>
              <a:rPr lang="en-US" sz="2800" dirty="0" smtClean="0"/>
              <a:t>S</a:t>
            </a:r>
            <a:r>
              <a:rPr lang="ru-RU" sz="2800" dirty="0" err="1" smtClean="0"/>
              <a:t>=а</a:t>
            </a:r>
            <a:r>
              <a:rPr lang="ru-RU" sz="2800" dirty="0" smtClean="0"/>
              <a:t>∙</a:t>
            </a:r>
            <a:r>
              <a:rPr lang="en-US" sz="2800" dirty="0" smtClean="0"/>
              <a:t>b</a:t>
            </a:r>
            <a:endParaRPr lang="ru-RU" sz="2800" dirty="0" smtClean="0"/>
          </a:p>
          <a:p>
            <a:pPr hangingPunct="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Крок3</a:t>
            </a:r>
            <a:r>
              <a:rPr lang="ru-RU" sz="2800" dirty="0" smtClean="0"/>
              <a:t>.виміряти ширину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довжину</a:t>
            </a:r>
            <a:r>
              <a:rPr lang="ru-RU" sz="2800" dirty="0" smtClean="0"/>
              <a:t> дверей,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форму </a:t>
            </a:r>
            <a:r>
              <a:rPr lang="ru-RU" sz="2800" dirty="0" err="1" smtClean="0"/>
              <a:t>прямокутника</a:t>
            </a:r>
            <a:r>
              <a:rPr lang="ru-RU" sz="2800" dirty="0" smtClean="0"/>
              <a:t>.</a:t>
            </a:r>
          </a:p>
          <a:p>
            <a:pPr hangingPunct="0"/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Крок 4</a:t>
            </a:r>
            <a:r>
              <a:rPr lang="uk-UA" sz="2800" dirty="0" smtClean="0"/>
              <a:t>.обчислити площу дверей</a:t>
            </a:r>
            <a:endParaRPr lang="ru-RU" sz="2800" dirty="0" smtClean="0"/>
          </a:p>
          <a:p>
            <a:pPr hangingPunct="0"/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Крок 5</a:t>
            </a:r>
            <a:r>
              <a:rPr lang="uk-UA" sz="2800" dirty="0" smtClean="0"/>
              <a:t>. Від площі стіни відняти площу дверей</a:t>
            </a:r>
            <a:endParaRPr lang="ru-RU" sz="2800" dirty="0" smtClean="0"/>
          </a:p>
          <a:p>
            <a:pPr hangingPunct="0"/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</a:rPr>
              <a:t>Крок 6</a:t>
            </a:r>
            <a:r>
              <a:rPr lang="uk-UA" sz="2800" dirty="0" smtClean="0"/>
              <a:t>.отриману площу помножити на кількість фарби , яка затрачається на 1 м² 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0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Алгоритм розв’язання проблеми про дизайн класу.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04664"/>
            <a:ext cx="88582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Знайти площу фігури за малюнком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Дата 29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6458750E-1021-433D-9942-B0121502E945}" type="datetime1">
              <a:rPr lang="ru-RU" smtClean="0">
                <a:latin typeface="Arial" pitchFamily="34" charset="0"/>
              </a:rPr>
              <a:pPr/>
              <a:t>28.01.2018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C5321-7015-47D9-9A02-5F8863B2178F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2771" name="Text Box 29"/>
          <p:cNvSpPr txBox="1">
            <a:spLocks noChangeArrowheads="1"/>
          </p:cNvSpPr>
          <p:nvPr/>
        </p:nvSpPr>
        <p:spPr bwMode="auto">
          <a:xfrm>
            <a:off x="395288" y="400526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42938" y="1785938"/>
            <a:ext cx="7929562" cy="4786312"/>
            <a:chOff x="975" y="1797"/>
            <a:chExt cx="3629" cy="2267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066" y="1842"/>
              <a:ext cx="3538" cy="2222"/>
              <a:chOff x="1066" y="1842"/>
              <a:chExt cx="3538" cy="2222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1066" y="1842"/>
                <a:ext cx="3538" cy="2222"/>
                <a:chOff x="975" y="1616"/>
                <a:chExt cx="3538" cy="2222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383" y="2024"/>
                  <a:ext cx="2722" cy="1406"/>
                  <a:chOff x="1020" y="2115"/>
                  <a:chExt cx="2722" cy="1406"/>
                </a:xfrm>
              </p:grpSpPr>
              <p:sp>
                <p:nvSpPr>
                  <p:cNvPr id="32797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2115"/>
                    <a:ext cx="0" cy="140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2798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2115"/>
                    <a:ext cx="27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2799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3521"/>
                    <a:ext cx="136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2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1" y="3113"/>
                    <a:ext cx="0" cy="40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280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113"/>
                    <a:ext cx="1361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2802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742" y="2115"/>
                    <a:ext cx="0" cy="99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sp>
              <p:nvSpPr>
                <p:cNvPr id="3278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975" y="3430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279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975" y="202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279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4105" y="3022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279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059" y="202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2793" name="Line 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179" y="3634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2794" name="Line 1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2540" y="3589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2795" name="Line 1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179" y="1820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2796" name="Line 1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901" y="1820"/>
                  <a:ext cx="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cxnSp>
            <p:nvCxnSpPr>
              <p:cNvPr id="32784" name="AutoShape 20"/>
              <p:cNvCxnSpPr>
                <a:cxnSpLocks noChangeShapeType="1"/>
              </p:cNvCxnSpPr>
              <p:nvPr/>
            </p:nvCxnSpPr>
            <p:spPr bwMode="auto">
              <a:xfrm>
                <a:off x="1292" y="2251"/>
                <a:ext cx="0" cy="13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2785" name="AutoShape 22"/>
              <p:cNvCxnSpPr>
                <a:cxnSpLocks noChangeShapeType="1"/>
              </p:cNvCxnSpPr>
              <p:nvPr/>
            </p:nvCxnSpPr>
            <p:spPr bwMode="auto">
              <a:xfrm>
                <a:off x="1474" y="3929"/>
                <a:ext cx="1361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2786" name="AutoShape 23"/>
              <p:cNvCxnSpPr>
                <a:cxnSpLocks noChangeShapeType="1"/>
              </p:cNvCxnSpPr>
              <p:nvPr/>
            </p:nvCxnSpPr>
            <p:spPr bwMode="auto">
              <a:xfrm>
                <a:off x="1474" y="2069"/>
                <a:ext cx="272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2787" name="AutoShape 25"/>
              <p:cNvCxnSpPr>
                <a:cxnSpLocks noChangeShapeType="1"/>
              </p:cNvCxnSpPr>
              <p:nvPr/>
            </p:nvCxnSpPr>
            <p:spPr bwMode="auto">
              <a:xfrm>
                <a:off x="4468" y="2251"/>
                <a:ext cx="0" cy="99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32779" name="Text Box 27"/>
            <p:cNvSpPr txBox="1">
              <a:spLocks noChangeArrowheads="1"/>
            </p:cNvSpPr>
            <p:nvPr/>
          </p:nvSpPr>
          <p:spPr bwMode="auto">
            <a:xfrm>
              <a:off x="2562" y="1797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200</a:t>
              </a:r>
            </a:p>
          </p:txBody>
        </p:sp>
        <p:sp>
          <p:nvSpPr>
            <p:cNvPr id="32780" name="Text Box 28"/>
            <p:cNvSpPr txBox="1">
              <a:spLocks noChangeArrowheads="1"/>
            </p:cNvSpPr>
            <p:nvPr/>
          </p:nvSpPr>
          <p:spPr bwMode="auto">
            <a:xfrm>
              <a:off x="1927" y="3657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100</a:t>
              </a:r>
            </a:p>
          </p:txBody>
        </p:sp>
        <p:sp>
          <p:nvSpPr>
            <p:cNvPr id="32781" name="Text Box 30"/>
            <p:cNvSpPr txBox="1">
              <a:spLocks noChangeArrowheads="1"/>
            </p:cNvSpPr>
            <p:nvPr/>
          </p:nvSpPr>
          <p:spPr bwMode="auto">
            <a:xfrm rot="-5400000">
              <a:off x="860" y="2729"/>
              <a:ext cx="5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120</a:t>
              </a:r>
            </a:p>
          </p:txBody>
        </p:sp>
        <p:sp>
          <p:nvSpPr>
            <p:cNvPr id="32782" name="Text Box 31"/>
            <p:cNvSpPr txBox="1">
              <a:spLocks noChangeArrowheads="1"/>
            </p:cNvSpPr>
            <p:nvPr/>
          </p:nvSpPr>
          <p:spPr bwMode="auto">
            <a:xfrm rot="-5400000">
              <a:off x="4080" y="2547"/>
              <a:ext cx="5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80</a:t>
              </a: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3641725" y="3786188"/>
            <a:ext cx="214471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57750" y="364331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80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29313" y="4357688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100</a:t>
            </a:r>
          </a:p>
        </p:txBody>
      </p:sp>
      <p:pic>
        <p:nvPicPr>
          <p:cNvPr id="36" name="Picture 4" descr="04_z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489075" cy="17526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підсумок  уроку матема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00232" y="1571612"/>
            <a:ext cx="5786478" cy="3214710"/>
          </a:xfrm>
        </p:spPr>
        <p:txBody>
          <a:bodyPr>
            <a:normAutofit fontScale="85000" lnSpcReduction="10000"/>
          </a:bodyPr>
          <a:lstStyle/>
          <a:p>
            <a:r>
              <a:rPr lang="uk-UA" sz="4000" dirty="0" smtClean="0"/>
              <a:t>Не просто слухати, а чути.</a:t>
            </a:r>
          </a:p>
          <a:p>
            <a:r>
              <a:rPr lang="uk-UA" sz="4000" dirty="0" smtClean="0"/>
              <a:t>Не просто дивитися, а бачити.</a:t>
            </a:r>
          </a:p>
          <a:p>
            <a:r>
              <a:rPr lang="uk-UA" sz="4000" dirty="0" smtClean="0"/>
              <a:t>Не просто відповідати, а міркувати.</a:t>
            </a:r>
          </a:p>
          <a:p>
            <a:r>
              <a:rPr lang="uk-UA" sz="4000" dirty="0" smtClean="0"/>
              <a:t>Дружно і плідно працювати.</a:t>
            </a:r>
          </a:p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2357422" y="714356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Девіз уроку: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6251" y="764704"/>
            <a:ext cx="5191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32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Гра «Математичне лото»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87624" y="1988840"/>
          <a:ext cx="7272807" cy="360039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03825"/>
                <a:gridCol w="1802652"/>
                <a:gridCol w="1812041"/>
                <a:gridCol w="1854289"/>
              </a:tblGrid>
              <a:tr h="120013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/>
                        <a:t>15 см</a:t>
                      </a:r>
                      <a:r>
                        <a:rPr lang="uk-UA" sz="3600" baseline="30000" dirty="0"/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/>
                        <a:t>81 см</a:t>
                      </a:r>
                      <a:r>
                        <a:rPr lang="uk-UA" sz="3600" baseline="30000" dirty="0"/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uk-UA" sz="3600" dirty="0"/>
                        <a:t>6 см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uk-UA" sz="3600" dirty="0"/>
                        <a:t>9 см</a:t>
                      </a:r>
                      <a:r>
                        <a:rPr lang="uk-UA" sz="3600" baseline="30000" dirty="0"/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0013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/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/>
                        <a:t>25 см</a:t>
                      </a:r>
                      <a:r>
                        <a:rPr lang="uk-UA" sz="3600" baseline="30000" dirty="0"/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uk-UA" sz="3600" dirty="0" smtClean="0"/>
                        <a:t>1000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uk-UA" sz="3600" dirty="0"/>
                        <a:t>81 см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0013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uk-UA" sz="3600" dirty="0"/>
                        <a:t>40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uk-UA" sz="3600" dirty="0"/>
                        <a:t>6 а 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uk-UA" sz="3600" dirty="0"/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1350"/>
                        </a:spcAft>
                      </a:pPr>
                      <a:r>
                        <a:rPr lang="uk-UA" sz="3600" dirty="0" smtClean="0"/>
                        <a:t>100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260648"/>
            <a:ext cx="2016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робота в групах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62646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Кращий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будівельник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247" y="1268760"/>
            <a:ext cx="8888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uk-UA" sz="2000" dirty="0" smtClean="0"/>
              <a:t>Довжина доріжки становить100м, ширина доріжки - </a:t>
            </a:r>
            <a:r>
              <a:rPr lang="ru-RU" sz="2000" dirty="0" smtClean="0"/>
              <a:t>4м.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потрібно</a:t>
            </a:r>
            <a:r>
              <a:rPr lang="ru-RU" sz="2000" dirty="0" smtClean="0"/>
              <a:t> </a:t>
            </a:r>
          </a:p>
          <a:p>
            <a:pPr algn="l"/>
            <a:r>
              <a:rPr lang="ru-RU" sz="2000" dirty="0" err="1" smtClean="0"/>
              <a:t>прямокутних</a:t>
            </a:r>
            <a:r>
              <a:rPr lang="ru-RU" sz="2000" dirty="0" smtClean="0"/>
              <a:t> плиток 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сторонами 20см </a:t>
            </a:r>
            <a:r>
              <a:rPr lang="ru-RU" sz="2000" dirty="0" err="1" smtClean="0"/>
              <a:t>і</a:t>
            </a:r>
            <a:r>
              <a:rPr lang="ru-RU" sz="2000" dirty="0" smtClean="0"/>
              <a:t> 25см,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вистелити</a:t>
            </a:r>
            <a:r>
              <a:rPr lang="ru-RU" sz="2000" dirty="0" smtClean="0"/>
              <a:t> ними</a:t>
            </a:r>
          </a:p>
          <a:p>
            <a:pPr algn="l"/>
            <a:r>
              <a:rPr lang="ru-RU" sz="2000" dirty="0" smtClean="0"/>
              <a:t> всю </a:t>
            </a:r>
            <a:r>
              <a:rPr lang="ru-RU" sz="2000" dirty="0" err="1" smtClean="0"/>
              <a:t>доріжку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6702" y="18864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Самостійно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924944"/>
            <a:ext cx="81538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План </a:t>
            </a:r>
          </a:p>
          <a:p>
            <a:pPr algn="l"/>
            <a:r>
              <a:rPr lang="uk-UA" sz="2400" dirty="0" smtClean="0"/>
              <a:t>1.Знайти площу доріжки</a:t>
            </a:r>
          </a:p>
          <a:p>
            <a:pPr algn="l"/>
            <a:r>
              <a:rPr lang="uk-UA" sz="2400" dirty="0" smtClean="0"/>
              <a:t>2. Виразити знайдену площу в сантиметрах квадратних</a:t>
            </a:r>
          </a:p>
          <a:p>
            <a:pPr algn="l"/>
            <a:r>
              <a:rPr lang="uk-UA" sz="2400" dirty="0" smtClean="0"/>
              <a:t>3.Знайти площу плитки</a:t>
            </a:r>
          </a:p>
          <a:p>
            <a:pPr algn="l"/>
            <a:r>
              <a:rPr lang="uk-UA" sz="2400" dirty="0" smtClean="0"/>
              <a:t>4. Знайти скільки потрібно плиток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97981" y="5733256"/>
            <a:ext cx="326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Відповідь</a:t>
            </a:r>
            <a:r>
              <a:rPr lang="uk-UA" dirty="0" smtClean="0"/>
              <a:t>:</a:t>
            </a:r>
            <a:r>
              <a:rPr lang="uk-UA" sz="2400" dirty="0" smtClean="0"/>
              <a:t>8000плиток</a:t>
            </a:r>
            <a:endParaRPr lang="ru-RU" sz="2400" dirty="0"/>
          </a:p>
        </p:txBody>
      </p:sp>
      <p:pic>
        <p:nvPicPr>
          <p:cNvPr id="7" name="Picture 28" descr="a59412c2ade379192386ce33a9df0dea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5" y="4653136"/>
            <a:ext cx="1954897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4640" name="Rectangle 1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154639" name="Picture 15" descr="Впер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21953" cy="630932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462"/>
          <p:cNvGrpSpPr>
            <a:grpSpLocks/>
          </p:cNvGrpSpPr>
          <p:nvPr/>
        </p:nvGrpSpPr>
        <p:grpSpPr bwMode="auto">
          <a:xfrm>
            <a:off x="0" y="142852"/>
            <a:ext cx="3071802" cy="2928958"/>
            <a:chOff x="3780" y="1439"/>
            <a:chExt cx="3060" cy="2880"/>
          </a:xfrm>
        </p:grpSpPr>
        <p:pic>
          <p:nvPicPr>
            <p:cNvPr id="33" name="Picture 460" descr="47_a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9" y="1439"/>
              <a:ext cx="2080" cy="2880"/>
            </a:xfrm>
            <a:prstGeom prst="rect">
              <a:avLst/>
            </a:prstGeom>
            <a:noFill/>
          </p:spPr>
        </p:pic>
        <p:pic>
          <p:nvPicPr>
            <p:cNvPr id="34" name="Picture 461" descr="Безымянны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36" r="68188" b="27061"/>
            <a:stretch>
              <a:fillRect/>
            </a:stretch>
          </p:blipFill>
          <p:spPr bwMode="auto">
            <a:xfrm rot="-6881124">
              <a:off x="4812" y="947"/>
              <a:ext cx="995" cy="3060"/>
            </a:xfrm>
            <a:prstGeom prst="rect">
              <a:avLst/>
            </a:prstGeom>
            <a:noFill/>
          </p:spPr>
        </p:pic>
      </p:grpSp>
      <p:sp>
        <p:nvSpPr>
          <p:cNvPr id="9" name="Прямокутник 8"/>
          <p:cNvSpPr/>
          <p:nvPr/>
        </p:nvSpPr>
        <p:spPr>
          <a:xfrm>
            <a:off x="1071538" y="3071810"/>
            <a:ext cx="2428892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4500562" y="3071810"/>
            <a:ext cx="2500330" cy="22860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 сполучна лінія 11"/>
          <p:cNvCxnSpPr/>
          <p:nvPr/>
        </p:nvCxnSpPr>
        <p:spPr>
          <a:xfrm rot="5400000">
            <a:off x="715142" y="4214818"/>
            <a:ext cx="2285222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 rot="5400000">
            <a:off x="1500166" y="4214818"/>
            <a:ext cx="228601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4500562" y="3071810"/>
            <a:ext cx="2500330" cy="2286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V="1">
            <a:off x="4500562" y="3071810"/>
            <a:ext cx="2428892" cy="22860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Прямокутник 21"/>
          <p:cNvSpPr/>
          <p:nvPr/>
        </p:nvSpPr>
        <p:spPr>
          <a:xfrm>
            <a:off x="3214678" y="1071546"/>
            <a:ext cx="4071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Завдання 1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Місце для зображення 13"/>
          <p:cNvGraphicFramePr>
            <a:graphicFrameLocks noGrp="1"/>
          </p:cNvGraphicFramePr>
          <p:nvPr>
            <p:ph type="pic" idx="1"/>
          </p:nvPr>
        </p:nvGraphicFramePr>
        <p:xfrm>
          <a:off x="683568" y="3068960"/>
          <a:ext cx="8136905" cy="1368152"/>
        </p:xfrm>
        <a:graphic>
          <a:graphicData uri="http://schemas.openxmlformats.org/drawingml/2006/table">
            <a:tbl>
              <a:tblPr/>
              <a:tblGrid>
                <a:gridCol w="761012"/>
                <a:gridCol w="2117304"/>
                <a:gridCol w="637558"/>
                <a:gridCol w="639250"/>
                <a:gridCol w="1922823"/>
                <a:gridCol w="2058958"/>
              </a:tblGrid>
              <a:tr h="950949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 №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latin typeface="Times New Roman"/>
                          <a:ea typeface="Times New Roman"/>
                        </a:rPr>
                        <a:t>п\п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                                   </a:t>
                      </a: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Назва земельної ділянки</a:t>
                      </a: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uk-UA" sz="2000" b="1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в   м</a:t>
                      </a:r>
                      <a:endParaRPr lang="uk-UA" sz="2000" b="1">
                        <a:latin typeface="Times New Roman"/>
                        <a:ea typeface="Times New Roman"/>
                      </a:endParaRP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в   м</a:t>
                      </a: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S=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</a:rPr>
                        <a:t>ab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,</a:t>
                      </a: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в   м</a:t>
                      </a:r>
                      <a:r>
                        <a:rPr lang="ru-RU" sz="2000" b="1" i="1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,</a:t>
                      </a: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в   арах </a:t>
                      </a:r>
                      <a:r>
                        <a:rPr lang="uk-UA" sz="2000" b="1" i="1" dirty="0">
                          <a:latin typeface="Times New Roman"/>
                          <a:ea typeface="Times New Roman"/>
                        </a:rPr>
                        <a:t>і с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2000" b="1" i="1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03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</a:rPr>
                        <a:t>Клумба</a:t>
                      </a: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uk-UA" sz="2000" b="1" dirty="0">
                        <a:latin typeface="Times New Roman"/>
                        <a:ea typeface="Times New Roman"/>
                      </a:endParaRPr>
                    </a:p>
                  </a:txBody>
                  <a:tcPr marL="61574" marR="6157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я 14"/>
          <p:cNvGraphicFramePr>
            <a:graphicFrameLocks noGrp="1"/>
          </p:cNvGraphicFramePr>
          <p:nvPr/>
        </p:nvGraphicFramePr>
        <p:xfrm>
          <a:off x="714348" y="4857760"/>
          <a:ext cx="8178131" cy="1571636"/>
        </p:xfrm>
        <a:graphic>
          <a:graphicData uri="http://schemas.openxmlformats.org/drawingml/2006/table">
            <a:tbl>
              <a:tblPr/>
              <a:tblGrid>
                <a:gridCol w="765106"/>
                <a:gridCol w="1925517"/>
                <a:gridCol w="825463"/>
                <a:gridCol w="857768"/>
                <a:gridCol w="1725739"/>
                <a:gridCol w="2078538"/>
              </a:tblGrid>
              <a:tr h="551995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latin typeface="Times New Roman"/>
                          <a:ea typeface="Times New Roman"/>
                        </a:rPr>
                        <a:t>п\п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                                   </a:t>
                      </a: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Назва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предмета</a:t>
                      </a: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indent="-22225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uk-UA" sz="1800" b="1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22225" indent="-22225"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в   </a:t>
                      </a:r>
                      <a:r>
                        <a:rPr lang="uk-UA" sz="1800" b="1" i="1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м</a:t>
                      </a:r>
                      <a:endParaRPr lang="uk-UA" sz="1800" b="1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63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в   </a:t>
                      </a: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м</a:t>
                      </a: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S= ab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,</a:t>
                      </a:r>
                      <a:endParaRPr lang="uk-UA" sz="1800" b="1">
                        <a:latin typeface="Times New Roman"/>
                        <a:ea typeface="Times New Roman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в   </a:t>
                      </a:r>
                      <a:r>
                        <a:rPr lang="uk-UA" sz="1800" b="1" i="1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800" b="1" i="1" baseline="30000"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800" b="1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,</a:t>
                      </a: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в    м</a:t>
                      </a:r>
                      <a:r>
                        <a:rPr lang="ru-RU" sz="1800" b="1" i="1" baseline="30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b="1" i="1" dirty="0">
                          <a:latin typeface="Times New Roman"/>
                          <a:ea typeface="Times New Roman"/>
                        </a:rPr>
                        <a:t>і м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800" b="1" i="1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46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Кришка стола</a:t>
                      </a: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800" b="1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800" b="1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95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 Підручник</a:t>
                      </a:r>
                      <a:r>
                        <a:rPr lang="uk-UA" sz="18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437" marR="6843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3568" y="1772816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Практична робота № 11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 Як козаки вчилися вимірювати площі.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437112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2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2564904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836712"/>
            <a:ext cx="385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b="1" dirty="0" smtClean="0"/>
              <a:t>Різнорівнева практична робота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260648"/>
            <a:ext cx="3994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в парах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47" descr="d6b791fab28f98d14ef27906f4206b3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952500" cy="952500"/>
          </a:xfrm>
          <a:prstGeom prst="rect">
            <a:avLst/>
          </a:prstGeom>
          <a:noFill/>
        </p:spPr>
      </p:pic>
      <p:pic>
        <p:nvPicPr>
          <p:cNvPr id="11" name="Picture 2" descr="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811446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571480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Вимірювання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площі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фігур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допомогою</a:t>
            </a:r>
            <a:r>
              <a:rPr lang="ru-RU" sz="3600" b="1" dirty="0" smtClean="0"/>
              <a:t> палетки</a:t>
            </a:r>
          </a:p>
          <a:p>
            <a:r>
              <a:rPr lang="ru-RU" sz="3600" b="1" dirty="0" smtClean="0"/>
              <a:t>                             </a:t>
            </a:r>
            <a:endParaRPr lang="ru-RU" sz="3600" b="1" dirty="0"/>
          </a:p>
        </p:txBody>
      </p:sp>
      <p:pic>
        <p:nvPicPr>
          <p:cNvPr id="47106" name="Picture 2" descr="http://school.xvatit.com/images/c/ce/%D0%92%D0%BF%D1%80%D0%B0%D0%B2%D0%B0_5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5815276" cy="414338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55576" y="1772816"/>
            <a:ext cx="4320480" cy="3456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Даша нарахувала 25 цілих квадратів. І вирішила, що площа </a:t>
            </a:r>
            <a:r>
              <a:rPr lang="uk-UA" sz="2800" b="1" dirty="0" err="1" smtClean="0"/>
              <a:t>овалуа</a:t>
            </a:r>
            <a:r>
              <a:rPr lang="uk-UA" sz="2800" b="1" dirty="0" smtClean="0"/>
              <a:t> 25кв.см.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3" y="1268759"/>
          <a:ext cx="4896547" cy="4469212"/>
        </p:xfrm>
        <a:graphic>
          <a:graphicData uri="http://schemas.openxmlformats.org/drawingml/2006/table">
            <a:tbl>
              <a:tblPr/>
              <a:tblGrid>
                <a:gridCol w="544751"/>
                <a:gridCol w="552428"/>
                <a:gridCol w="534591"/>
                <a:gridCol w="544751"/>
                <a:gridCol w="543508"/>
                <a:gridCol w="544751"/>
                <a:gridCol w="543508"/>
                <a:gridCol w="543508"/>
                <a:gridCol w="54475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9" descr="Рисунок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780928"/>
            <a:ext cx="911225" cy="13938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827584" y="2204865"/>
            <a:ext cx="4176464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936104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Дмитрик нарахував 25 повних , 28 неповних квадратів і додав їх. Площа </a:t>
            </a:r>
            <a:r>
              <a:rPr lang="uk-UA" sz="2400" b="1" dirty="0" err="1" smtClean="0"/>
              <a:t>овала</a:t>
            </a:r>
            <a:r>
              <a:rPr lang="uk-UA" sz="2400" b="1" dirty="0" smtClean="0"/>
              <a:t> стала рівною 53кв. см.</a:t>
            </a:r>
            <a:endParaRPr lang="ru-RU" sz="2400" b="1" dirty="0"/>
          </a:p>
        </p:txBody>
      </p:sp>
      <p:pic>
        <p:nvPicPr>
          <p:cNvPr id="8" name="Содержимое 7" descr="http://im0-tub-ua.yandex.net/i?id=82913897-62-72&amp;n=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56176" y="2780928"/>
            <a:ext cx="180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3568" y="1700808"/>
          <a:ext cx="4536504" cy="4552471"/>
        </p:xfrm>
        <a:graphic>
          <a:graphicData uri="http://schemas.openxmlformats.org/drawingml/2006/table">
            <a:tbl>
              <a:tblPr/>
              <a:tblGrid>
                <a:gridCol w="432048"/>
                <a:gridCol w="432048"/>
                <a:gridCol w="504056"/>
                <a:gridCol w="504056"/>
                <a:gridCol w="504056"/>
                <a:gridCol w="504056"/>
                <a:gridCol w="576064"/>
                <a:gridCol w="576064"/>
                <a:gridCol w="504056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915816" y="2132856"/>
            <a:ext cx="5400600" cy="381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Андрій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неповних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квадратів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розділив</a:t>
            </a:r>
            <a:r>
              <a:rPr lang="ru-RU" sz="2400" b="1" dirty="0" smtClean="0"/>
              <a:t> на 2, додав 25 </a:t>
            </a:r>
            <a:r>
              <a:rPr lang="ru-RU" sz="2400" b="1" dirty="0" err="1" smtClean="0"/>
              <a:t>повних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квадратів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площа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фігури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нього</a:t>
            </a:r>
            <a:r>
              <a:rPr lang="ru-RU" sz="2400" b="1" dirty="0" smtClean="0"/>
              <a:t> стала </a:t>
            </a:r>
            <a:r>
              <a:rPr lang="ru-RU" sz="2400" b="1" dirty="0" err="1" smtClean="0"/>
              <a:t>рівною</a:t>
            </a:r>
            <a:r>
              <a:rPr lang="ru-RU" sz="2400" b="1" dirty="0" smtClean="0"/>
              <a:t> 39 кв.см.</a:t>
            </a:r>
            <a:endParaRPr lang="ru-RU" sz="2400" b="1" dirty="0"/>
          </a:p>
        </p:txBody>
      </p:sp>
      <p:pic>
        <p:nvPicPr>
          <p:cNvPr id="1026" name="Picture 2" descr="C:\Users\Public\Pictures\222\предметы\0_72b12_9bc14654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16632" y="2132857"/>
            <a:ext cx="4525963" cy="4525963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9794" y="1772816"/>
          <a:ext cx="5832646" cy="4320928"/>
        </p:xfrm>
        <a:graphic>
          <a:graphicData uri="http://schemas.openxmlformats.org/drawingml/2006/table">
            <a:tbl>
              <a:tblPr/>
              <a:tblGrid>
                <a:gridCol w="690597"/>
                <a:gridCol w="652744"/>
                <a:gridCol w="631667"/>
                <a:gridCol w="643672"/>
                <a:gridCol w="714257"/>
                <a:gridCol w="571621"/>
                <a:gridCol w="642208"/>
                <a:gridCol w="642208"/>
                <a:gridCol w="643672"/>
              </a:tblGrid>
              <a:tr h="53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правильно </a:t>
            </a:r>
            <a:r>
              <a:rPr lang="ru-RU" b="1" dirty="0" err="1" smtClean="0"/>
              <a:t>визначив</a:t>
            </a:r>
            <a:r>
              <a:rPr lang="ru-RU" b="1" dirty="0" smtClean="0"/>
              <a:t> </a:t>
            </a:r>
            <a:r>
              <a:rPr lang="ru-RU" b="1" dirty="0" err="1" smtClean="0"/>
              <a:t>площу</a:t>
            </a:r>
            <a:r>
              <a:rPr lang="ru-RU" b="1" dirty="0" smtClean="0"/>
              <a:t> </a:t>
            </a:r>
            <a:r>
              <a:rPr lang="ru-RU" b="1" dirty="0" err="1" smtClean="0"/>
              <a:t>даної</a:t>
            </a:r>
            <a:r>
              <a:rPr lang="ru-RU" b="1" dirty="0" smtClean="0"/>
              <a:t> </a:t>
            </a:r>
            <a:r>
              <a:rPr lang="ru-RU" b="1" dirty="0" err="1" smtClean="0"/>
              <a:t>фігури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Даша :   </a:t>
            </a:r>
            <a:r>
              <a:rPr lang="en-US" sz="3200" b="1" dirty="0" smtClean="0"/>
              <a:t>       S = 25</a:t>
            </a:r>
            <a:r>
              <a:rPr lang="ru-RU" sz="3200" b="1" dirty="0" smtClean="0"/>
              <a:t> см²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ru-RU" sz="3200" b="1" dirty="0" smtClean="0"/>
              <a:t> </a:t>
            </a:r>
            <a:r>
              <a:rPr lang="ru-RU" sz="3200" b="1" dirty="0" err="1" smtClean="0"/>
              <a:t>Дмитрик</a:t>
            </a:r>
            <a:r>
              <a:rPr lang="ru-RU" sz="3200" b="1" dirty="0" smtClean="0"/>
              <a:t>:          </a:t>
            </a:r>
            <a:r>
              <a:rPr lang="en-US" sz="3200" b="1" dirty="0" smtClean="0"/>
              <a:t>S = 25 + 28 = 53</a:t>
            </a:r>
            <a:r>
              <a:rPr lang="ru-RU" sz="3200" b="1" dirty="0" smtClean="0"/>
              <a:t> см²</a:t>
            </a:r>
          </a:p>
          <a:p>
            <a:endParaRPr lang="ru-RU" sz="3200" b="1" dirty="0" smtClean="0"/>
          </a:p>
          <a:p>
            <a:r>
              <a:rPr lang="ru-RU" sz="3200" b="1" dirty="0" err="1" smtClean="0"/>
              <a:t>Андрій</a:t>
            </a:r>
            <a:r>
              <a:rPr lang="ru-RU" sz="3200" b="1" dirty="0" smtClean="0"/>
              <a:t>:        </a:t>
            </a:r>
            <a:r>
              <a:rPr lang="en-US" sz="3200" b="1" dirty="0" smtClean="0"/>
              <a:t>S = 25 + 28 </a:t>
            </a:r>
            <a:r>
              <a:rPr lang="ru-RU" sz="3200" b="1" dirty="0" smtClean="0"/>
              <a:t>:</a:t>
            </a:r>
            <a:r>
              <a:rPr lang="en-US" sz="3200" b="1" dirty="0" smtClean="0"/>
              <a:t> 2 </a:t>
            </a:r>
            <a:r>
              <a:rPr lang="ru-RU" sz="3200" b="1" dirty="0" smtClean="0"/>
              <a:t>= 39 см²</a:t>
            </a:r>
            <a:r>
              <a:rPr lang="en-US" sz="3200" b="1" dirty="0" smtClean="0"/>
              <a:t> 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разные картинки\ФОНЫ школьные\Рисунок1рр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7663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3" name="Параллелограмм 12"/>
          <p:cNvSpPr/>
          <p:nvPr/>
        </p:nvSpPr>
        <p:spPr>
          <a:xfrm rot="253266">
            <a:off x="5342780" y="4764302"/>
            <a:ext cx="3344862" cy="1655763"/>
          </a:xfrm>
          <a:prstGeom prst="parallelogram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443663" y="1752600"/>
            <a:ext cx="2133600" cy="1905000"/>
          </a:xfrm>
          <a:prstGeom prst="rect">
            <a:avLst/>
          </a:prstGeom>
          <a:solidFill>
            <a:srgbClr val="66FF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solidFill>
                <a:srgbClr val="66FF33"/>
              </a:solidFill>
              <a:latin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242660">
            <a:off x="4041587" y="4134562"/>
            <a:ext cx="792162" cy="2397125"/>
          </a:xfrm>
          <a:prstGeom prst="rect">
            <a:avLst/>
          </a:prstGeom>
          <a:solidFill>
            <a:srgbClr val="CC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358246" cy="6429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прямокутники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8800" y="1516063"/>
            <a:ext cx="31242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dirty="0">
              <a:solidFill>
                <a:srgbClr val="66FF33"/>
              </a:solidFill>
              <a:latin typeface="Verdana" pitchFamily="34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0034" y="2428868"/>
            <a:ext cx="3871418" cy="4737100"/>
            <a:chOff x="443" y="-898"/>
            <a:chExt cx="2569" cy="2984"/>
          </a:xfrm>
        </p:grpSpPr>
        <p:sp>
          <p:nvSpPr>
            <p:cNvPr id="12304" name="AutoShape 14"/>
            <p:cNvSpPr>
              <a:spLocks noChangeArrowheads="1"/>
            </p:cNvSpPr>
            <p:nvPr/>
          </p:nvSpPr>
          <p:spPr bwMode="auto">
            <a:xfrm rot="5045043">
              <a:off x="995" y="-497"/>
              <a:ext cx="912" cy="2016"/>
            </a:xfrm>
            <a:prstGeom prst="flowChartManualInpu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278" y="-898"/>
              <a:ext cx="2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2400" b="1" dirty="0" smtClean="0">
                  <a:solidFill>
                    <a:schemeClr val="accent4">
                      <a:lumMod val="10000"/>
                    </a:schemeClr>
                  </a:solidFill>
                  <a:latin typeface="Bookman Old Style" pitchFamily="18" charset="0"/>
                </a:rPr>
                <a:t>1</a:t>
              </a:r>
            </a:p>
          </p:txBody>
        </p:sp>
        <p:sp>
          <p:nvSpPr>
            <p:cNvPr id="12306" name="Text Box 16"/>
            <p:cNvSpPr txBox="1">
              <a:spLocks noChangeArrowheads="1"/>
            </p:cNvSpPr>
            <p:nvPr/>
          </p:nvSpPr>
          <p:spPr bwMode="auto">
            <a:xfrm>
              <a:off x="2896" y="1795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 b="1">
                <a:latin typeface="Bookman Old Style" pitchFamily="18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672" y="249"/>
              <a:ext cx="1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sz="2400" b="1" dirty="0" smtClean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endParaRPr>
            </a:p>
          </p:txBody>
        </p:sp>
      </p:grpSp>
      <p:sp>
        <p:nvSpPr>
          <p:cNvPr id="18" name="Блок-схема: ручное управление 17"/>
          <p:cNvSpPr/>
          <p:nvPr/>
        </p:nvSpPr>
        <p:spPr>
          <a:xfrm>
            <a:off x="4643438" y="2428868"/>
            <a:ext cx="1439862" cy="1079500"/>
          </a:xfrm>
          <a:prstGeom prst="flowChartManualOperation">
            <a:avLst/>
          </a:prstGeom>
          <a:solidFill>
            <a:srgbClr val="FF99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043488" y="2473325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2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316788" y="2473325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3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785918" y="4429132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4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214810" y="5072074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5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786578" y="5572140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Bookman Old Style" pitchFamily="18" charset="0"/>
              </a:rPr>
              <a:t>6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1643042" y="0"/>
            <a:ext cx="3651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Розминка 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S = a + b </a:t>
            </a:r>
            <a:r>
              <a:rPr lang="uk-UA" sz="9600" b="1" dirty="0" smtClean="0"/>
              <a:t>: 2</a:t>
            </a:r>
            <a:endParaRPr lang="ru-RU" sz="9600" b="1" dirty="0"/>
          </a:p>
        </p:txBody>
      </p:sp>
      <p:pic>
        <p:nvPicPr>
          <p:cNvPr id="5" name="Picture 2" descr="C:\Users\Public\Pictures\222\предметы\0_72b12_9bc14654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9403" y="692696"/>
            <a:ext cx="5347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 підручником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99563" y="26064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6282" y="2132856"/>
            <a:ext cx="2778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Вправа 730</a:t>
            </a:r>
          </a:p>
          <a:p>
            <a:r>
              <a:rPr lang="uk-UA" sz="3200" dirty="0" smtClean="0"/>
              <a:t>Іряд-мал.161</a:t>
            </a:r>
          </a:p>
          <a:p>
            <a:r>
              <a:rPr lang="uk-UA" sz="3200" dirty="0" smtClean="0"/>
              <a:t>ІІряд-мал.162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42139" y="4509120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16см²;     18см².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3" descr="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88913"/>
            <a:ext cx="1295400" cy="11906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1"/>
          <a:ext cx="9144000" cy="6858000"/>
        </p:xfrm>
        <a:graphic>
          <a:graphicData uri="http://schemas.openxmlformats.org/presentationml/2006/ole">
            <p:oleObj spid="_x0000_s30722" name="Презентация" r:id="rId3" imgW="4143451" imgH="3105302" progId="PowerPoint.Show.12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560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Підсумок уроку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http://kzdnz3buratino.dnepredu.com/uploads/editor/3291/105709/sitepage_7/9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4290">
            <a:off x="2449493" y="3841279"/>
            <a:ext cx="4639952" cy="1772463"/>
          </a:xfrm>
          <a:prstGeom prst="rect">
            <a:avLst/>
          </a:prstGeom>
          <a:noFill/>
        </p:spPr>
      </p:pic>
      <p:sp>
        <p:nvSpPr>
          <p:cNvPr id="7" name="Прямокутник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340768"/>
            <a:ext cx="8229600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Найцікавішим </a:t>
            </a:r>
            <a:r>
              <a:rPr lang="uk-UA" sz="3200" b="1" dirty="0">
                <a:solidFill>
                  <a:srgbClr val="FF0000"/>
                </a:solidFill>
              </a:rPr>
              <a:t>для мене було </a:t>
            </a:r>
            <a:r>
              <a:rPr lang="uk-UA" sz="3200" b="1" dirty="0" smtClean="0">
                <a:solidFill>
                  <a:srgbClr val="FF0000"/>
                </a:solidFill>
              </a:rPr>
              <a:t>…</a:t>
            </a:r>
            <a:endParaRPr lang="uk-UA" sz="3200" b="1" dirty="0">
              <a:solidFill>
                <a:srgbClr val="FF0000"/>
              </a:solidFill>
            </a:endParaRPr>
          </a:p>
          <a:p>
            <a:r>
              <a:rPr lang="uk-UA" sz="3200" b="1" dirty="0" smtClean="0">
                <a:solidFill>
                  <a:srgbClr val="FF0000"/>
                </a:solidFill>
              </a:rPr>
              <a:t>Найскладнішим  </a:t>
            </a:r>
            <a:r>
              <a:rPr lang="uk-UA" sz="3200" b="1" dirty="0">
                <a:solidFill>
                  <a:srgbClr val="FF0000"/>
                </a:solidFill>
              </a:rPr>
              <a:t>для мене виявилось </a:t>
            </a:r>
            <a:r>
              <a:rPr lang="uk-UA" sz="3200" b="1" dirty="0" smtClean="0">
                <a:solidFill>
                  <a:srgbClr val="FF0000"/>
                </a:solidFill>
              </a:rPr>
              <a:t>…</a:t>
            </a:r>
            <a:endParaRPr lang="uk-UA" sz="3200" b="1" dirty="0">
              <a:solidFill>
                <a:srgbClr val="FF0000"/>
              </a:solidFill>
            </a:endParaRPr>
          </a:p>
          <a:p>
            <a:r>
              <a:rPr lang="uk-UA" sz="3200" b="1" dirty="0" smtClean="0">
                <a:solidFill>
                  <a:srgbClr val="FF0000"/>
                </a:solidFill>
              </a:rPr>
              <a:t>Найбільше  </a:t>
            </a:r>
            <a:r>
              <a:rPr lang="uk-UA" sz="3200" b="1" dirty="0">
                <a:solidFill>
                  <a:srgbClr val="FF0000"/>
                </a:solidFill>
              </a:rPr>
              <a:t>мені   сподобалось …</a:t>
            </a:r>
          </a:p>
        </p:txBody>
      </p:sp>
      <p:pic>
        <p:nvPicPr>
          <p:cNvPr id="31746" name="Picture 2" descr="Картинки по запросу підсумок  уроку матема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31748" name="AutoShape 4" descr="Картинки по запросу підсумок  уроку матема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071546"/>
            <a:ext cx="5286412" cy="55721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7874" y="0"/>
            <a:ext cx="6769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Королівство 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“ЗАзнайки”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6" descr="0a4f488923716b024ee68941527cf92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53374"/>
            <a:ext cx="2673722" cy="3794141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102579"/>
            <a:ext cx="52149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Я, </a:t>
            </a:r>
            <a:r>
              <a:rPr lang="uk-UA" sz="2000" i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Все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знайка,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розповім вам  такі байки: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Щоб розумним стати,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Вчусь я добре рахувати: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 і 5 - буде разом 25,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6 на 6 - буде точно 36,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20 арів – це вже200 гектарів.</a:t>
            </a:r>
          </a:p>
          <a:p>
            <a:endParaRPr lang="uk-UA" sz="2000" i="1" dirty="0" smtClean="0">
              <a:latin typeface="Arial Black" pitchFamily="34" charset="0"/>
            </a:endParaRPr>
          </a:p>
          <a:p>
            <a:r>
              <a:rPr lang="uk-UA" sz="2000" i="1" dirty="0" smtClean="0">
                <a:latin typeface="Arial Black" pitchFamily="34" charset="0"/>
              </a:rPr>
              <a:t>Також порівну ділить я вмію.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uk-UA" sz="2000" i="1" dirty="0" smtClean="0">
                <a:latin typeface="Arial Black" pitchFamily="34" charset="0"/>
              </a:rPr>
              <a:t>Два на нуль мерщій розділю.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uk-UA" sz="2000" i="1" dirty="0" smtClean="0">
                <a:latin typeface="Arial Black" pitchFamily="34" charset="0"/>
              </a:rPr>
              <a:t>Буде рівно два нуля.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uk-UA" sz="2000" i="1" dirty="0" smtClean="0">
                <a:latin typeface="Arial Black" pitchFamily="34" charset="0"/>
              </a:rPr>
              <a:t>                         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uk-UA" sz="2000" i="1" dirty="0" smtClean="0">
                <a:latin typeface="Arial Black" pitchFamily="34" charset="0"/>
              </a:rPr>
              <a:t>Й геометрію люблю я, 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uk-UA" sz="2000" i="1" dirty="0" smtClean="0">
                <a:latin typeface="Arial Black" pitchFamily="34" charset="0"/>
              </a:rPr>
              <a:t>Все про неї розкажу я. 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uk-UA" sz="2000" i="1" dirty="0" smtClean="0">
                <a:latin typeface="Arial Black" pitchFamily="34" charset="0"/>
              </a:rPr>
              <a:t>Площу прямокутника швидко відшукати -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latin typeface="Arial Black" pitchFamily="34" charset="0"/>
              </a:rPr>
              <a:t> </a:t>
            </a:r>
            <a:r>
              <a:rPr lang="uk-UA" sz="2000" i="1" dirty="0" smtClean="0">
                <a:latin typeface="Arial Black" pitchFamily="34" charset="0"/>
              </a:rPr>
              <a:t>треба сторони додати. </a:t>
            </a:r>
            <a:endParaRPr lang="ru-RU" sz="2000" dirty="0" smtClean="0"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MCj043440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916832"/>
            <a:ext cx="1152843" cy="130370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2174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uk-UA" sz="4000" b="1" dirty="0" smtClean="0"/>
              <a:t>ОЦІНИ СВОЮ РОБОТУ НА УРОЦІ</a:t>
            </a:r>
            <a:endParaRPr lang="ru-RU" sz="4000" b="1" dirty="0" smtClean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192364" y="1628800"/>
          <a:ext cx="8951636" cy="4500594"/>
        </p:xfrm>
        <a:graphic>
          <a:graphicData uri="http://schemas.openxmlformats.org/drawingml/2006/table">
            <a:tbl>
              <a:tblPr/>
              <a:tblGrid>
                <a:gridCol w="2325411"/>
                <a:gridCol w="2027237"/>
                <a:gridCol w="2352675"/>
                <a:gridCol w="2246313"/>
              </a:tblGrid>
              <a:tr h="1537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ПРАЦЮВАВ ВІДМІННО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ПРАЦЮВАВ ДОБРЕ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ПРАЦЮВАВ ПОСЕРЕДНЬО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МАЙЖЕ НЕ ПРАЦЮВАВ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32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72" name="Рисунок 30" descr="Опис : MCj04244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20161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Рисунок 1" descr="Опис : MCj04244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71736" y="3786190"/>
            <a:ext cx="20875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Рисунок 8" descr="Опис : MCj042808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22320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Рисунок 31" descr="Опис : MCj042446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4850" y="3786190"/>
            <a:ext cx="2089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8640"/>
            <a:ext cx="8820472" cy="24482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додому: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Повторити §§ 18,19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І-ІІ рівень:№727,745;      ІІІ-І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рівень:№ 734, 747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Практична робота №11 завдання 1 або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5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 кінця вивчення теми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33685"/>
            <a:ext cx="4860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Дякую за співпрацю!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Бажаю вам досягти гарних успіхів в опануванні даної теми, що допоможе вам стати дизайнерами власної оселі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634" y="2852936"/>
            <a:ext cx="431736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73229fa54954b733c3092ec3fcf632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Місце для тексту 11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8501122" cy="5840435"/>
          </a:xfrm>
        </p:spPr>
        <p:txBody>
          <a:bodyPr/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РЕЗЕРВ</a:t>
            </a:r>
          </a:p>
          <a:p>
            <a:r>
              <a:rPr lang="uk-UA" sz="2400" b="1" dirty="0" smtClean="0"/>
              <a:t> </a:t>
            </a:r>
            <a:r>
              <a:rPr lang="uk-UA" sz="2400" b="1" dirty="0" smtClean="0"/>
              <a:t>Батько, у якого було 4 сини, мав квадратне поле. </a:t>
            </a:r>
          </a:p>
          <a:p>
            <a:r>
              <a:rPr lang="uk-UA" sz="2400" b="1" dirty="0" smtClean="0"/>
              <a:t>Четверту частину поля він залишив собі. Решту поля він обіцяв віддати синам, якщо вони зуміють розділити між собою землю на рівні за площею і однакові за формою частини. Як синам вдалося це зробити?</a:t>
            </a:r>
          </a:p>
          <a:p>
            <a:endParaRPr lang="uk-UA" dirty="0"/>
          </a:p>
        </p:txBody>
      </p:sp>
      <p:graphicFrame>
        <p:nvGraphicFramePr>
          <p:cNvPr id="13" name="Таблиця 12"/>
          <p:cNvGraphicFramePr>
            <a:graphicFrameLocks noGrp="1"/>
          </p:cNvGraphicFramePr>
          <p:nvPr/>
        </p:nvGraphicFramePr>
        <p:xfrm>
          <a:off x="2643174" y="2643182"/>
          <a:ext cx="3794760" cy="3440430"/>
        </p:xfrm>
        <a:graphic>
          <a:graphicData uri="http://schemas.openxmlformats.org/drawingml/2006/table">
            <a:tbl>
              <a:tblPr/>
              <a:tblGrid>
                <a:gridCol w="474345"/>
                <a:gridCol w="474345"/>
                <a:gridCol w="474345"/>
                <a:gridCol w="474345"/>
                <a:gridCol w="474345"/>
                <a:gridCol w="474345"/>
                <a:gridCol w="474345"/>
                <a:gridCol w="474345"/>
              </a:tblGrid>
              <a:tr h="428625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3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3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4A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250" name="Рисунок 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182"/>
            <a:ext cx="1874837" cy="17208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6" name="Пряма сполучна лінія 15"/>
          <p:cNvCxnSpPr>
            <a:stCxn id="53250" idx="1"/>
          </p:cNvCxnSpPr>
          <p:nvPr/>
        </p:nvCxnSpPr>
        <p:spPr>
          <a:xfrm flipH="1" flipV="1">
            <a:off x="3571868" y="3500438"/>
            <a:ext cx="1000132" cy="31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 rot="5400000">
            <a:off x="2714612" y="4357694"/>
            <a:ext cx="171451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V="1">
            <a:off x="3563888" y="5216538"/>
            <a:ext cx="1865368" cy="126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 rot="5400000" flipH="1" flipV="1">
            <a:off x="5107785" y="4822041"/>
            <a:ext cx="78581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2643174" y="4357694"/>
            <a:ext cx="92869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4572000" y="5215744"/>
            <a:ext cx="794" cy="8775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57620" y="407194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1</a:t>
            </a:r>
            <a:endParaRPr lang="uk-UA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00364" y="54292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3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52149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4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7554" y="30003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2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15" name="Picture 2" descr="Картинки по запросу підсумок  уроку математик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2409825" cy="189547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Усний  рахунок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1.	48:4 </a:t>
            </a:r>
            <a:r>
              <a:rPr lang="ru-RU" dirty="0" smtClean="0"/>
              <a:t>=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2.	12+23</a:t>
            </a:r>
            <a:r>
              <a:rPr lang="ru-RU" dirty="0" smtClean="0"/>
              <a:t>=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3.	24•3</a:t>
            </a:r>
            <a:r>
              <a:rPr lang="ru-RU" dirty="0" smtClean="0"/>
              <a:t>=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4.	36-18 </a:t>
            </a:r>
            <a:r>
              <a:rPr lang="ru-RU" dirty="0" smtClean="0"/>
              <a:t>=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5.	8•0</a:t>
            </a:r>
            <a:r>
              <a:rPr lang="ru-RU" dirty="0" smtClean="0"/>
              <a:t>=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6.	18+13</a:t>
            </a:r>
            <a:r>
              <a:rPr lang="ru-RU" dirty="0" smtClean="0"/>
              <a:t>=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7.</a:t>
            </a:r>
            <a:r>
              <a:rPr lang="ru-RU" dirty="0"/>
              <a:t>	</a:t>
            </a:r>
            <a:r>
              <a:rPr lang="ru-RU" dirty="0" smtClean="0"/>
              <a:t>99:9=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8.</a:t>
            </a:r>
            <a:r>
              <a:rPr lang="ru-RU" dirty="0"/>
              <a:t>	</a:t>
            </a:r>
            <a:r>
              <a:rPr lang="ru-RU" dirty="0" smtClean="0"/>
              <a:t>70-35= </a:t>
            </a:r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 9.  2•19=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10.</a:t>
            </a:r>
            <a:r>
              <a:rPr lang="ru-RU" dirty="0"/>
              <a:t>	</a:t>
            </a:r>
            <a:r>
              <a:rPr lang="ru-RU" dirty="0" smtClean="0"/>
              <a:t>18•1= 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11.</a:t>
            </a:r>
            <a:r>
              <a:rPr lang="ru-RU" dirty="0"/>
              <a:t>	</a:t>
            </a:r>
            <a:r>
              <a:rPr lang="ru-RU" dirty="0" smtClean="0"/>
              <a:t>47-9= 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12.</a:t>
            </a:r>
            <a:r>
              <a:rPr lang="ru-RU" dirty="0"/>
              <a:t>	16+58 </a:t>
            </a:r>
            <a:r>
              <a:rPr lang="ru-RU" dirty="0" smtClean="0"/>
              <a:t>= 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13.</a:t>
            </a:r>
            <a:r>
              <a:rPr lang="ru-RU" dirty="0"/>
              <a:t>	9•8=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14.</a:t>
            </a:r>
            <a:r>
              <a:rPr lang="ru-RU" dirty="0"/>
              <a:t>	</a:t>
            </a:r>
            <a:r>
              <a:rPr lang="ru-RU" dirty="0" smtClean="0"/>
              <a:t>64-33= 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15.</a:t>
            </a:r>
            <a:r>
              <a:rPr lang="ru-RU" dirty="0"/>
              <a:t>	</a:t>
            </a:r>
            <a:r>
              <a:rPr lang="ru-RU" dirty="0" smtClean="0"/>
              <a:t>55:1=  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16.</a:t>
            </a:r>
            <a:r>
              <a:rPr lang="ru-RU" dirty="0"/>
              <a:t>	</a:t>
            </a:r>
            <a:r>
              <a:rPr lang="ru-RU" dirty="0" smtClean="0"/>
              <a:t>0:31</a:t>
            </a:r>
            <a:r>
              <a:rPr lang="ru-RU" dirty="0"/>
              <a:t>=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14707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1"/>
          <p:cNvSpPr>
            <a:spLocks noChangeArrowheads="1"/>
          </p:cNvSpPr>
          <p:nvPr/>
        </p:nvSpPr>
        <p:spPr bwMode="auto">
          <a:xfrm>
            <a:off x="857224" y="1071546"/>
            <a:ext cx="734536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uk-UA" sz="3200" dirty="0" smtClean="0"/>
              <a:t>Обчислити:</a:t>
            </a:r>
            <a:endParaRPr lang="ru-RU" sz="3200" dirty="0"/>
          </a:p>
          <a:p>
            <a:pPr algn="l"/>
            <a:r>
              <a:rPr lang="uk-UA" sz="2000" dirty="0"/>
              <a:t>а) 13 · 4 · 25;	б) </a:t>
            </a:r>
            <a:r>
              <a:rPr lang="uk-UA" sz="2000" dirty="0" smtClean="0"/>
              <a:t>125 · 943 · 8.</a:t>
            </a:r>
            <a:endParaRPr lang="ru-RU" sz="2000" dirty="0" smtClean="0"/>
          </a:p>
          <a:p>
            <a:pPr algn="l"/>
            <a:r>
              <a:rPr lang="uk-UA" sz="3200" dirty="0" smtClean="0"/>
              <a:t>Спростити вираз:</a:t>
            </a:r>
            <a:endParaRPr lang="ru-RU" sz="3200" dirty="0"/>
          </a:p>
          <a:p>
            <a:pPr algn="l"/>
            <a:r>
              <a:rPr lang="uk-UA" sz="2000" dirty="0"/>
              <a:t>а) 3</a:t>
            </a:r>
            <a:r>
              <a:rPr lang="uk-UA" sz="2000" i="1" dirty="0"/>
              <a:t>а</a:t>
            </a:r>
            <a:r>
              <a:rPr lang="uk-UA" sz="2000" dirty="0"/>
              <a:t> · 16</a:t>
            </a:r>
            <a:r>
              <a:rPr lang="en-US" sz="2000" i="1" dirty="0"/>
              <a:t>b</a:t>
            </a:r>
            <a:r>
              <a:rPr lang="uk-UA" sz="2000" dirty="0" smtClean="0"/>
              <a:t>;</a:t>
            </a:r>
            <a:r>
              <a:rPr lang="uk-UA" sz="2000" dirty="0"/>
              <a:t> </a:t>
            </a:r>
            <a:r>
              <a:rPr lang="uk-UA" sz="2000" dirty="0" smtClean="0"/>
              <a:t>б</a:t>
            </a:r>
            <a:r>
              <a:rPr lang="uk-UA" sz="2000" dirty="0"/>
              <a:t>) 4</a:t>
            </a:r>
            <a:r>
              <a:rPr lang="uk-UA" sz="2000" i="1" dirty="0"/>
              <a:t>т</a:t>
            </a:r>
            <a:r>
              <a:rPr lang="uk-UA" sz="2000" dirty="0"/>
              <a:t> </a:t>
            </a:r>
            <a:r>
              <a:rPr lang="ru-RU" sz="2000" dirty="0"/>
              <a:t>·</a:t>
            </a:r>
            <a:r>
              <a:rPr lang="uk-UA" sz="2000" dirty="0"/>
              <a:t> 9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ru-RU" sz="2000" dirty="0"/>
              <a:t>·</a:t>
            </a:r>
            <a:r>
              <a:rPr lang="uk-UA" sz="2000" dirty="0"/>
              <a:t> 5</a:t>
            </a:r>
            <a:r>
              <a:rPr lang="en-US" sz="2000" i="1" dirty="0"/>
              <a:t>k</a:t>
            </a:r>
            <a:r>
              <a:rPr lang="uk-UA" sz="2000" dirty="0" smtClean="0"/>
              <a:t>;</a:t>
            </a:r>
          </a:p>
          <a:p>
            <a:pPr algn="l"/>
            <a:endParaRPr lang="uk-UA" sz="2000" dirty="0" smtClean="0"/>
          </a:p>
          <a:p>
            <a:pPr algn="l"/>
            <a:endParaRPr lang="uk-UA" sz="2000" dirty="0" smtClean="0"/>
          </a:p>
          <a:p>
            <a:pPr algn="l"/>
            <a:r>
              <a:rPr lang="uk-UA" sz="2000" dirty="0"/>
              <a:t>	</a:t>
            </a:r>
          </a:p>
          <a:p>
            <a:pPr algn="l"/>
            <a:endParaRPr lang="uk-UA" sz="3200" dirty="0" smtClean="0"/>
          </a:p>
          <a:p>
            <a:pPr algn="l"/>
            <a:endParaRPr lang="uk-UA" dirty="0" smtClean="0"/>
          </a:p>
          <a:p>
            <a:endParaRPr lang="ru-RU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1560" y="2636912"/>
            <a:ext cx="78488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знайдіть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чисел: 2, 5, 7, 20.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числа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16, 81?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найдіть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число, квадрат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 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нч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уєть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ідсумок  уроку матема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2857488" y="3643314"/>
            <a:ext cx="2071702" cy="10001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4429124" y="4357694"/>
            <a:ext cx="12858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71472" y="1142984"/>
            <a:ext cx="7858180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1214414" y="1428736"/>
            <a:ext cx="74605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:Площа прямокутника </a:t>
            </a:r>
          </a:p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квадрата</a:t>
            </a:r>
            <a:endParaRPr lang="uk-U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424936" cy="4824536"/>
          </a:xfrm>
        </p:spPr>
        <p:txBody>
          <a:bodyPr>
            <a:normAutofit fontScale="90000"/>
          </a:bodyPr>
          <a:lstStyle/>
          <a:p>
            <a:pPr algn="l" hangingPunct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досконалювати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теми: 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прямокутника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квадрата»;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розв’язування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задач.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родовжити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логічного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пізнавальної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діяльності,вміння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проблемній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самооцінку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математики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- формувати естетичний та художній смак.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6672"/>
            <a:ext cx="4613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 уроку: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algn="l" hangingPunct="0">
              <a:buFont typeface="Courier New" pitchFamily="49" charset="0"/>
              <a:buChar char="o"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C00000"/>
                </a:solidFill>
              </a:rPr>
              <a:t>Очікувані результати: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sz="31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285720" y="1928802"/>
            <a:ext cx="850109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uk-UA" sz="2800" dirty="0" smtClean="0"/>
              <a:t>Учні повинні вміти знаходити значення виразів, що містять степені;</a:t>
            </a:r>
          </a:p>
          <a:p>
            <a:pPr algn="l"/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- Обчислювати площу квадрата та прямокутника;</a:t>
            </a:r>
          </a:p>
          <a:p>
            <a:pPr algn="l"/>
            <a:endParaRPr lang="uk-UA" sz="2800" dirty="0" smtClean="0"/>
          </a:p>
          <a:p>
            <a:pPr algn="l"/>
            <a:r>
              <a:rPr lang="uk-UA" sz="2800" dirty="0" smtClean="0"/>
              <a:t>- Знати властивості площ та вміти їх застосовувати  при розв'язуванні задач;</a:t>
            </a:r>
          </a:p>
          <a:p>
            <a:pPr algn="l"/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-</a:t>
            </a:r>
            <a:r>
              <a:rPr lang="en-US" sz="2800" dirty="0" smtClean="0"/>
              <a:t> </a:t>
            </a:r>
            <a:r>
              <a:rPr lang="uk-UA" sz="2800" dirty="0" smtClean="0"/>
              <a:t>Знати одиниці вимірювання </a:t>
            </a:r>
            <a:r>
              <a:rPr lang="uk-UA" sz="2800" dirty="0" err="1" smtClean="0"/>
              <a:t>площїх</a:t>
            </a:r>
            <a:r>
              <a:rPr lang="uk-UA" sz="2800" dirty="0" smtClean="0"/>
              <a:t> співвідношення.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2664" cy="64081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Що нам було задано додому?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852936"/>
            <a:ext cx="6172200" cy="35288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13647" y="4221088"/>
            <a:ext cx="60537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)додатково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Практична робота: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закінчити , зробити висновок: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Математику потрібно вивчати для…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700808"/>
            <a:ext cx="38841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    І-ІІ рівень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№ 724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9-5=4(см)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-ширина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прямокутника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9∙4=36(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см²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-площа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прямокутника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4583" y="1412776"/>
            <a:ext cx="25918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 – І</a:t>
            </a:r>
            <a:r>
              <a:rPr lang="pl-P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</a:p>
          <a:p>
            <a:pPr marL="342900" indent="-342900"/>
            <a:endParaRPr lang="pl-PL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№ 742</a:t>
            </a: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a∙b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-с²-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d²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54875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1015</Words>
  <Application>Microsoft Office PowerPoint</Application>
  <PresentationFormat>Экран (4:3)</PresentationFormat>
  <Paragraphs>294</Paragraphs>
  <Slides>37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Формула</vt:lpstr>
      <vt:lpstr>Презентация</vt:lpstr>
      <vt:lpstr>Вітання</vt:lpstr>
      <vt:lpstr>Слайд 2</vt:lpstr>
      <vt:lpstr>Серед даних фігур знайдіть прямокутники.</vt:lpstr>
      <vt:lpstr>Усний  рахунок</vt:lpstr>
      <vt:lpstr>Слайд 5</vt:lpstr>
      <vt:lpstr>Слайд 6</vt:lpstr>
      <vt:lpstr> - удосконалювати знання учнів з теми: «Площа. Площа прямокутника та квадрата»;  - застосовувати ці знання для розв’язування вправ та виконання практичних задач. - продовжити роботу з розвитку логічного мислення та елементів пізнавальної діяльності,вміння працювати в проблемній ситуації. - виховувати культуру спілкування, самооцінку, інтерес до вивчення математики. - формувати естетичний та художній смак.</vt:lpstr>
      <vt:lpstr>    Очікувані результати:    </vt:lpstr>
      <vt:lpstr>Що нам було задано додому?</vt:lpstr>
      <vt:lpstr>      Пригадайте головне</vt:lpstr>
      <vt:lpstr>Залежність між одиницями площі</vt:lpstr>
      <vt:lpstr>Слайд 12</vt:lpstr>
      <vt:lpstr>Слайд 13</vt:lpstr>
      <vt:lpstr>Площа квадрата. Площа прямокутника</vt:lpstr>
      <vt:lpstr>Проблема! Як знайти площу  «розмитого»прямокутника?</vt:lpstr>
      <vt:lpstr>  Як знайти ширину  за площею та  довжиною?</vt:lpstr>
      <vt:lpstr>Слайд 17</vt:lpstr>
      <vt:lpstr>Слайд 18</vt:lpstr>
      <vt:lpstr>Знайти площу фігури за малюнком</vt:lpstr>
      <vt:lpstr>Слайд 20</vt:lpstr>
      <vt:lpstr>Слайд 21</vt:lpstr>
      <vt:lpstr>Слайд 22</vt:lpstr>
      <vt:lpstr>Слайд 23</vt:lpstr>
      <vt:lpstr>Слайд 24</vt:lpstr>
      <vt:lpstr>Слайд 25</vt:lpstr>
      <vt:lpstr>Даша нарахувала 25 цілих квадратів. І вирішила, що площа овалуа 25кв.см.</vt:lpstr>
      <vt:lpstr>Дмитрик нарахував 25 повних , 28 неповних квадратів і додав їх. Площа овала стала рівною 53кв. см.</vt:lpstr>
      <vt:lpstr>Андрій кількість всіх неповних квадратів розділив на 2, додав 25 повних квадратів і площа фігури у нього стала рівною 39 кв.см.</vt:lpstr>
      <vt:lpstr> Хто з дітей правильно визначив площу даної фігури?</vt:lpstr>
      <vt:lpstr>S = a + b : 2</vt:lpstr>
      <vt:lpstr>Слайд 31</vt:lpstr>
      <vt:lpstr>Слайд 32</vt:lpstr>
      <vt:lpstr>Слайд 33</vt:lpstr>
      <vt:lpstr>Слайд 34</vt:lpstr>
      <vt:lpstr>ОЦІНИ СВОЮ РОБОТУ НА УРОЦІ</vt:lpstr>
      <vt:lpstr>Слайд 36</vt:lpstr>
      <vt:lpstr>Слайд 37</vt:lpstr>
    </vt:vector>
  </TitlesOfParts>
  <Company>Grand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Multimedia</dc:creator>
  <cp:lastModifiedBy>комп</cp:lastModifiedBy>
  <cp:revision>157</cp:revision>
  <dcterms:created xsi:type="dcterms:W3CDTF">2007-12-26T08:59:56Z</dcterms:created>
  <dcterms:modified xsi:type="dcterms:W3CDTF">2018-01-28T16:50:15Z</dcterms:modified>
</cp:coreProperties>
</file>