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9" r:id="rId3"/>
    <p:sldId id="264" r:id="rId4"/>
    <p:sldId id="260" r:id="rId5"/>
    <p:sldId id="292" r:id="rId6"/>
    <p:sldId id="261" r:id="rId7"/>
    <p:sldId id="265" r:id="rId8"/>
    <p:sldId id="267" r:id="rId9"/>
    <p:sldId id="280" r:id="rId10"/>
    <p:sldId id="281" r:id="rId11"/>
    <p:sldId id="282" r:id="rId12"/>
    <p:sldId id="279" r:id="rId13"/>
    <p:sldId id="270" r:id="rId14"/>
    <p:sldId id="271" r:id="rId15"/>
    <p:sldId id="272" r:id="rId16"/>
    <p:sldId id="283" r:id="rId17"/>
    <p:sldId id="276" r:id="rId18"/>
    <p:sldId id="293" r:id="rId19"/>
    <p:sldId id="294" r:id="rId20"/>
    <p:sldId id="288" r:id="rId21"/>
    <p:sldId id="29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794645-5D85-49FD-A029-09B68F790C3A}" type="doc">
      <dgm:prSet loTypeId="urn:microsoft.com/office/officeart/2009/layout/ReverseList" loCatId="relationship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8D554C9-1DF3-4AB5-B444-C8FC562BB455}">
      <dgm:prSet phldrT="[Текст]"/>
      <dgm:spPr/>
      <dgm:t>
        <a:bodyPr/>
        <a:lstStyle/>
        <a:p>
          <a:r>
            <a:rPr lang="uk-UA" dirty="0" smtClean="0"/>
            <a:t>1. Зупинити всі фабрики і заводи. Припинити заготівлю деревини. Заборонити користуватися автотранспортом. Перетворити Землю на один величезний заповідник.</a:t>
          </a:r>
          <a:endParaRPr lang="ru-RU" dirty="0"/>
        </a:p>
      </dgm:t>
    </dgm:pt>
    <dgm:pt modelId="{B5760812-1996-4BB7-AD20-6CFDD299F7F7}" type="parTrans" cxnId="{6B062336-484A-411E-A342-D504AA06C496}">
      <dgm:prSet/>
      <dgm:spPr/>
      <dgm:t>
        <a:bodyPr/>
        <a:lstStyle/>
        <a:p>
          <a:endParaRPr lang="ru-RU"/>
        </a:p>
      </dgm:t>
    </dgm:pt>
    <dgm:pt modelId="{15DDB788-3F02-4289-AAE2-8CD565D66663}" type="sibTrans" cxnId="{6B062336-484A-411E-A342-D504AA06C496}">
      <dgm:prSet/>
      <dgm:spPr/>
      <dgm:t>
        <a:bodyPr/>
        <a:lstStyle/>
        <a:p>
          <a:endParaRPr lang="ru-RU"/>
        </a:p>
      </dgm:t>
    </dgm:pt>
    <dgm:pt modelId="{59EB1DE5-0CF4-4383-A113-9F7CCD76BF57}">
      <dgm:prSet phldrT="[Текст]"/>
      <dgm:spPr/>
      <dgm:t>
        <a:bodyPr/>
        <a:lstStyle/>
        <a:p>
          <a:r>
            <a:rPr lang="uk-UA" dirty="0" smtClean="0"/>
            <a:t>2. Фабрики і заводи повинні мати вловлювачі пилу і шкідливих речовин. Транспорт необхідно зробити екологічно безпечним. У містах і навколо них створювати сади, парки, висаджувати ліси. </a:t>
          </a:r>
          <a:endParaRPr lang="ru-RU" dirty="0"/>
        </a:p>
      </dgm:t>
    </dgm:pt>
    <dgm:pt modelId="{151004A6-EDC2-40F6-BD92-61412228EC59}" type="parTrans" cxnId="{C9BE9FAA-B23C-4666-A234-A5D9AB67EC9B}">
      <dgm:prSet/>
      <dgm:spPr/>
      <dgm:t>
        <a:bodyPr/>
        <a:lstStyle/>
        <a:p>
          <a:endParaRPr lang="ru-RU"/>
        </a:p>
      </dgm:t>
    </dgm:pt>
    <dgm:pt modelId="{FD436476-D571-4BFC-8C4B-738EDE8BAA4B}" type="sibTrans" cxnId="{C9BE9FAA-B23C-4666-A234-A5D9AB67EC9B}">
      <dgm:prSet/>
      <dgm:spPr/>
      <dgm:t>
        <a:bodyPr/>
        <a:lstStyle/>
        <a:p>
          <a:endParaRPr lang="ru-RU"/>
        </a:p>
      </dgm:t>
    </dgm:pt>
    <dgm:pt modelId="{6F05B18B-7E31-4761-9FED-C76348698F03}" type="pres">
      <dgm:prSet presAssocID="{5E794645-5D85-49FD-A029-09B68F790C3A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9537B6A-D260-4ED7-887A-F4E66FE8B7ED}" type="pres">
      <dgm:prSet presAssocID="{5E794645-5D85-49FD-A029-09B68F790C3A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556E2-91F9-4C67-8DC4-91EA359EC301}" type="pres">
      <dgm:prSet presAssocID="{5E794645-5D85-49FD-A029-09B68F790C3A}" presName="LeftNode" presStyleLbl="bgImgPlace1" presStyleIdx="0" presStyleCnt="2" custScaleX="189381" custScaleY="155545" custLinFactNeighborX="-46402" custLinFactNeighborY="-4266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CE2DBF65-F7B7-40C7-8384-F59FB8D2240D}" type="pres">
      <dgm:prSet presAssocID="{5E794645-5D85-49FD-A029-09B68F790C3A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50BD26-5872-4E8F-BBC0-7FC0D2C4BE93}" type="pres">
      <dgm:prSet presAssocID="{5E794645-5D85-49FD-A029-09B68F790C3A}" presName="RightNode" presStyleLbl="bgImgPlace1" presStyleIdx="1" presStyleCnt="2" custScaleX="187961" custScaleY="154337" custLinFactNeighborX="65012" custLinFactNeighborY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EACE1B1-FF69-4BBD-A557-A5B53465AEE7}" type="pres">
      <dgm:prSet presAssocID="{5E794645-5D85-49FD-A029-09B68F790C3A}" presName="TopArrow" presStyleLbl="node1" presStyleIdx="0" presStyleCnt="2" custScaleY="14060"/>
      <dgm:spPr>
        <a:noFill/>
      </dgm:spPr>
    </dgm:pt>
    <dgm:pt modelId="{D23ABDD1-0ABB-4F19-8905-023AEDFDC4FD}" type="pres">
      <dgm:prSet presAssocID="{5E794645-5D85-49FD-A029-09B68F790C3A}" presName="BottomArrow" presStyleLbl="node1" presStyleIdx="1" presStyleCnt="2" custFlipVert="1" custScaleY="11653"/>
      <dgm:spPr>
        <a:noFill/>
      </dgm:spPr>
    </dgm:pt>
  </dgm:ptLst>
  <dgm:cxnLst>
    <dgm:cxn modelId="{90E05B0A-DEA0-4AD6-A010-6FEBA275200D}" type="presOf" srcId="{B8D554C9-1DF3-4AB5-B444-C8FC562BB455}" destId="{99537B6A-D260-4ED7-887A-F4E66FE8B7ED}" srcOrd="0" destOrd="0" presId="urn:microsoft.com/office/officeart/2009/layout/ReverseList"/>
    <dgm:cxn modelId="{42BF676D-F4BA-4C0C-A623-59988C6EB8FF}" type="presOf" srcId="{59EB1DE5-0CF4-4383-A113-9F7CCD76BF57}" destId="{8650BD26-5872-4E8F-BBC0-7FC0D2C4BE93}" srcOrd="1" destOrd="0" presId="urn:microsoft.com/office/officeart/2009/layout/ReverseList"/>
    <dgm:cxn modelId="{96572405-FD64-443A-853A-E60844E82EA5}" type="presOf" srcId="{B8D554C9-1DF3-4AB5-B444-C8FC562BB455}" destId="{212556E2-91F9-4C67-8DC4-91EA359EC301}" srcOrd="1" destOrd="0" presId="urn:microsoft.com/office/officeart/2009/layout/ReverseList"/>
    <dgm:cxn modelId="{C02AA9CC-593E-43AB-B111-B89F9DFB1242}" type="presOf" srcId="{59EB1DE5-0CF4-4383-A113-9F7CCD76BF57}" destId="{CE2DBF65-F7B7-40C7-8384-F59FB8D2240D}" srcOrd="0" destOrd="0" presId="urn:microsoft.com/office/officeart/2009/layout/ReverseList"/>
    <dgm:cxn modelId="{C4B88DCF-99F7-4B73-A3E4-90A0BA5EFB7D}" type="presOf" srcId="{5E794645-5D85-49FD-A029-09B68F790C3A}" destId="{6F05B18B-7E31-4761-9FED-C76348698F03}" srcOrd="0" destOrd="0" presId="urn:microsoft.com/office/officeart/2009/layout/ReverseList"/>
    <dgm:cxn modelId="{6B062336-484A-411E-A342-D504AA06C496}" srcId="{5E794645-5D85-49FD-A029-09B68F790C3A}" destId="{B8D554C9-1DF3-4AB5-B444-C8FC562BB455}" srcOrd="0" destOrd="0" parTransId="{B5760812-1996-4BB7-AD20-6CFDD299F7F7}" sibTransId="{15DDB788-3F02-4289-AAE2-8CD565D66663}"/>
    <dgm:cxn modelId="{C9BE9FAA-B23C-4666-A234-A5D9AB67EC9B}" srcId="{5E794645-5D85-49FD-A029-09B68F790C3A}" destId="{59EB1DE5-0CF4-4383-A113-9F7CCD76BF57}" srcOrd="1" destOrd="0" parTransId="{151004A6-EDC2-40F6-BD92-61412228EC59}" sibTransId="{FD436476-D571-4BFC-8C4B-738EDE8BAA4B}"/>
    <dgm:cxn modelId="{BEEDF571-78BF-453D-8D08-0A7E019659DC}" type="presParOf" srcId="{6F05B18B-7E31-4761-9FED-C76348698F03}" destId="{99537B6A-D260-4ED7-887A-F4E66FE8B7ED}" srcOrd="0" destOrd="0" presId="urn:microsoft.com/office/officeart/2009/layout/ReverseList"/>
    <dgm:cxn modelId="{F25EB888-9481-4AAF-B70F-44925A2CA873}" type="presParOf" srcId="{6F05B18B-7E31-4761-9FED-C76348698F03}" destId="{212556E2-91F9-4C67-8DC4-91EA359EC301}" srcOrd="1" destOrd="0" presId="urn:microsoft.com/office/officeart/2009/layout/ReverseList"/>
    <dgm:cxn modelId="{295941AE-906E-43F3-BF62-D1F6E24C716C}" type="presParOf" srcId="{6F05B18B-7E31-4761-9FED-C76348698F03}" destId="{CE2DBF65-F7B7-40C7-8384-F59FB8D2240D}" srcOrd="2" destOrd="0" presId="urn:microsoft.com/office/officeart/2009/layout/ReverseList"/>
    <dgm:cxn modelId="{751DF1C2-D5CC-4C79-8CED-B3AAA8F35750}" type="presParOf" srcId="{6F05B18B-7E31-4761-9FED-C76348698F03}" destId="{8650BD26-5872-4E8F-BBC0-7FC0D2C4BE93}" srcOrd="3" destOrd="0" presId="urn:microsoft.com/office/officeart/2009/layout/ReverseList"/>
    <dgm:cxn modelId="{5198D918-8998-45FE-B666-A035192A776D}" type="presParOf" srcId="{6F05B18B-7E31-4761-9FED-C76348698F03}" destId="{FEACE1B1-FF69-4BBD-A557-A5B53465AEE7}" srcOrd="4" destOrd="0" presId="urn:microsoft.com/office/officeart/2009/layout/ReverseList"/>
    <dgm:cxn modelId="{F199C1A2-77C3-46AC-A059-30B0C2180DB5}" type="presParOf" srcId="{6F05B18B-7E31-4761-9FED-C76348698F03}" destId="{D23ABDD1-0ABB-4F19-8905-023AEDFDC4FD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2556E2-91F9-4C67-8DC4-91EA359EC301}">
      <dsp:nvSpPr>
        <dsp:cNvPr id="0" name=""/>
        <dsp:cNvSpPr/>
      </dsp:nvSpPr>
      <dsp:spPr>
        <a:xfrm rot="16200000">
          <a:off x="-404585" y="645917"/>
          <a:ext cx="5047037" cy="3755203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158750" rIns="142875" bIns="1587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1. Зупинити всі фабрики і заводи. Припинити заготівлю деревини. Заборонити користуватися автотранспортом. Перетворити Землю на один величезний заповідник.</a:t>
          </a:r>
          <a:endParaRPr lang="ru-RU" sz="2500" kern="1200" dirty="0"/>
        </a:p>
      </dsp:txBody>
      <dsp:txXfrm rot="5400000">
        <a:off x="424678" y="183347"/>
        <a:ext cx="3571856" cy="4680343"/>
      </dsp:txXfrm>
    </dsp:sp>
    <dsp:sp modelId="{8650BD26-5872-4E8F-BBC0-7FC0D2C4BE93}">
      <dsp:nvSpPr>
        <dsp:cNvPr id="0" name=""/>
        <dsp:cNvSpPr/>
      </dsp:nvSpPr>
      <dsp:spPr>
        <a:xfrm rot="5400000">
          <a:off x="3769460" y="659998"/>
          <a:ext cx="5007841" cy="3727046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tint val="50000"/>
            <a:hueOff val="-8780849"/>
            <a:satOff val="56024"/>
            <a:lumOff val="11346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875" tIns="158750" rIns="95250" bIns="1587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2. Фабрики і заводи повинні мати вловлювачі пилу і шкідливих речовин. Транспорт необхідно зробити екологічно безпечним. У містах і навколо них створювати сади, парки, висаджувати ліси. </a:t>
          </a:r>
          <a:endParaRPr lang="ru-RU" sz="2500" kern="1200" dirty="0"/>
        </a:p>
      </dsp:txBody>
      <dsp:txXfrm rot="-5400000">
        <a:off x="4409857" y="201573"/>
        <a:ext cx="3545074" cy="4643897"/>
      </dsp:txXfrm>
    </dsp:sp>
    <dsp:sp modelId="{FEACE1B1-FF69-4BBD-A557-A5B53465AEE7}">
      <dsp:nvSpPr>
        <dsp:cNvPr id="0" name=""/>
        <dsp:cNvSpPr/>
      </dsp:nvSpPr>
      <dsp:spPr>
        <a:xfrm>
          <a:off x="3038827" y="890438"/>
          <a:ext cx="2072921" cy="29143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noFill/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3ABDD1-0ABB-4F19-8905-023AEDFDC4FD}">
      <dsp:nvSpPr>
        <dsp:cNvPr id="0" name=""/>
        <dsp:cNvSpPr/>
      </dsp:nvSpPr>
      <dsp:spPr>
        <a:xfrm rot="10800000" flipV="1">
          <a:off x="3038827" y="3889608"/>
          <a:ext cx="2072921" cy="24154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noFill/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732A7-6E1B-4721-994E-2C1D38CAE35C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85C43-FA54-45F8-B0CA-9D9BBE2425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749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8E8F6-432D-465B-BF4A-C87106660BB5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ДОКУМЕНТАЦИЯ\ПРЕЗЕНТАЦІЇ\шаблоны\анимация\букви\веселий алфавит\у копи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336" y="497911"/>
            <a:ext cx="1007070" cy="139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ДОКУМЕНТАЦИЯ\ПРЕЗЕНТАЦІЇ\шаблоны\анимация\букви\веселий алфавит\р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406" y="892090"/>
            <a:ext cx="1062581" cy="146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ДОКУМЕНТАЦИЯ\ПРЕЗЕНТАЦІЇ\шаблоны\анимация\букви\веселий алфавит\о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871" y="208259"/>
            <a:ext cx="1034679" cy="14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ДОКУМЕНТАЦИЯ\ПРЕЗЕНТАЦІЇ\шаблоны\анимация\букви\веселий алфавит\к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934" y="855594"/>
            <a:ext cx="1008112" cy="139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ДОКУМЕНТАЦИЯ\ПРЕЗЕНТАЦІЇ\шаблоны\анимация\букви\веселий алфавит\п копи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55594"/>
            <a:ext cx="1067798" cy="147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E:\ДОКУМЕНТАЦИЯ\ПРЕЗЕНТАЦІЇ\шаблоны\анимация\букви\веселий алфавит\р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70458"/>
            <a:ext cx="1062581" cy="146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E:\ДОКУМЕНТАЦИЯ\ПРЕЗЕНТАЦІЇ\шаблоны\анимация\букви\веселий алфавит\и копия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866" y="1922386"/>
            <a:ext cx="883983" cy="122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E:\ДОКУМЕНТАЦИЯ\ПРЕЗЕНТАЦІЇ\шаблоны\анимация\букви\веселий алфавит\р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857" y="2533170"/>
            <a:ext cx="1062581" cy="146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E:\ДОКУМЕНТАЦИЯ\ПРЕЗЕНТАЦІЇ\шаблоны\анимация\букви\веселий алфавит\о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98" y="3052343"/>
            <a:ext cx="1034679" cy="14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E:\ДОКУМЕНТАЦИЯ\ПРЕЗЕНТАЦІЇ\шаблоны\анимация\букви\веселий алфавит\о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455" y="3850858"/>
            <a:ext cx="1034679" cy="14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ДОКУМЕНТАЦИЯ\ПРЕЗЕНТАЦІЇ\шаблоны\анимация\букви\веселий алфавит\д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978" y="3549728"/>
            <a:ext cx="983597" cy="135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ДОКУМЕНТАЦИЯ\ПРЕЗЕНТАЦІЇ\шаблоны\анимация\букви\веселий алфавит\з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914" y="4213642"/>
            <a:ext cx="791046" cy="109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ДОКУМЕНТАЦИЯ\ПРЕЗЕНТАЦІЇ\шаблоны\анимация\букви\веселий алфавит\н копия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144" y="3981444"/>
            <a:ext cx="856790" cy="118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E:\ДОКУМЕНТАЦИЯ\ПРЕЗЕНТАЦІЇ\шаблоны\анимация\букви\веселий алфавит\а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283" y="3498500"/>
            <a:ext cx="1057737" cy="146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ДОКУМЕНТАЦИЯ\ПРЕЗЕНТАЦІЇ\шаблоны\анимация\букви\веселий алфавит\в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41" y="2827096"/>
            <a:ext cx="1181969" cy="163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ДОКУМЕНТАЦИЯ\ПРЕЗЕНТАЦІЇ\шаблоны\анимация\букви\веселий алфавит\с копия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119" y="2289187"/>
            <a:ext cx="980240" cy="135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E:\ДОКУМЕНТАЦИЯ\ПРЕЗЕНТАЦІЇ\шаблоны\анимация\букви\веселий алфавит\т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239" y="2067809"/>
            <a:ext cx="868047" cy="119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E:\ДОКУМЕНТАЦИЯ\ПРЕЗЕНТАЦІЇ\шаблоны\анимация\букви\веселий алфавит\в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359" y="1193742"/>
            <a:ext cx="1181969" cy="163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E:\ДОКУМЕНТАЦИЯ\ПРЕЗЕНТАЦІЇ\шаблоны\анимация\букви\веселий алфавит\а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850" y="822199"/>
            <a:ext cx="1057737" cy="146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E:\ДОКУМЕНТАЦИЯ\ПРЕЗЕНТАЦІЇ\шаблоны\анимация\рослини\листочки\178a385c13d6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71" y="2023828"/>
            <a:ext cx="1547846" cy="154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E:\ДОКУМЕНТАЦИЯ\ПРЕЗЕНТАЦІЇ\шаблоны\анимация\рослини\листочки\afcf30cbebff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29871" y="2150027"/>
            <a:ext cx="1536879" cy="161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Картинки по запросу фикс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фикси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6" descr="Картинки по запросу фиксики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871" y="3981444"/>
            <a:ext cx="2946454" cy="249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07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">
        <p14:reveal/>
      </p:transition>
    </mc:Choice>
    <mc:Fallback xmlns="">
      <p:transition spd="slow" advTm="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3"/>
            <a:ext cx="734481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/>
              <a:t>Ж</a:t>
            </a:r>
            <a:r>
              <a:rPr lang="ru-RU" sz="2400" b="1" dirty="0" err="1" smtClean="0"/>
              <a:t>ивими</a:t>
            </a:r>
            <a:r>
              <a:rPr lang="ru-RU" sz="2400" b="1" dirty="0" smtClean="0"/>
              <a:t> </a:t>
            </a:r>
            <a:r>
              <a:rPr lang="ru-RU" sz="2400" b="1" dirty="0" err="1"/>
              <a:t>сигналізаторами</a:t>
            </a:r>
            <a:r>
              <a:rPr lang="ru-RU" sz="2400" b="1" dirty="0"/>
              <a:t> </a:t>
            </a:r>
            <a:r>
              <a:rPr lang="ru-RU" sz="2400" b="1" dirty="0" err="1"/>
              <a:t>небезпечного</a:t>
            </a:r>
            <a:r>
              <a:rPr lang="ru-RU" sz="2400" b="1" dirty="0"/>
              <a:t> </a:t>
            </a:r>
            <a:r>
              <a:rPr lang="ru-RU" sz="2400" b="1" dirty="0" err="1"/>
              <a:t>рівня</a:t>
            </a:r>
            <a:r>
              <a:rPr lang="ru-RU" sz="2400" b="1" dirty="0"/>
              <a:t> </a:t>
            </a:r>
            <a:r>
              <a:rPr lang="ru-RU" sz="2400" b="1" dirty="0" err="1"/>
              <a:t>забруднення</a:t>
            </a:r>
            <a:r>
              <a:rPr lang="ru-RU" sz="2400" b="1" dirty="0"/>
              <a:t> </a:t>
            </a:r>
            <a:r>
              <a:rPr lang="ru-RU" sz="2400" b="1" dirty="0" err="1"/>
              <a:t>повітря</a:t>
            </a:r>
            <a:r>
              <a:rPr lang="ru-RU" sz="2400" b="1" dirty="0"/>
              <a:t> є </a:t>
            </a:r>
            <a:r>
              <a:rPr lang="ru-RU" sz="2400" b="1" dirty="0" err="1"/>
              <a:t>арктичні</a:t>
            </a:r>
            <a:r>
              <a:rPr lang="ru-RU" sz="2400" b="1" dirty="0"/>
              <a:t> </a:t>
            </a:r>
            <a:r>
              <a:rPr lang="ru-RU" sz="2400" b="1" dirty="0" err="1"/>
              <a:t>птиці</a:t>
            </a:r>
            <a:r>
              <a:rPr lang="ru-RU" sz="2400" b="1" dirty="0"/>
              <a:t> </a:t>
            </a:r>
            <a:r>
              <a:rPr lang="ru-RU" sz="2400" b="1" dirty="0" err="1"/>
              <a:t>пінгвіни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endParaRPr lang="ru-RU" sz="2400" b="1" dirty="0"/>
          </a:p>
          <a:p>
            <a:pPr algn="ctr"/>
            <a:r>
              <a:rPr lang="ru-RU" sz="2000" b="1" dirty="0" smtClean="0"/>
              <a:t>В </a:t>
            </a:r>
            <a:r>
              <a:rPr lang="ru-RU" sz="2000" b="1" dirty="0" err="1"/>
              <a:t>умовах</a:t>
            </a:r>
            <a:r>
              <a:rPr lang="ru-RU" sz="2000" b="1" dirty="0"/>
              <a:t> сильно </a:t>
            </a:r>
            <a:r>
              <a:rPr lang="ru-RU" sz="2000" b="1" dirty="0" err="1"/>
              <a:t>забрудненого</a:t>
            </a:r>
            <a:r>
              <a:rPr lang="ru-RU" sz="2000" b="1" dirty="0"/>
              <a:t> </a:t>
            </a:r>
            <a:r>
              <a:rPr lang="ru-RU" sz="2000" b="1" dirty="0" err="1"/>
              <a:t>повітря</a:t>
            </a:r>
            <a:r>
              <a:rPr lang="ru-RU" sz="2000" b="1" dirty="0"/>
              <a:t> вони </a:t>
            </a:r>
            <a:r>
              <a:rPr lang="ru-RU" sz="2000" b="1" dirty="0" err="1"/>
              <a:t>починають</a:t>
            </a:r>
            <a:r>
              <a:rPr lang="ru-RU" sz="2000" b="1" dirty="0"/>
              <a:t> </a:t>
            </a:r>
            <a:r>
              <a:rPr lang="ru-RU" sz="2000" b="1" dirty="0" err="1"/>
              <a:t>важко</a:t>
            </a:r>
            <a:r>
              <a:rPr lang="ru-RU" sz="2000" b="1" dirty="0"/>
              <a:t> </a:t>
            </a:r>
            <a:r>
              <a:rPr lang="ru-RU" sz="2000" b="1" dirty="0" err="1"/>
              <a:t>дихати</a:t>
            </a:r>
            <a:r>
              <a:rPr lang="ru-RU" sz="2000" b="1" dirty="0"/>
              <a:t>. Тому в зоопарках </a:t>
            </a:r>
            <a:r>
              <a:rPr lang="ru-RU" sz="2000" b="1" dirty="0" err="1"/>
              <a:t>під</a:t>
            </a:r>
            <a:r>
              <a:rPr lang="ru-RU" sz="2000" b="1" dirty="0"/>
              <a:t> час смогу </a:t>
            </a:r>
            <a:r>
              <a:rPr lang="ru-RU" sz="2000" b="1" dirty="0" err="1"/>
              <a:t>цих</a:t>
            </a:r>
            <a:r>
              <a:rPr lang="ru-RU" sz="2000" b="1" dirty="0"/>
              <a:t> </a:t>
            </a:r>
            <a:r>
              <a:rPr lang="ru-RU" sz="2000" b="1" dirty="0" err="1"/>
              <a:t>птахів</a:t>
            </a:r>
            <a:r>
              <a:rPr lang="ru-RU" sz="2000" b="1" dirty="0"/>
              <a:t> </a:t>
            </a:r>
            <a:r>
              <a:rPr lang="ru-RU" sz="2000" b="1" dirty="0" err="1"/>
              <a:t>зазвичай</a:t>
            </a:r>
            <a:r>
              <a:rPr lang="ru-RU" sz="2000" b="1" dirty="0"/>
              <a:t> </a:t>
            </a:r>
            <a:r>
              <a:rPr lang="ru-RU" sz="2000" b="1" dirty="0" err="1"/>
              <a:t>відводять</a:t>
            </a:r>
            <a:r>
              <a:rPr lang="ru-RU" sz="2000" b="1" dirty="0"/>
              <a:t> в </a:t>
            </a:r>
            <a:r>
              <a:rPr lang="ru-RU" sz="2000" b="1" dirty="0" err="1"/>
              <a:t>приміщення</a:t>
            </a:r>
            <a:r>
              <a:rPr lang="ru-RU" sz="2000" b="1" dirty="0"/>
              <a:t> </a:t>
            </a:r>
            <a:r>
              <a:rPr lang="ru-RU" sz="2000" b="1" dirty="0" err="1"/>
              <a:t>зі</a:t>
            </a:r>
            <a:r>
              <a:rPr lang="ru-RU" sz="2000" b="1" dirty="0"/>
              <a:t> </a:t>
            </a:r>
            <a:r>
              <a:rPr lang="ru-RU" sz="2000" b="1" dirty="0" err="1"/>
              <a:t>спеціальною</a:t>
            </a:r>
            <a:r>
              <a:rPr lang="ru-RU" sz="2000" b="1" dirty="0"/>
              <a:t> системою </a:t>
            </a:r>
            <a:r>
              <a:rPr lang="ru-RU" sz="2000" b="1" dirty="0" err="1"/>
              <a:t>фільтрації</a:t>
            </a:r>
            <a:r>
              <a:rPr lang="ru-RU" sz="2000" b="1" dirty="0"/>
              <a:t> </a:t>
            </a:r>
            <a:r>
              <a:rPr lang="ru-RU" sz="2000" b="1" dirty="0" err="1"/>
              <a:t>повітря</a:t>
            </a:r>
            <a:r>
              <a:rPr lang="ru-RU" sz="2000" b="1" dirty="0"/>
              <a:t>.</a:t>
            </a:r>
          </a:p>
        </p:txBody>
      </p:sp>
      <p:pic>
        <p:nvPicPr>
          <p:cNvPr id="3074" name="Picture 2" descr="Картинки по запросу арктичний пінгві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098" y="3140968"/>
            <a:ext cx="4435252" cy="332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52736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ФІЗКУЛЬТХВИЛИНКА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146" name="Picture 2" descr="Картинки по запросу ПРИРОДА АНІМАЦІ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28850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2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12"/>
          <p:cNvSpPr>
            <a:spLocks noChangeArrowheads="1"/>
          </p:cNvSpPr>
          <p:nvPr/>
        </p:nvSpPr>
        <p:spPr bwMode="auto">
          <a:xfrm>
            <a:off x="250825" y="1620838"/>
            <a:ext cx="87136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Цей Закон спрямований на збереження та відновлення природного стану атмосферного </a:t>
            </a:r>
          </a:p>
          <a:p>
            <a:pPr>
              <a:defRPr/>
            </a:pP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повітря, створення сприятливих умов для життєдіяльності, забезпечення екологічної </a:t>
            </a:r>
          </a:p>
          <a:p>
            <a:pPr>
              <a:defRPr/>
            </a:pP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безпеки  та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 запобігання шкідливому впливу атмосферного повітря на здоров'я людей </a:t>
            </a:r>
          </a:p>
          <a:p>
            <a:pPr>
              <a:defRPr/>
            </a:pP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та навколишнє природне середовище.</a:t>
            </a:r>
            <a:endParaRPr lang="ru-RU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defRPr/>
            </a:pP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              Цей Закон визначає правові і організаційні основи та екологічні вимоги </a:t>
            </a:r>
          </a:p>
          <a:p>
            <a:pPr>
              <a:defRPr/>
            </a:pPr>
            <a:r>
              <a:rPr lang="uk-UA" dirty="0">
                <a:solidFill>
                  <a:srgbClr val="002060"/>
                </a:solidFill>
                <a:latin typeface="Times New Roman" pitchFamily="18" charset="0"/>
              </a:rPr>
              <a:t>                                         в галузі охорони атмосферного повітря</a:t>
            </a:r>
            <a:r>
              <a:rPr lang="uk-UA" sz="1600" dirty="0">
                <a:solidFill>
                  <a:srgbClr val="00206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47663" y="116632"/>
            <a:ext cx="6696745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 А К О Н   У К Р А Ї Н </a:t>
            </a:r>
            <a:r>
              <a:rPr lang="uk-UA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Про охорону атмосферного повітря</a:t>
            </a:r>
            <a:r>
              <a:rPr lang="uk-UA" sz="4800" b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/>
            </a:r>
            <a:br>
              <a:rPr lang="uk-UA" sz="4800" b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0725" name="Picture 5" descr="D:\pictures\УКРАЇНА1\IndDayU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l="10178" r="10178" b="19693"/>
          <a:stretch>
            <a:fillRect/>
          </a:stretch>
        </p:blipFill>
        <p:spPr bwMode="auto">
          <a:xfrm>
            <a:off x="539750" y="115888"/>
            <a:ext cx="12239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2188" y="3357563"/>
            <a:ext cx="3898900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5" name="Picture 7" descr="D:\pictures\УКРАЇНА1\6165742_707d92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429000"/>
            <a:ext cx="4148138" cy="25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8" name="Рисунок 8" descr="C:\Users\1\Desktop\НАКАЗИ ВИХОВНІ\ДРУК КНИГА СТЕНД\малюнки на стенд\bez_imeni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14802" y="303947"/>
            <a:ext cx="1049686" cy="112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099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57500" cy="31409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442" y="0"/>
            <a:ext cx="3293734" cy="31409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55" y="3163904"/>
            <a:ext cx="2857500" cy="36940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20255" y="3163904"/>
            <a:ext cx="3384080" cy="3793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7568" y="-99392"/>
            <a:ext cx="3056432" cy="32403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0927" y="3140966"/>
            <a:ext cx="3025775" cy="38164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-138577" y="2702239"/>
            <a:ext cx="94211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Причини </a:t>
            </a:r>
            <a:r>
              <a:rPr lang="ru-RU" sz="48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забруднення</a:t>
            </a:r>
            <a:r>
              <a:rPr lang="ru-RU" sz="4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повітря</a:t>
            </a:r>
            <a:endParaRPr lang="ru-RU" sz="48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1167" y="4959"/>
            <a:ext cx="8105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об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єднує</a:t>
            </a:r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малюнки?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092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8"/>
            <a:ext cx="5524500" cy="602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5999163" y="1000125"/>
            <a:ext cx="31448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2400">
                <a:solidFill>
                  <a:srgbClr val="C00000"/>
                </a:solidFill>
                <a:latin typeface="Sylfaen" pitchFamily="18" charset="0"/>
              </a:rPr>
              <a:t>26 квітня 1986 року –</a:t>
            </a:r>
          </a:p>
          <a:p>
            <a:pPr eaLnBrk="1" hangingPunct="1"/>
            <a:r>
              <a:rPr lang="uk-UA" sz="2400">
                <a:solidFill>
                  <a:srgbClr val="C00000"/>
                </a:solidFill>
                <a:latin typeface="Sylfaen" pitchFamily="18" charset="0"/>
              </a:rPr>
              <a:t> аварія на </a:t>
            </a:r>
          </a:p>
          <a:p>
            <a:pPr eaLnBrk="1" hangingPunct="1"/>
            <a:r>
              <a:rPr lang="uk-UA" sz="2400">
                <a:solidFill>
                  <a:srgbClr val="C00000"/>
                </a:solidFill>
                <a:latin typeface="Sylfaen" pitchFamily="18" charset="0"/>
              </a:rPr>
              <a:t>Чорнобильській АЕС.</a:t>
            </a:r>
          </a:p>
          <a:p>
            <a:pPr eaLnBrk="1" hangingPunct="1"/>
            <a:endParaRPr lang="uk-UA" sz="2400">
              <a:latin typeface="Sylfaen" pitchFamily="18" charset="0"/>
            </a:endParaRPr>
          </a:p>
          <a:p>
            <a:pPr eaLnBrk="1" hangingPunct="1"/>
            <a:endParaRPr lang="uk-UA" sz="2400">
              <a:latin typeface="Sylfaen" pitchFamily="18" charset="0"/>
            </a:endParaRPr>
          </a:p>
          <a:p>
            <a:pPr eaLnBrk="1" hangingPunct="1"/>
            <a:r>
              <a:rPr lang="uk-UA" sz="2400">
                <a:latin typeface="Sylfaen" pitchFamily="18" charset="0"/>
              </a:rPr>
              <a:t>Саме ця дата </a:t>
            </a:r>
          </a:p>
          <a:p>
            <a:pPr eaLnBrk="1" hangingPunct="1"/>
            <a:r>
              <a:rPr lang="uk-UA" sz="2400">
                <a:latin typeface="Sylfaen" pitchFamily="18" charset="0"/>
              </a:rPr>
              <a:t>засвідчила </a:t>
            </a:r>
          </a:p>
          <a:p>
            <a:pPr eaLnBrk="1" hangingPunct="1"/>
            <a:r>
              <a:rPr lang="uk-UA" sz="2400">
                <a:latin typeface="Sylfaen" pitchFamily="18" charset="0"/>
              </a:rPr>
              <a:t>всемогутність </a:t>
            </a:r>
          </a:p>
          <a:p>
            <a:pPr eaLnBrk="1" hangingPunct="1"/>
            <a:r>
              <a:rPr lang="uk-UA" sz="2400">
                <a:latin typeface="Sylfaen" pitchFamily="18" charset="0"/>
              </a:rPr>
              <a:t>і безсилля людини.</a:t>
            </a:r>
            <a:endParaRPr lang="ru-RU" sz="2400">
              <a:latin typeface="Sylfae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7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85750"/>
            <a:ext cx="589438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42875" y="4286250"/>
            <a:ext cx="86995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uk-UA" sz="2400">
                <a:latin typeface="Sylfaen" pitchFamily="18" charset="0"/>
              </a:rPr>
              <a:t>Внаслідок аварії реактор Чорнобильської АЕС майже 2 тижні</a:t>
            </a:r>
          </a:p>
          <a:p>
            <a:pPr algn="just" eaLnBrk="1" hangingPunct="1"/>
            <a:r>
              <a:rPr lang="uk-UA" sz="2400">
                <a:latin typeface="Sylfaen" pitchFamily="18" charset="0"/>
              </a:rPr>
              <a:t>безперервно викидав в атмосферу радіоактивні матеріали.</a:t>
            </a:r>
          </a:p>
          <a:p>
            <a:pPr algn="just" eaLnBrk="1" hangingPunct="1"/>
            <a:r>
              <a:rPr lang="uk-UA" sz="2400">
                <a:latin typeface="Sylfaen" pitchFamily="18" charset="0"/>
              </a:rPr>
              <a:t>За цей час у повітря потрапила велика кількість різних </a:t>
            </a:r>
          </a:p>
          <a:p>
            <a:pPr algn="just" eaLnBrk="1" hangingPunct="1"/>
            <a:r>
              <a:rPr lang="uk-UA" sz="2400">
                <a:latin typeface="Sylfaen" pitchFamily="18" charset="0"/>
              </a:rPr>
              <a:t>радіоактивних речовин. Основна кількість їх випала у вигляді </a:t>
            </a:r>
          </a:p>
          <a:p>
            <a:pPr algn="just" eaLnBrk="1" hangingPunct="1"/>
            <a:r>
              <a:rPr lang="uk-UA" sz="2400">
                <a:latin typeface="Sylfaen" pitchFamily="18" charset="0"/>
              </a:rPr>
              <a:t>опадів на території Білорусі, Росії та України.</a:t>
            </a:r>
            <a:endParaRPr lang="ru-RU" sz="2400">
              <a:latin typeface="Sylfae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5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55273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парі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348" y="413956"/>
            <a:ext cx="1080120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02065515"/>
              </p:ext>
            </p:extLst>
          </p:nvPr>
        </p:nvGraphicFramePr>
        <p:xfrm>
          <a:off x="467544" y="1278052"/>
          <a:ext cx="8136904" cy="504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498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260648"/>
            <a:ext cx="8135689" cy="129614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Проблеми та шляхи їх подолання:</a:t>
            </a:r>
            <a:endParaRPr lang="ru-RU" dirty="0"/>
          </a:p>
        </p:txBody>
      </p:sp>
      <p:sp>
        <p:nvSpPr>
          <p:cNvPr id="5" name="AutoShape 2" descr="Картинки по запросу листя осіннє купа пожеж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Картинки по запросу листя осіннє купа пожеж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Картинки по запросу листя осіннє купа пожеж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16" y="2020264"/>
            <a:ext cx="5546377" cy="371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осіннє листя ям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2310422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41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Владимир\Desktop\Экологічний проект\landflil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10" y="692696"/>
            <a:ext cx="619256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Картинки по запросу сортування і переробка смітт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13"/>
          <a:stretch/>
        </p:blipFill>
        <p:spPr bwMode="auto">
          <a:xfrm>
            <a:off x="1462327" y="2060848"/>
            <a:ext cx="7358145" cy="457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20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C:\Users\Владимир\Desktop\Экологічний проект\1277729860_ca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6447515" cy="389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Картинки по запросу електроавтомобі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17" y="2996952"/>
            <a:ext cx="623831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алендар погод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486" y="260648"/>
            <a:ext cx="4106585" cy="513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916832"/>
            <a:ext cx="441794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0070C0"/>
                </a:solidFill>
              </a:rPr>
              <a:t>Хвилинка спостережень. </a:t>
            </a:r>
          </a:p>
          <a:p>
            <a:pPr algn="ctr"/>
            <a:r>
              <a:rPr lang="uk-UA" sz="2400" b="1" i="1" dirty="0" smtClean="0"/>
              <a:t>Робота в зошиті, с.14</a:t>
            </a:r>
            <a:endParaRPr lang="uk-UA" sz="2400" b="1" i="1" dirty="0"/>
          </a:p>
          <a:p>
            <a:pPr algn="ctr"/>
            <a:endParaRPr lang="uk-UA" b="1" i="1" dirty="0" smtClean="0"/>
          </a:p>
          <a:p>
            <a:pPr algn="ctr"/>
            <a:endParaRPr lang="uk-UA" b="1" i="1" dirty="0"/>
          </a:p>
          <a:p>
            <a:pPr algn="ctr"/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14370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703189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7 - Атмосфе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287" y="6093296"/>
            <a:ext cx="609600" cy="609600"/>
          </a:xfrm>
          <a:prstGeom prst="rect">
            <a:avLst/>
          </a:prstGeom>
        </p:spPr>
      </p:pic>
      <p:pic>
        <p:nvPicPr>
          <p:cNvPr id="1026" name="Picture 2" descr="Картинки по запросу знаки по охороні природи гра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8624"/>
          <a:stretch/>
        </p:blipFill>
        <p:spPr bwMode="auto">
          <a:xfrm>
            <a:off x="1296456" y="4269399"/>
            <a:ext cx="65261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54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6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encrypted-tbn1.gstatic.com/images?q=tbn:ANd9GcSJG3uJ4YqqBykPk-gf39rIoEPJfQWelCZqLaoRUvlc0pHmSHP_7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 descr="http://talklove.ru/pict/32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353425" cy="629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Місце для вмісту 6"/>
          <p:cNvSpPr>
            <a:spLocks noGrp="1"/>
          </p:cNvSpPr>
          <p:nvPr>
            <p:ph idx="4294967295"/>
          </p:nvPr>
        </p:nvSpPr>
        <p:spPr>
          <a:xfrm>
            <a:off x="611188" y="188913"/>
            <a:ext cx="8229600" cy="122396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Arial" charset="0"/>
              <a:buNone/>
            </a:pPr>
            <a:r>
              <a:rPr lang="uk-UA" sz="9600" b="1" smtClean="0">
                <a:solidFill>
                  <a:srgbClr val="7030A0"/>
                </a:solidFill>
              </a:rPr>
              <a:t>МОЛОДЦІ!</a:t>
            </a:r>
          </a:p>
        </p:txBody>
      </p:sp>
    </p:spTree>
    <p:extLst>
      <p:ext uri="{BB962C8B-B14F-4D97-AF65-F5344CB8AC3E}">
        <p14:creationId xmlns:p14="http://schemas.microsoft.com/office/powerpoint/2010/main" val="300075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ncrypted-tbn1.gstatic.com/images?q=tbn:ANd9GcSJG3uJ4YqqBykPk-gf39rIoEPJfQWelCZqLaoRUvlc0pHmSHP_7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5213" y="66675"/>
            <a:ext cx="4327525" cy="1139825"/>
          </a:xfrm>
        </p:spPr>
      </p:pic>
      <p:pic>
        <p:nvPicPr>
          <p:cNvPr id="9221" name="Місце для вмісту 4" descr="ребуси"/>
          <p:cNvPicPr>
            <a:picLocks noGrp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2565400"/>
            <a:ext cx="504825" cy="1905000"/>
          </a:xfrm>
        </p:spPr>
      </p:pic>
      <p:pic>
        <p:nvPicPr>
          <p:cNvPr id="9220" name="Рисунок 3" descr="ребус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773238"/>
            <a:ext cx="13684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 descr="ребус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205038"/>
            <a:ext cx="187642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Рисунок 6" descr="ребус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205038"/>
            <a:ext cx="5762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кутник 7"/>
          <p:cNvSpPr>
            <a:spLocks noChangeArrowheads="1"/>
          </p:cNvSpPr>
          <p:nvPr/>
        </p:nvSpPr>
        <p:spPr bwMode="auto">
          <a:xfrm>
            <a:off x="3851275" y="5084763"/>
            <a:ext cx="29321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9600" b="1">
                <a:latin typeface="Calibri" pitchFamily="34" charset="0"/>
              </a:rPr>
              <a:t>Вітер</a:t>
            </a:r>
          </a:p>
        </p:txBody>
      </p:sp>
      <p:pic>
        <p:nvPicPr>
          <p:cNvPr id="14338" name="Picture 2" descr="http://kazkovy.com.ua/core/upl_images/FantasMandrivka-m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3279775"/>
            <a:ext cx="2871788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Picture 1" descr="C:\Users\Ірина\Desktop\0_9d8da_96c9f526_M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852738"/>
            <a:ext cx="292893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537692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так сло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так слов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47663" y="312738"/>
            <a:ext cx="4608513" cy="884014"/>
          </a:xfrm>
          <a:prstGeom prst="rect">
            <a:avLst/>
          </a:prstGeom>
          <a:noFill/>
        </p:spPr>
        <p:txBody>
          <a:bodyPr wrap="none" rtlCol="0">
            <a:prstTxWarp prst="textCurveUp">
              <a:avLst/>
            </a:prstTxWarp>
            <a:spAutoFit/>
          </a:bodyPr>
          <a:lstStyle/>
          <a:p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Гра «Так - ні»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2" descr="http://kotygoroshko.com.ua/_dr/5/5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49080"/>
            <a:ext cx="2267744" cy="228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6220" y="1199056"/>
            <a:ext cx="812023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3200" dirty="0" smtClean="0"/>
              <a:t>Повітря необхідне живим організмам.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Повітря не має кольору.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Повітря міститься у твердих речовинах.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Повітря, яким ми дихаємо, насичене вуглекислим газом.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У повітрі є кисень, який необхідний для дихання не лише людям та тваринам, але й рослинам.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Повітря має запах квітів.</a:t>
            </a:r>
          </a:p>
          <a:p>
            <a:endParaRPr lang="uk-UA" sz="3200" dirty="0" smtClean="0"/>
          </a:p>
          <a:p>
            <a:pPr marL="342900" indent="-342900">
              <a:buAutoNum type="arabicPeriod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6794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encrypted-tbn1.gstatic.com/images?q=tbn:ANd9GcSJG3uJ4YqqBykPk-gf39rIoEPJfQWelCZqLaoRUvlc0pHmSHP_7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Заголовок 1"/>
          <p:cNvGrpSpPr>
            <a:grpSpLocks noGrp="1"/>
          </p:cNvGrpSpPr>
          <p:nvPr/>
        </p:nvGrpSpPr>
        <p:grpSpPr bwMode="auto">
          <a:xfrm>
            <a:off x="438150" y="255588"/>
            <a:ext cx="8261350" cy="884237"/>
            <a:chOff x="276" y="161"/>
            <a:chExt cx="5204" cy="557"/>
          </a:xfrm>
        </p:grpSpPr>
        <p:pic>
          <p:nvPicPr>
            <p:cNvPr id="8205" name="Заголовок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" y="161"/>
              <a:ext cx="5204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6" name="Text Box 4"/>
            <p:cNvSpPr txBox="1">
              <a:spLocks noChangeArrowheads="1"/>
            </p:cNvSpPr>
            <p:nvPr/>
          </p:nvSpPr>
          <p:spPr bwMode="auto">
            <a:xfrm>
              <a:off x="288" y="173"/>
              <a:ext cx="5184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4400" b="1">
                  <a:latin typeface="Calibri" pitchFamily="34" charset="0"/>
                </a:rPr>
                <a:t>Властивості повітря</a:t>
              </a:r>
            </a:p>
          </p:txBody>
        </p:sp>
      </p:grpSp>
      <p:sp>
        <p:nvSpPr>
          <p:cNvPr id="4" name="Виноска-хмарка 3"/>
          <p:cNvSpPr/>
          <p:nvPr/>
        </p:nvSpPr>
        <p:spPr>
          <a:xfrm>
            <a:off x="468313" y="1484313"/>
            <a:ext cx="2138362" cy="190976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прозоре</a:t>
            </a:r>
            <a:endParaRPr lang="uk-UA" sz="2400" b="1" dirty="0"/>
          </a:p>
        </p:txBody>
      </p:sp>
      <p:sp>
        <p:nvSpPr>
          <p:cNvPr id="5" name="Виноска-хмарка 4"/>
          <p:cNvSpPr/>
          <p:nvPr/>
        </p:nvSpPr>
        <p:spPr>
          <a:xfrm>
            <a:off x="2915817" y="1196975"/>
            <a:ext cx="3169072" cy="19081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/>
              <a:t>має</a:t>
            </a:r>
            <a:r>
              <a:rPr lang="ru-RU" sz="2000" b="1" dirty="0"/>
              <a:t> </a:t>
            </a:r>
            <a:r>
              <a:rPr lang="ru-RU" sz="2000" b="1" dirty="0" err="1"/>
              <a:t>газоподібний</a:t>
            </a:r>
            <a:r>
              <a:rPr lang="ru-RU" sz="2000" b="1" dirty="0"/>
              <a:t> стан</a:t>
            </a:r>
            <a:endParaRPr lang="uk-UA" sz="2000" b="1" dirty="0"/>
          </a:p>
        </p:txBody>
      </p:sp>
      <p:sp>
        <p:nvSpPr>
          <p:cNvPr id="6" name="Виноска-хмарка 5"/>
          <p:cNvSpPr/>
          <p:nvPr/>
        </p:nvSpPr>
        <p:spPr>
          <a:xfrm>
            <a:off x="2555875" y="4437063"/>
            <a:ext cx="3529014" cy="19081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при нагріванні повітря розширюється</a:t>
            </a:r>
          </a:p>
        </p:txBody>
      </p:sp>
      <p:sp>
        <p:nvSpPr>
          <p:cNvPr id="7" name="Виноска-хмарка 6"/>
          <p:cNvSpPr/>
          <p:nvPr/>
        </p:nvSpPr>
        <p:spPr>
          <a:xfrm>
            <a:off x="5651500" y="4365625"/>
            <a:ext cx="3205163" cy="19081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при охолодженні повітря стискається</a:t>
            </a:r>
          </a:p>
        </p:txBody>
      </p:sp>
      <p:sp>
        <p:nvSpPr>
          <p:cNvPr id="8" name="Виноска-хмарка 7"/>
          <p:cNvSpPr/>
          <p:nvPr/>
        </p:nvSpPr>
        <p:spPr>
          <a:xfrm>
            <a:off x="250825" y="4292600"/>
            <a:ext cx="2498725" cy="19097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/>
              <a:t>безбарвне</a:t>
            </a:r>
            <a:endParaRPr lang="uk-UA" sz="2000" b="1" dirty="0"/>
          </a:p>
        </p:txBody>
      </p:sp>
      <p:sp>
        <p:nvSpPr>
          <p:cNvPr id="9" name="Виноска-хмарка 8"/>
          <p:cNvSpPr/>
          <p:nvPr/>
        </p:nvSpPr>
        <p:spPr>
          <a:xfrm>
            <a:off x="6227763" y="1268413"/>
            <a:ext cx="2714625" cy="190976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займає</a:t>
            </a:r>
            <a:r>
              <a:rPr lang="ru-RU" sz="2400" b="1" dirty="0"/>
              <a:t> увесь </a:t>
            </a:r>
            <a:r>
              <a:rPr lang="ru-RU" sz="2400" b="1" dirty="0" err="1"/>
              <a:t>простір</a:t>
            </a:r>
            <a:endParaRPr lang="uk-UA" sz="2400" b="1" dirty="0"/>
          </a:p>
        </p:txBody>
      </p:sp>
      <p:sp>
        <p:nvSpPr>
          <p:cNvPr id="11" name="Виноска-хмарка 10"/>
          <p:cNvSpPr/>
          <p:nvPr/>
        </p:nvSpPr>
        <p:spPr>
          <a:xfrm>
            <a:off x="1979613" y="2852738"/>
            <a:ext cx="2138362" cy="190976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не </a:t>
            </a:r>
            <a:r>
              <a:rPr lang="ru-RU" sz="2000" b="1" dirty="0" err="1"/>
              <a:t>має</a:t>
            </a:r>
            <a:r>
              <a:rPr lang="ru-RU" sz="2000" b="1" dirty="0"/>
              <a:t> </a:t>
            </a:r>
            <a:r>
              <a:rPr lang="ru-RU" b="1" dirty="0"/>
              <a:t>запаху</a:t>
            </a:r>
            <a:r>
              <a:rPr lang="ru-RU" sz="2000" b="1" dirty="0"/>
              <a:t> та смаку</a:t>
            </a:r>
            <a:endParaRPr lang="uk-UA" sz="2000" b="1" dirty="0"/>
          </a:p>
        </p:txBody>
      </p:sp>
      <p:sp>
        <p:nvSpPr>
          <p:cNvPr id="12" name="Виноска-хмарка 11"/>
          <p:cNvSpPr/>
          <p:nvPr/>
        </p:nvSpPr>
        <p:spPr>
          <a:xfrm>
            <a:off x="4427538" y="2781300"/>
            <a:ext cx="2427287" cy="19081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пружне</a:t>
            </a:r>
            <a:endParaRPr lang="uk-UA" sz="2400" b="1" dirty="0"/>
          </a:p>
        </p:txBody>
      </p:sp>
      <p:sp>
        <p:nvSpPr>
          <p:cNvPr id="820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98803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encrypted-tbn1.gstatic.com/images?q=tbn:ANd9GcSJG3uJ4YqqBykPk-gf39rIoEPJfQWelCZqLaoRUvlc0pHmSHP_7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052736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 уроку: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 descr="Картинки по запросу ребус охорона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2" r="58120"/>
          <a:stretch/>
        </p:blipFill>
        <p:spPr bwMode="auto">
          <a:xfrm>
            <a:off x="539552" y="2420888"/>
            <a:ext cx="2880320" cy="1440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Картинки по запросу повітря ребус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238" y="2452602"/>
            <a:ext cx="3312368" cy="14809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899592" y="429309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ОХОРОНА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06238" y="429309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ПОВІТРЯ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1740" y="5003975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ВІД ЗАБРУДНЕНЬ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320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04905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Робота з підручником   с. 37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122" name="Picture 2" descr="Картинки по запросу фикс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08920"/>
            <a:ext cx="36004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782" r="899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6748"/>
            <a:ext cx="3024336" cy="269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63377" y="-111395"/>
            <a:ext cx="6847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Причини забруднення</a:t>
            </a:r>
            <a:endParaRPr lang="ru-RU" sz="5400" b="1" i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9" name="Куб 8"/>
          <p:cNvSpPr/>
          <p:nvPr/>
        </p:nvSpPr>
        <p:spPr>
          <a:xfrm>
            <a:off x="4875219" y="722463"/>
            <a:ext cx="4190991" cy="1440160"/>
          </a:xfrm>
          <a:prstGeom prst="cube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Господарська діяльність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-7895" y="776666"/>
            <a:ext cx="3851920" cy="1440160"/>
          </a:xfrm>
          <a:prstGeom prst="cube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Природні чинники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2709695" y="3142065"/>
            <a:ext cx="2676519" cy="865962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ісові пожежі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2688526" y="4911942"/>
            <a:ext cx="2731049" cy="689513"/>
          </a:xfrm>
          <a:prstGeom prst="cube">
            <a:avLst/>
          </a:prstGeom>
          <a:solidFill>
            <a:srgbClr val="66FF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 і пісок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2665647" y="4003350"/>
            <a:ext cx="2753929" cy="778933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ихлопні гази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5629005" y="4349302"/>
            <a:ext cx="2314753" cy="865962"/>
          </a:xfrm>
          <a:prstGeom prst="cub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олоні морські бризки, тумани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уб 22"/>
          <p:cNvSpPr/>
          <p:nvPr/>
        </p:nvSpPr>
        <p:spPr>
          <a:xfrm>
            <a:off x="5629005" y="5380898"/>
            <a:ext cx="2248636" cy="796150"/>
          </a:xfrm>
          <a:prstGeom prst="cube">
            <a:avLst/>
          </a:prstGeom>
          <a:solidFill>
            <a:srgbClr val="66FF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ослинний пилок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Куб 23"/>
          <p:cNvSpPr/>
          <p:nvPr/>
        </p:nvSpPr>
        <p:spPr>
          <a:xfrm>
            <a:off x="245706" y="4045980"/>
            <a:ext cx="2314753" cy="865962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иділення тварин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Куб 24"/>
          <p:cNvSpPr/>
          <p:nvPr/>
        </p:nvSpPr>
        <p:spPr>
          <a:xfrm>
            <a:off x="2665647" y="5601455"/>
            <a:ext cx="2753929" cy="923889"/>
          </a:xfrm>
          <a:prstGeom prst="cub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удівельні матеріали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Куб 26"/>
          <p:cNvSpPr/>
          <p:nvPr/>
        </p:nvSpPr>
        <p:spPr>
          <a:xfrm>
            <a:off x="2683272" y="2241160"/>
            <a:ext cx="2736304" cy="1004750"/>
          </a:xfrm>
          <a:prstGeom prst="cube">
            <a:avLst/>
          </a:prstGeom>
          <a:solidFill>
            <a:srgbClr val="66FF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Викиди підприємств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71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9704E-6 L 0.2757 1.970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10522 L -0.06927 0.01272 C -0.08368 0.03932 -0.10538 0.05389 -0.12795 0.05389 C -0.15365 0.05389 -0.17431 0.03932 -0.18872 0.01272 L -0.25764 -0.10522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82" y="79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25624E-6 L 0.27066 -0.087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24" y="-4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82054E-6 L -0.25052 -0.2451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5" y="-12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5671E-6 L -0.5257 0.107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85" y="5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11101 L 0.07674 0.01133 C 0.09271 0.03885 0.11684 0.05389 0.14184 0.05389 C 0.17049 0.05389 0.19341 0.03885 0.20938 0.01133 L 0.28629 -0.11101 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06" y="8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8395 L -0.14982 0.07123 C -0.17778 0.06823 -0.21979 0.06684 -0.26337 0.06684 C -0.31319 0.06684 -0.35295 0.06823 -0.3809 0.07123 L -0.51423 0.08395 " pathEditMode="relative" rAng="0" ptsTypes="FffFF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31" y="-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0" grpId="0" animBg="1"/>
      <p:bldP spid="22" grpId="0" animBg="1"/>
      <p:bldP spid="23" grpId="0" animBg="1"/>
      <p:bldP spid="2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152" y="775846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Рекорд по </a:t>
            </a:r>
            <a:r>
              <a:rPr lang="ru-RU" sz="2800" dirty="0" err="1"/>
              <a:t>затримці</a:t>
            </a:r>
            <a:r>
              <a:rPr lang="ru-RU" sz="2800" dirty="0"/>
              <a:t> </a:t>
            </a:r>
            <a:r>
              <a:rPr lang="ru-RU" sz="2800" dirty="0" err="1"/>
              <a:t>дихання</a:t>
            </a:r>
            <a:r>
              <a:rPr lang="ru-RU" sz="2800" dirty="0"/>
              <a:t> </a:t>
            </a:r>
            <a:r>
              <a:rPr lang="ru-RU" sz="2800" dirty="0" err="1"/>
              <a:t>під</a:t>
            </a:r>
            <a:r>
              <a:rPr lang="ru-RU" sz="2800" dirty="0"/>
              <a:t> водою </a:t>
            </a:r>
            <a:r>
              <a:rPr lang="ru-RU" sz="2800" dirty="0" err="1" smtClean="0"/>
              <a:t>встановив</a:t>
            </a:r>
            <a:r>
              <a:rPr lang="ru-RU" sz="2800" dirty="0" smtClean="0"/>
              <a:t> </a:t>
            </a:r>
            <a:r>
              <a:rPr lang="ru-RU" sz="2800" dirty="0"/>
              <a:t>1 </a:t>
            </a:r>
            <a:r>
              <a:rPr lang="ru-RU" sz="2800" dirty="0" err="1"/>
              <a:t>квітня</a:t>
            </a:r>
            <a:r>
              <a:rPr lang="ru-RU" sz="2800" dirty="0"/>
              <a:t> </a:t>
            </a:r>
            <a:r>
              <a:rPr lang="ru-RU" sz="2800" dirty="0" smtClean="0"/>
              <a:t>2010</a:t>
            </a:r>
            <a:r>
              <a:rPr lang="ru-RU" sz="2800" dirty="0"/>
              <a:t> </a:t>
            </a:r>
            <a:r>
              <a:rPr lang="ru-RU" sz="2800" dirty="0" err="1"/>
              <a:t>датський</a:t>
            </a:r>
            <a:r>
              <a:rPr lang="ru-RU" sz="2800" dirty="0"/>
              <a:t> </a:t>
            </a:r>
            <a:r>
              <a:rPr lang="ru-RU" sz="2800" dirty="0" err="1"/>
              <a:t>фрідайвер</a:t>
            </a:r>
            <a:r>
              <a:rPr lang="ru-RU" sz="2800" dirty="0"/>
              <a:t> </a:t>
            </a:r>
            <a:r>
              <a:rPr lang="ru-RU" sz="2800" dirty="0" smtClean="0"/>
              <a:t> 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Стіг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Северінсен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/>
              <a:t>— </a:t>
            </a:r>
            <a:r>
              <a:rPr lang="ru-RU" sz="2800" dirty="0" err="1"/>
              <a:t>він</a:t>
            </a:r>
            <a:r>
              <a:rPr lang="ru-RU" sz="2800" dirty="0"/>
              <a:t> не </a:t>
            </a:r>
            <a:r>
              <a:rPr lang="ru-RU" sz="2800" dirty="0" err="1"/>
              <a:t>дихав</a:t>
            </a:r>
            <a:r>
              <a:rPr lang="ru-RU" sz="2800" dirty="0"/>
              <a:t> 20 </a:t>
            </a:r>
            <a:r>
              <a:rPr lang="ru-RU" sz="2800" dirty="0" err="1"/>
              <a:t>хвилин</a:t>
            </a:r>
            <a:r>
              <a:rPr lang="ru-RU" sz="2800" dirty="0"/>
              <a:t> і 10 секунд.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Для </a:t>
            </a:r>
            <a:r>
              <a:rPr lang="ru-RU" sz="2800" dirty="0" err="1"/>
              <a:t>цього</a:t>
            </a:r>
            <a:r>
              <a:rPr lang="ru-RU" sz="2800" dirty="0"/>
              <a:t> </a:t>
            </a:r>
            <a:r>
              <a:rPr lang="ru-RU" sz="2800" dirty="0" err="1"/>
              <a:t>йому</a:t>
            </a:r>
            <a:r>
              <a:rPr lang="ru-RU" sz="2800" dirty="0"/>
              <a:t> </a:t>
            </a:r>
            <a:r>
              <a:rPr lang="ru-RU" sz="2800" dirty="0" err="1"/>
              <a:t>довелося</a:t>
            </a:r>
            <a:r>
              <a:rPr lang="ru-RU" sz="2800" dirty="0"/>
              <a:t> </a:t>
            </a:r>
            <a:r>
              <a:rPr lang="ru-RU" sz="2800" dirty="0" err="1"/>
              <a:t>дихати</a:t>
            </a:r>
            <a:r>
              <a:rPr lang="ru-RU" sz="2800" dirty="0"/>
              <a:t> 100% киснем за </a:t>
            </a:r>
            <a:r>
              <a:rPr lang="ru-RU" sz="2800" dirty="0" err="1"/>
              <a:t>півгодини</a:t>
            </a:r>
            <a:r>
              <a:rPr lang="ru-RU" sz="2800" dirty="0"/>
              <a:t> до </a:t>
            </a:r>
            <a:r>
              <a:rPr lang="ru-RU" sz="2800" dirty="0" err="1"/>
              <a:t>занурення</a:t>
            </a:r>
            <a:r>
              <a:rPr lang="ru-RU" sz="2800" dirty="0"/>
              <a:t> в воду.</a:t>
            </a:r>
          </a:p>
        </p:txBody>
      </p:sp>
      <p:sp>
        <p:nvSpPr>
          <p:cNvPr id="3" name="AutoShape 2" descr="Картинки по запросу Стіг Северінс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Картинки по запросу Стіг Северінс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6672"/>
            <a:ext cx="37909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7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230</TotalTime>
  <Words>387</Words>
  <Application>Microsoft Office PowerPoint</Application>
  <PresentationFormat>Экран (4:3)</PresentationFormat>
  <Paragraphs>73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Проблеми та шляхи їх подолання: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Инна</cp:lastModifiedBy>
  <cp:revision>23</cp:revision>
  <dcterms:created xsi:type="dcterms:W3CDTF">2017-10-08T15:57:15Z</dcterms:created>
  <dcterms:modified xsi:type="dcterms:W3CDTF">2018-01-02T14:49:24Z</dcterms:modified>
</cp:coreProperties>
</file>