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sldIdLst>
    <p:sldId id="258" r:id="rId2"/>
    <p:sldId id="259" r:id="rId3"/>
    <p:sldId id="260" r:id="rId4"/>
    <p:sldId id="270" r:id="rId5"/>
    <p:sldId id="271" r:id="rId6"/>
    <p:sldId id="272" r:id="rId7"/>
    <p:sldId id="261" r:id="rId8"/>
    <p:sldId id="262" r:id="rId9"/>
    <p:sldId id="256" r:id="rId10"/>
    <p:sldId id="257" r:id="rId11"/>
    <p:sldId id="264" r:id="rId12"/>
    <p:sldId id="273" r:id="rId13"/>
    <p:sldId id="266" r:id="rId14"/>
    <p:sldId id="265" r:id="rId15"/>
    <p:sldId id="268" r:id="rId16"/>
    <p:sldId id="269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90" autoAdjust="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Lesya\Desktop\&#1090;&#1080;&#1078;&#1076;&#1077;&#1085;&#1100;%20&#1087;&#1086;&#1095;%20&#1096;&#1082;&#1086;&#1083;&#1080;\68789847c39569853ceb04b10d8a51a6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file:///C:\Users\Lesya\Desktop\&#1090;&#1080;&#1078;&#1076;&#1077;&#1085;&#1100;%20&#1087;&#1086;&#1095;%20&#1096;&#1082;&#1086;&#1083;&#1080;\15549701-Photo-of-pretty-happy-little-girl-enjoying-autumn-nature-in-park--Stock-Photo.jpg" TargetMode="External"/><Relationship Id="rId3" Type="http://schemas.openxmlformats.org/officeDocument/2006/relationships/image" Target="file:///C:\Users\Lesya\Desktop\&#1090;&#1080;&#1078;&#1076;&#1077;&#1085;&#1100;%20&#1087;&#1086;&#1095;%20&#1096;&#1082;&#1086;&#1083;&#1080;\foto_krasivyx_loshadej_05.jpg" TargetMode="External"/><Relationship Id="rId7" Type="http://schemas.openxmlformats.org/officeDocument/2006/relationships/image" Target="file:///C:\Users\Lesya\Desktop\&#1090;&#1080;&#1078;&#1076;&#1077;&#1085;&#1100;%20&#1087;&#1086;&#1095;%20&#1096;&#1082;&#1086;&#1083;&#1080;\images&#1090;.jpg" TargetMode="External"/><Relationship Id="rId12" Type="http://schemas.openxmlformats.org/officeDocument/2006/relationships/image" Target="../media/image26.jpeg"/><Relationship Id="rId17" Type="http://schemas.openxmlformats.org/officeDocument/2006/relationships/image" Target="file:///C:\Users\Lesya\Desktop\&#1090;&#1080;&#1078;&#1076;&#1077;&#1085;&#1100;%20&#1087;&#1086;&#1095;%20&#1096;&#1082;&#1086;&#1083;&#1080;\images&#1080;.jpg" TargetMode="External"/><Relationship Id="rId2" Type="http://schemas.openxmlformats.org/officeDocument/2006/relationships/image" Target="../media/image21.jpeg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11" Type="http://schemas.openxmlformats.org/officeDocument/2006/relationships/image" Target="file:///C:\Users\Lesya\Desktop\&#1090;&#1080;&#1078;&#1076;&#1077;&#1085;&#1100;%20&#1087;&#1086;&#1095;%20&#1096;&#1082;&#1086;&#1083;&#1080;\1578986.jpg" TargetMode="External"/><Relationship Id="rId5" Type="http://schemas.openxmlformats.org/officeDocument/2006/relationships/image" Target="file:///C:\Users\Lesya\Desktop\&#1090;&#1080;&#1078;&#1076;&#1077;&#1085;&#1100;%20&#1087;&#1086;&#1095;%20&#1096;&#1082;&#1086;&#1083;&#1080;\ulitka5.jpg" TargetMode="External"/><Relationship Id="rId15" Type="http://schemas.openxmlformats.org/officeDocument/2006/relationships/image" Target="file:///C:\Users\Lesya\Desktop\&#1090;&#1080;&#1078;&#1076;&#1077;&#1085;&#1100;%20&#1087;&#1086;&#1095;%20&#1096;&#1082;&#1086;&#1083;&#1080;\5768.jpg" TargetMode="External"/><Relationship Id="rId10" Type="http://schemas.openxmlformats.org/officeDocument/2006/relationships/image" Target="../media/image25.jpeg"/><Relationship Id="rId4" Type="http://schemas.openxmlformats.org/officeDocument/2006/relationships/image" Target="../media/image22.jpeg"/><Relationship Id="rId9" Type="http://schemas.openxmlformats.org/officeDocument/2006/relationships/image" Target="file:///C:\Users\Lesya\Desktop\&#1090;&#1080;&#1078;&#1076;&#1077;&#1085;&#1100;%20&#1087;&#1086;&#1095;%20&#1096;&#1082;&#1086;&#1083;&#1080;\limon.jpg" TargetMode="External"/><Relationship Id="rId1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33.jpeg"/><Relationship Id="rId18" Type="http://schemas.openxmlformats.org/officeDocument/2006/relationships/image" Target="file:///C:\Users\Lesya\Desktop\&#1090;&#1080;&#1078;&#1076;&#1077;&#1085;&#1100;%20&#1087;&#1086;&#1095;%20&#1096;&#1082;&#1086;&#1083;&#1080;\265px-Canis_lupus_265b.jpg" TargetMode="External"/><Relationship Id="rId3" Type="http://schemas.openxmlformats.org/officeDocument/2006/relationships/image" Target="file:///C:\Users\Lesya\Desktop\&#1090;&#1080;&#1078;&#1076;&#1077;&#1085;&#1100;%20&#1087;&#1086;&#1095;%20&#1096;&#1082;&#1086;&#1083;&#1080;\1304710699_2-41.jpg" TargetMode="External"/><Relationship Id="rId7" Type="http://schemas.openxmlformats.org/officeDocument/2006/relationships/image" Target="file:///C:\Users\Lesya\Desktop\&#1090;&#1080;&#1078;&#1076;&#1077;&#1085;&#1100;%20&#1087;&#1086;&#1095;%20&#1096;&#1082;&#1086;&#1083;&#1080;\index.jpg" TargetMode="External"/><Relationship Id="rId12" Type="http://schemas.openxmlformats.org/officeDocument/2006/relationships/image" Target="file:///C:\Users\Lesya\Desktop\&#1090;&#1080;&#1078;&#1076;&#1077;&#1085;&#1100;%20&#1087;&#1086;&#1095;%20&#1096;&#1082;&#1086;&#1083;&#1080;\index11.jpg" TargetMode="External"/><Relationship Id="rId17" Type="http://schemas.openxmlformats.org/officeDocument/2006/relationships/image" Target="../media/image35.jpeg"/><Relationship Id="rId2" Type="http://schemas.openxmlformats.org/officeDocument/2006/relationships/image" Target="../media/image29.jpeg"/><Relationship Id="rId16" Type="http://schemas.openxmlformats.org/officeDocument/2006/relationships/image" Target="file:///C:\Users\Lesya\Desktop\&#1090;&#1080;&#1078;&#1076;&#1077;&#1085;&#1100;%20&#1087;&#1086;&#1095;%20&#1096;&#1082;&#1086;&#1083;&#1080;\84.jpg" TargetMode="External"/><Relationship Id="rId20" Type="http://schemas.openxmlformats.org/officeDocument/2006/relationships/image" Target="file:///C:\Users\Lesya\Desktop\&#1090;&#1080;&#1078;&#1076;&#1077;&#1085;&#1100;%20&#1087;&#1086;&#1095;%20&#1096;&#1082;&#1086;&#1083;&#1080;\Muha-1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2.jpeg"/><Relationship Id="rId5" Type="http://schemas.openxmlformats.org/officeDocument/2006/relationships/image" Target="file:///C:\Users\Lesya\Desktop\&#1090;&#1080;&#1078;&#1076;&#1077;&#1085;&#1100;%20&#1087;&#1086;&#1095;%20&#1096;&#1082;&#1086;&#1083;&#1080;\126039138872.jpg" TargetMode="External"/><Relationship Id="rId15" Type="http://schemas.openxmlformats.org/officeDocument/2006/relationships/image" Target="../media/image34.jpeg"/><Relationship Id="rId10" Type="http://schemas.openxmlformats.org/officeDocument/2006/relationships/image" Target="file:///C:\Users\Lesya\Desktop\&#1090;&#1080;&#1078;&#1076;&#1077;&#1085;&#1100;%20&#1087;&#1086;&#1095;%20&#1096;&#1082;&#1086;&#1083;&#1080;\index&#1080;&#1080;&#1080;&#1080;.jpg" TargetMode="External"/><Relationship Id="rId19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file:///C:\Users\Lesya\Desktop\&#1090;&#1080;&#1078;&#1076;&#1077;&#1085;&#1100;%20&#1087;&#1086;&#1095;%20&#1096;&#1082;&#1086;&#1083;&#1080;\5749.jpg" TargetMode="External"/><Relationship Id="rId14" Type="http://schemas.openxmlformats.org/officeDocument/2006/relationships/image" Target="file:///C:\Users\Lesya\Desktop\&#1090;&#1080;&#1078;&#1076;&#1077;&#1085;&#1100;%20&#1087;&#1086;&#1095;%20&#1096;&#1082;&#1086;&#1083;&#1080;\index&#1080;&#1080;.jp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Lesya\Desktop\&#1090;&#1080;&#1078;&#1076;&#1077;&#1085;&#1100;%20&#1087;&#1086;&#1095;%20&#1096;&#1082;&#1086;&#1083;&#1080;\1345338183_77441115_Mikrofon.jpg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Lesya\Desktop\&#1090;&#1080;&#1078;&#1076;&#1077;&#1085;&#1100;%20&#1087;&#1086;&#1095;%20&#1096;&#1082;&#1086;&#1083;&#1080;\68789847c39569853ceb04b10d8a51a6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Lesya\Desktop\&#1090;&#1080;&#1078;&#1076;&#1077;&#1085;&#1100;%20&#1087;&#1086;&#1095;%20&#1096;&#1082;&#1086;&#1083;&#1080;\16-1.jpeg" TargetMode="External"/><Relationship Id="rId7" Type="http://schemas.openxmlformats.org/officeDocument/2006/relationships/image" Target="file:///C:\Users\Lesya\Desktop\&#1090;&#1080;&#1078;&#1076;&#1077;&#1085;&#1100;%20&#1087;&#1086;&#1095;%20&#1096;&#1082;&#1086;&#1083;&#1080;\veresk12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file:///C:\Users\Lesya\Desktop\&#1090;&#1080;&#1078;&#1076;&#1077;&#1085;&#1100;%20&#1087;&#1086;&#1095;%20&#1096;&#1082;&#1086;&#1083;&#1080;\veresk.jpg" TargetMode="Externa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file:///C:\Users\Lesya\Desktop\&#1090;&#1080;&#1078;&#1076;&#1077;&#1085;&#1100;%20&#1087;&#1086;&#1095;%20&#1096;&#1082;&#1086;&#1083;&#1080;\13000.jpg" TargetMode="External"/><Relationship Id="rId7" Type="http://schemas.openxmlformats.org/officeDocument/2006/relationships/image" Target="file:///C:\Users\Lesya\Desktop\&#1090;&#1080;&#1078;&#1076;&#1077;&#1085;&#1100;%20&#1087;&#1086;&#1095;%20&#1096;&#1082;&#1086;&#1083;&#1080;\what12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file:///C:\Users\Lesya\Desktop\&#1090;&#1080;&#1078;&#1076;&#1077;&#1085;&#1100;%20&#1087;&#1086;&#1095;%20&#1096;&#1082;&#1086;&#1083;&#1080;\images&#1087;&#1087;&#1087;.jpg" TargetMode="External"/><Relationship Id="rId4" Type="http://schemas.openxmlformats.org/officeDocument/2006/relationships/image" Target="../media/image6.jpeg"/><Relationship Id="rId9" Type="http://schemas.openxmlformats.org/officeDocument/2006/relationships/image" Target="file:///C:\Users\Lesya\Desktop\&#1090;&#1080;&#1078;&#1076;&#1077;&#1085;&#1100;%20&#1087;&#1086;&#1095;%20&#1096;&#1082;&#1086;&#1083;&#1080;\&#1046;&#1077;&#1083;&#1090;&#1099;&#1077;-&#1076;&#1077;&#1088;&#1077;&#1074;&#1100;&#1103;-2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Lesya\Desktop\&#1090;&#1080;&#1078;&#1076;&#1077;&#1085;&#1100;%20&#1087;&#1086;&#1095;%20&#1096;&#1082;&#1086;&#1083;&#1080;\24WxuBjL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file:///C:\Users\Lesya\Desktop\&#1090;&#1080;&#1078;&#1076;&#1077;&#1085;&#1100;%20&#1087;&#1086;&#1095;%20&#1096;&#1082;&#1086;&#1083;&#1080;\7827.jpg" TargetMode="Externa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Lesya\Desktop\&#1090;&#1080;&#1078;&#1076;&#1077;&#1085;&#1100;%20&#1087;&#1086;&#1095;%20&#1096;&#1082;&#1086;&#1083;&#1080;\1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file:///C:\Users\Lesya\Desktop\&#1090;&#1080;&#1078;&#1076;&#1077;&#1085;&#1100;%20&#1087;&#1086;&#1095;%20&#1096;&#1082;&#1086;&#1083;&#1080;\1470290795127475328.jpg" TargetMode="Externa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file:///C:\Users\Lesya\Desktop\&#1090;&#1080;&#1078;&#1076;&#1077;&#1085;&#1100;%20&#1087;&#1086;&#1095;%20&#1096;&#1082;&#1086;&#1083;&#1080;\karlikovye-kroliki.jpg" TargetMode="External"/><Relationship Id="rId3" Type="http://schemas.openxmlformats.org/officeDocument/2006/relationships/image" Target="file:///C:\Users\Lesya\Desktop\&#1090;&#1080;&#1078;&#1076;&#1077;&#1085;&#1100;%20&#1087;&#1086;&#1095;%20&#1096;&#1082;&#1086;&#1083;&#1080;\71fdbd0a2cc4de4634a90f9767bb4f861804f1a4.jpg" TargetMode="External"/><Relationship Id="rId7" Type="http://schemas.openxmlformats.org/officeDocument/2006/relationships/image" Target="file:///C:\Users\Lesya\Desktop\&#1090;&#1080;&#1078;&#1076;&#1077;&#1085;&#1100;%20&#1087;&#1086;&#1095;%20&#1096;&#1082;&#1086;&#1083;&#1080;\2012-04-26_19-40_Bitumnaya_cherepica_Plano_Nova_klukvenno_krasnyi.jpg" TargetMode="External"/><Relationship Id="rId12" Type="http://schemas.openxmlformats.org/officeDocument/2006/relationships/image" Target="../media/image18.jpeg"/><Relationship Id="rId17" Type="http://schemas.openxmlformats.org/officeDocument/2006/relationships/image" Target="file:///C:\Users\Lesya\Desktop\&#1090;&#1080;&#1078;&#1076;&#1077;&#1085;&#1100;%20&#1087;&#1086;&#1095;%20&#1096;&#1082;&#1086;&#1083;&#1080;\images.jpg" TargetMode="External"/><Relationship Id="rId2" Type="http://schemas.openxmlformats.org/officeDocument/2006/relationships/image" Target="../media/image13.jpeg"/><Relationship Id="rId16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file:///C:\Users\Lesya\Desktop\&#1090;&#1080;&#1078;&#1076;&#1077;&#1085;&#1100;%20&#1087;&#1086;&#1095;%20&#1096;&#1082;&#1086;&#1083;&#1080;\5749.jpg" TargetMode="External"/><Relationship Id="rId5" Type="http://schemas.openxmlformats.org/officeDocument/2006/relationships/image" Target="file:///C:\Users\Lesya\Desktop\&#1090;&#1080;&#1078;&#1076;&#1077;&#1085;&#1100;%20&#1087;&#1086;&#1095;%20&#1096;&#1082;&#1086;&#1083;&#1080;\d69ea73d9f9f.png" TargetMode="External"/><Relationship Id="rId15" Type="http://schemas.openxmlformats.org/officeDocument/2006/relationships/image" Target="file:///C:\Users\Lesya\Desktop\&#1090;&#1080;&#1078;&#1076;&#1077;&#1085;&#1100;%20&#1087;&#1086;&#1095;%20&#1096;&#1082;&#1086;&#1083;&#1080;\67124764.jpg" TargetMode="External"/><Relationship Id="rId10" Type="http://schemas.openxmlformats.org/officeDocument/2006/relationships/image" Target="../media/image17.jpeg"/><Relationship Id="rId4" Type="http://schemas.openxmlformats.org/officeDocument/2006/relationships/image" Target="../media/image14.png"/><Relationship Id="rId9" Type="http://schemas.openxmlformats.org/officeDocument/2006/relationships/image" Target="file:///C:\Users\Lesya\Desktop\&#1090;&#1080;&#1078;&#1076;&#1077;&#1085;&#1100;%20&#1087;&#1086;&#1095;%20&#1096;&#1082;&#1086;&#1083;&#1080;\image_32-0.png" TargetMode="External"/><Relationship Id="rId1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68789847c39569853ceb04b10d8a51a6.jpg" descr="C:\Users\Lesya\Desktop\тиждень поч школи\68789847c39569853ceb04b10d8a51a6.jpg"/>
          <p:cNvPicPr>
            <a:picLocks noGrp="1" noChangeAspect="1"/>
          </p:cNvPicPr>
          <p:nvPr>
            <p:ph idx="1"/>
          </p:nvPr>
        </p:nvPicPr>
        <p:blipFill>
          <a:blip r:embed="rId2" r:link="rId3" cstate="print"/>
          <a:stretch>
            <a:fillRect/>
          </a:stretch>
        </p:blipFill>
        <p:spPr>
          <a:xfrm>
            <a:off x="971600" y="188640"/>
            <a:ext cx="7560840" cy="6408712"/>
          </a:xfr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to_krasivyx_loshadej_05.jpg" descr="C:\Users\Lesya\Desktop\тиждень поч школи\foto_krasivyx_loshadej_05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395536" y="188640"/>
            <a:ext cx="1656184" cy="2448272"/>
          </a:xfrm>
          <a:prstGeom prst="rect">
            <a:avLst/>
          </a:prstGeom>
        </p:spPr>
      </p:pic>
      <p:pic>
        <p:nvPicPr>
          <p:cNvPr id="3" name="ulitka5.jpg" descr="C:\Users\Lesya\Desktop\тиждень поч школи\ulitka5.jpg"/>
          <p:cNvPicPr>
            <a:picLocks noChangeAspect="1"/>
          </p:cNvPicPr>
          <p:nvPr/>
        </p:nvPicPr>
        <p:blipFill>
          <a:blip r:embed="rId4" r:link="rId5" cstate="print"/>
          <a:stretch>
            <a:fillRect/>
          </a:stretch>
        </p:blipFill>
        <p:spPr>
          <a:xfrm>
            <a:off x="2267745" y="188640"/>
            <a:ext cx="1800200" cy="2448273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2780928"/>
          <a:ext cx="7632848" cy="432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32848"/>
              </a:tblGrid>
              <a:tr h="43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55576" y="2780928"/>
            <a:ext cx="7043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швидкий                повільний                     сумний                      веселий   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" name="imagesт.jpg" descr="C:\Users\Lesya\Desktop\тиждень поч школи\imagesт.jpg"/>
          <p:cNvPicPr>
            <a:picLocks noChangeAspect="1"/>
          </p:cNvPicPr>
          <p:nvPr/>
        </p:nvPicPr>
        <p:blipFill>
          <a:blip r:embed="rId6" r:link="rId7" cstate="print"/>
          <a:stretch>
            <a:fillRect/>
          </a:stretch>
        </p:blipFill>
        <p:spPr>
          <a:xfrm>
            <a:off x="467544" y="3284984"/>
            <a:ext cx="1656183" cy="2448272"/>
          </a:xfrm>
          <a:prstGeom prst="rect">
            <a:avLst/>
          </a:prstGeom>
        </p:spPr>
      </p:pic>
      <p:pic>
        <p:nvPicPr>
          <p:cNvPr id="9" name="limon.jpg" descr="C:\Users\Lesya\Desktop\тиждень поч школи\limon.jpg"/>
          <p:cNvPicPr>
            <a:picLocks noChangeAspect="1"/>
          </p:cNvPicPr>
          <p:nvPr/>
        </p:nvPicPr>
        <p:blipFill>
          <a:blip r:embed="rId8" r:link="rId9" cstate="print"/>
          <a:stretch>
            <a:fillRect/>
          </a:stretch>
        </p:blipFill>
        <p:spPr>
          <a:xfrm>
            <a:off x="2195736" y="3284984"/>
            <a:ext cx="1944216" cy="2376264"/>
          </a:xfrm>
          <a:prstGeom prst="rect">
            <a:avLst/>
          </a:prstGeom>
        </p:spPr>
      </p:pic>
      <p:pic>
        <p:nvPicPr>
          <p:cNvPr id="10" name="1578986.jpg" descr="C:\Users\Lesya\Desktop\тиждень поч школи\1578986.jpg"/>
          <p:cNvPicPr>
            <a:picLocks noChangeAspect="1"/>
          </p:cNvPicPr>
          <p:nvPr/>
        </p:nvPicPr>
        <p:blipFill>
          <a:blip r:embed="rId10" r:link="rId11" cstate="print"/>
          <a:stretch>
            <a:fillRect/>
          </a:stretch>
        </p:blipFill>
        <p:spPr>
          <a:xfrm>
            <a:off x="4211960" y="188640"/>
            <a:ext cx="1872208" cy="2448272"/>
          </a:xfrm>
          <a:prstGeom prst="rect">
            <a:avLst/>
          </a:prstGeom>
        </p:spPr>
      </p:pic>
      <p:pic>
        <p:nvPicPr>
          <p:cNvPr id="11" name="15549701-Photo-of-pretty-happy-little-girl-enjoying-autumn-nature-in-park--Stock-Photo.jpg" descr="C:\Users\Lesya\Desktop\тиждень поч школи\15549701-Photo-of-pretty-happy-little-girl-enjoying-autumn-nature-in-park--Stock-Photo.jpg"/>
          <p:cNvPicPr>
            <a:picLocks noChangeAspect="1"/>
          </p:cNvPicPr>
          <p:nvPr/>
        </p:nvPicPr>
        <p:blipFill>
          <a:blip r:embed="rId12" r:link="rId13" cstate="print"/>
          <a:stretch>
            <a:fillRect/>
          </a:stretch>
        </p:blipFill>
        <p:spPr>
          <a:xfrm>
            <a:off x="6156176" y="188640"/>
            <a:ext cx="1800200" cy="2448272"/>
          </a:xfrm>
          <a:prstGeom prst="rect">
            <a:avLst/>
          </a:prstGeom>
        </p:spPr>
      </p:pic>
      <p:pic>
        <p:nvPicPr>
          <p:cNvPr id="12" name="5768.jpg" descr="C:\Users\Lesya\Desktop\тиждень поч школи\5768.jpg"/>
          <p:cNvPicPr>
            <a:picLocks noChangeAspect="1"/>
          </p:cNvPicPr>
          <p:nvPr/>
        </p:nvPicPr>
        <p:blipFill>
          <a:blip r:embed="rId14" r:link="rId15" cstate="print"/>
          <a:stretch>
            <a:fillRect/>
          </a:stretch>
        </p:blipFill>
        <p:spPr>
          <a:xfrm>
            <a:off x="4211960" y="3284984"/>
            <a:ext cx="1872208" cy="2520280"/>
          </a:xfrm>
          <a:prstGeom prst="rect">
            <a:avLst/>
          </a:prstGeom>
        </p:spPr>
      </p:pic>
      <p:pic>
        <p:nvPicPr>
          <p:cNvPr id="13" name="imagesи.jpg" descr="C:\Users\Lesya\Desktop\тиждень поч школи\imagesи.jpg"/>
          <p:cNvPicPr>
            <a:picLocks noChangeAspect="1"/>
          </p:cNvPicPr>
          <p:nvPr/>
        </p:nvPicPr>
        <p:blipFill>
          <a:blip r:embed="rId16" r:link="rId17" cstate="print"/>
          <a:stretch>
            <a:fillRect/>
          </a:stretch>
        </p:blipFill>
        <p:spPr>
          <a:xfrm>
            <a:off x="6156176" y="3284984"/>
            <a:ext cx="1872208" cy="2520280"/>
          </a:xfrm>
          <a:prstGeom prst="rect">
            <a:avLst/>
          </a:prstGeom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67544" y="5877272"/>
          <a:ext cx="7632848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32848"/>
              </a:tblGrid>
              <a:tr h="504056">
                <a:tc>
                  <a:txBody>
                    <a:bodyPr/>
                    <a:lstStyle/>
                    <a:p>
                      <a:r>
                        <a:rPr lang="uk-UA" dirty="0" smtClean="0"/>
                        <a:t>       солодкий                 кислий                        тепло                         холодно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1304710699_2-41.jpg" descr="C:\Users\Lesya\Desktop\тиждень поч школи\1304710699_2-41.jpg"/>
          <p:cNvPicPr>
            <a:picLocks noGrp="1" noChangeAspect="1"/>
          </p:cNvPicPr>
          <p:nvPr>
            <p:ph idx="1"/>
          </p:nvPr>
        </p:nvPicPr>
        <p:blipFill>
          <a:blip r:embed="rId2" r:link="rId3" cstate="print"/>
          <a:stretch>
            <a:fillRect/>
          </a:stretch>
        </p:blipFill>
        <p:spPr>
          <a:xfrm>
            <a:off x="179512" y="188641"/>
            <a:ext cx="2664296" cy="2304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126039138872.jpg" descr="C:\Users\Lesya\Desktop\тиждень поч школи\126039138872.jpg"/>
          <p:cNvPicPr>
            <a:picLocks noChangeAspect="1"/>
          </p:cNvPicPr>
          <p:nvPr/>
        </p:nvPicPr>
        <p:blipFill>
          <a:blip r:embed="rId4" r:link="rId5" cstate="print"/>
          <a:stretch>
            <a:fillRect/>
          </a:stretch>
        </p:blipFill>
        <p:spPr>
          <a:xfrm>
            <a:off x="6228184" y="188640"/>
            <a:ext cx="2664295" cy="2232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index.jpg" descr="C:\Users\Lesya\Desktop\тиждень поч школи\index.jpg"/>
          <p:cNvPicPr>
            <a:picLocks noChangeAspect="1"/>
          </p:cNvPicPr>
          <p:nvPr/>
        </p:nvPicPr>
        <p:blipFill>
          <a:blip r:embed="rId6" r:link="rId7" cstate="print"/>
          <a:stretch>
            <a:fillRect/>
          </a:stretch>
        </p:blipFill>
        <p:spPr>
          <a:xfrm>
            <a:off x="6228185" y="4797152"/>
            <a:ext cx="2664296" cy="18870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5749.jpg" descr="C:\Users\Lesya\Desktop\тиждень поч школи\5749.jpg"/>
          <p:cNvPicPr>
            <a:picLocks noChangeAspect="1"/>
          </p:cNvPicPr>
          <p:nvPr/>
        </p:nvPicPr>
        <p:blipFill>
          <a:blip r:embed="rId8" r:link="rId9" cstate="print"/>
          <a:stretch>
            <a:fillRect/>
          </a:stretch>
        </p:blipFill>
        <p:spPr>
          <a:xfrm>
            <a:off x="3059832" y="188641"/>
            <a:ext cx="2880320" cy="23042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ndexииии.jpg" descr="C:\Users\Lesya\Desktop\тиждень поч школи\indexииии.jpg"/>
          <p:cNvPicPr>
            <a:picLocks noChangeAspect="1"/>
          </p:cNvPicPr>
          <p:nvPr/>
        </p:nvPicPr>
        <p:blipFill>
          <a:blip r:embed="rId6" r:link="rId10" cstate="print"/>
          <a:stretch>
            <a:fillRect/>
          </a:stretch>
        </p:blipFill>
        <p:spPr>
          <a:xfrm>
            <a:off x="6156176" y="2636912"/>
            <a:ext cx="2808312" cy="1872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ndex11.jpg" descr="C:\Users\Lesya\Desktop\тиждень поч школи\index11.jpg"/>
          <p:cNvPicPr>
            <a:picLocks noChangeAspect="1"/>
          </p:cNvPicPr>
          <p:nvPr/>
        </p:nvPicPr>
        <p:blipFill>
          <a:blip r:embed="rId11" r:link="rId12" cstate="print"/>
          <a:stretch>
            <a:fillRect/>
          </a:stretch>
        </p:blipFill>
        <p:spPr>
          <a:xfrm>
            <a:off x="3203849" y="4797152"/>
            <a:ext cx="2808312" cy="1872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ndexии.jpg" descr="C:\Users\Lesya\Desktop\тиждень поч школи\indexии.jpg"/>
          <p:cNvPicPr>
            <a:picLocks noChangeAspect="1"/>
          </p:cNvPicPr>
          <p:nvPr/>
        </p:nvPicPr>
        <p:blipFill>
          <a:blip r:embed="rId13" r:link="rId14" cstate="print"/>
          <a:stretch>
            <a:fillRect/>
          </a:stretch>
        </p:blipFill>
        <p:spPr>
          <a:xfrm>
            <a:off x="179513" y="2636912"/>
            <a:ext cx="2664296" cy="19198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84.jpg" descr="C:\Users\Lesya\Desktop\тиждень поч школи\84.jpg"/>
          <p:cNvPicPr>
            <a:picLocks noChangeAspect="1"/>
          </p:cNvPicPr>
          <p:nvPr/>
        </p:nvPicPr>
        <p:blipFill>
          <a:blip r:embed="rId15" r:link="rId16" cstate="print"/>
          <a:stretch>
            <a:fillRect/>
          </a:stretch>
        </p:blipFill>
        <p:spPr>
          <a:xfrm>
            <a:off x="251520" y="4725144"/>
            <a:ext cx="2664296" cy="19442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265px-Canis_lupus_265b.jpg" descr="C:\Users\Lesya\Desktop\тиждень поч школи\265px-Canis_lupus_265b.jpg"/>
          <p:cNvPicPr>
            <a:picLocks noChangeAspect="1"/>
          </p:cNvPicPr>
          <p:nvPr/>
        </p:nvPicPr>
        <p:blipFill>
          <a:blip r:embed="rId17" r:link="rId18" cstate="print"/>
          <a:stretch>
            <a:fillRect/>
          </a:stretch>
        </p:blipFill>
        <p:spPr>
          <a:xfrm>
            <a:off x="3131840" y="2708920"/>
            <a:ext cx="2736304" cy="1872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Muha-10.jpg" descr="C:\Users\Lesya\Desktop\тиждень поч школи\Muha-10.jpg"/>
          <p:cNvPicPr>
            <a:picLocks noChangeAspect="1"/>
          </p:cNvPicPr>
          <p:nvPr/>
        </p:nvPicPr>
        <p:blipFill>
          <a:blip r:embed="rId19" r:link="rId20" cstate="print"/>
          <a:stretch>
            <a:fillRect/>
          </a:stretch>
        </p:blipFill>
        <p:spPr>
          <a:xfrm>
            <a:off x="6228184" y="4797152"/>
            <a:ext cx="2736304" cy="187220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5760640"/>
          </a:xfrm>
        </p:spPr>
        <p:txBody>
          <a:bodyPr/>
          <a:lstStyle/>
          <a:p>
            <a:r>
              <a:rPr lang="ru-RU" dirty="0" err="1" smtClean="0"/>
              <a:t>Комахи</a:t>
            </a:r>
            <a:r>
              <a:rPr lang="ru-RU" dirty="0" smtClean="0"/>
              <a:t>: …….,……..,…….  .</a:t>
            </a:r>
            <a:br>
              <a:rPr lang="ru-RU" dirty="0" smtClean="0"/>
            </a:br>
            <a:r>
              <a:rPr lang="ru-RU" dirty="0" smtClean="0"/>
              <a:t>Птахи: ……, ……., ……  .   </a:t>
            </a:r>
            <a:br>
              <a:rPr lang="ru-RU" dirty="0" smtClean="0"/>
            </a:br>
            <a:r>
              <a:rPr lang="ru-RU" dirty="0" err="1" smtClean="0"/>
              <a:t>Звірі</a:t>
            </a:r>
            <a:r>
              <a:rPr lang="ru-RU" dirty="0" smtClean="0"/>
              <a:t> : ……, ……, ……..   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409600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4000" b="1" dirty="0" smtClean="0"/>
              <a:t>Комахи:бджола,муха,сонечко.</a:t>
            </a:r>
            <a:br>
              <a:rPr lang="uk-UA" sz="4000" b="1" dirty="0" smtClean="0"/>
            </a:br>
            <a:r>
              <a:rPr lang="uk-UA" sz="4000" b="1" dirty="0" smtClean="0"/>
              <a:t/>
            </a:r>
            <a:br>
              <a:rPr lang="uk-UA" sz="4000" b="1" dirty="0" smtClean="0"/>
            </a:br>
            <a:r>
              <a:rPr lang="uk-UA" sz="4000" b="1" dirty="0" smtClean="0"/>
              <a:t>Птахи:ворона,лелека,синиця.</a:t>
            </a:r>
            <a:br>
              <a:rPr lang="uk-UA" sz="4000" b="1" dirty="0" smtClean="0"/>
            </a:br>
            <a:r>
              <a:rPr lang="uk-UA" sz="4000" b="1" dirty="0" smtClean="0"/>
              <a:t/>
            </a:r>
            <a:br>
              <a:rPr lang="uk-UA" sz="4000" b="1" dirty="0" smtClean="0"/>
            </a:br>
            <a:r>
              <a:rPr lang="uk-UA" sz="4000" b="1" dirty="0" smtClean="0"/>
              <a:t>Звірі:білка,вовк,їжак.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r>
              <a:rPr lang="ru-RU" sz="4800" dirty="0" err="1" smtClean="0"/>
              <a:t>Продовжіть</a:t>
            </a:r>
            <a:r>
              <a:rPr lang="ru-RU" sz="4800" dirty="0" smtClean="0"/>
              <a:t> </a:t>
            </a:r>
            <a:r>
              <a:rPr lang="ru-RU" sz="4800" dirty="0" err="1" smtClean="0"/>
              <a:t>речення</a:t>
            </a:r>
            <a:r>
              <a:rPr lang="ru-RU" sz="4800" dirty="0" smtClean="0"/>
              <a:t>: «</a:t>
            </a:r>
            <a:r>
              <a:rPr lang="uk-UA" sz="4800" dirty="0" smtClean="0"/>
              <a:t>Мої очікування від уроку здійснилися тому, що …”</a:t>
            </a:r>
            <a:endParaRPr lang="ru-RU" sz="4800" dirty="0"/>
          </a:p>
        </p:txBody>
      </p:sp>
      <p:pic>
        <p:nvPicPr>
          <p:cNvPr id="4" name="1345338183_77441115_Mikrofon.jpg" descr="C:\Users\Lesya\Desktop\тиждень поч школи\1345338183_77441115_Mikrofon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>
            <a:off x="3059832" y="2564904"/>
            <a:ext cx="4968552" cy="36004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 уроку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r>
              <a:rPr lang="ru-RU" sz="2400" dirty="0" smtClean="0"/>
              <a:t>1.Осіннє дерево.</a:t>
            </a:r>
          </a:p>
          <a:p>
            <a:r>
              <a:rPr lang="uk-UA" sz="2400" dirty="0" smtClean="0"/>
              <a:t>2.Каліграфічна хвилинка.</a:t>
            </a:r>
          </a:p>
          <a:p>
            <a:r>
              <a:rPr lang="uk-UA" sz="2400" dirty="0" smtClean="0"/>
              <a:t>3.Звуко-буквений аналіз слова.</a:t>
            </a:r>
          </a:p>
          <a:p>
            <a:r>
              <a:rPr lang="uk-UA" sz="2400" dirty="0" smtClean="0"/>
              <a:t>4.Вивчення нового.</a:t>
            </a:r>
          </a:p>
          <a:p>
            <a:r>
              <a:rPr lang="uk-UA" sz="2400" dirty="0" smtClean="0"/>
              <a:t>5.Руханка.</a:t>
            </a:r>
          </a:p>
          <a:p>
            <a:r>
              <a:rPr lang="uk-UA" sz="2400" dirty="0" smtClean="0"/>
              <a:t>6.Робота з картками.</a:t>
            </a:r>
          </a:p>
          <a:p>
            <a:r>
              <a:rPr lang="uk-UA" sz="2400" dirty="0" smtClean="0"/>
              <a:t>7.Робота в парах.</a:t>
            </a:r>
          </a:p>
          <a:p>
            <a:r>
              <a:rPr lang="uk-UA" sz="2400" dirty="0" smtClean="0"/>
              <a:t>8.Гра </a:t>
            </a:r>
            <a:r>
              <a:rPr lang="uk-UA" sz="2400" dirty="0" err="1" smtClean="0"/>
              <a:t>“Навпаки”</a:t>
            </a:r>
            <a:r>
              <a:rPr lang="uk-UA" sz="2400" dirty="0" smtClean="0"/>
              <a:t>.</a:t>
            </a:r>
          </a:p>
          <a:p>
            <a:r>
              <a:rPr lang="uk-UA" sz="2400" dirty="0" smtClean="0"/>
              <a:t>9.Самостійна робота.</a:t>
            </a:r>
          </a:p>
          <a:p>
            <a:r>
              <a:rPr lang="uk-UA" sz="2400" dirty="0" smtClean="0"/>
              <a:t>10.Вправа </a:t>
            </a:r>
            <a:r>
              <a:rPr lang="uk-UA" sz="2400" dirty="0" err="1" smtClean="0"/>
              <a:t>“Очікування”</a:t>
            </a:r>
            <a:r>
              <a:rPr lang="uk-UA" sz="2400" dirty="0" smtClean="0"/>
              <a:t>.</a:t>
            </a:r>
          </a:p>
          <a:p>
            <a:r>
              <a:rPr lang="uk-UA" sz="2400" dirty="0" smtClean="0"/>
              <a:t>11.Домашнє завдання.</a:t>
            </a:r>
          </a:p>
          <a:p>
            <a:r>
              <a:rPr lang="uk-UA" sz="2400" dirty="0" smtClean="0"/>
              <a:t>12.Оцінювання.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68789847c39569853ceb04b10d8a51a6.jpg" descr="C:\Users\Lesya\Desktop\тиждень поч школи\68789847c39569853ceb04b10d8a51a6.jpg"/>
          <p:cNvPicPr>
            <a:picLocks noGrp="1" noChangeAspect="1"/>
          </p:cNvPicPr>
          <p:nvPr>
            <p:ph idx="1"/>
          </p:nvPr>
        </p:nvPicPr>
        <p:blipFill>
          <a:blip r:embed="rId2" r:link="rId3" cstate="print"/>
          <a:stretch>
            <a:fillRect/>
          </a:stretch>
        </p:blipFill>
        <p:spPr>
          <a:xfrm>
            <a:off x="971600" y="188640"/>
            <a:ext cx="7560840" cy="6408712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5616623"/>
          </a:xfrm>
        </p:spPr>
        <p:txBody>
          <a:bodyPr>
            <a:normAutofit/>
          </a:bodyPr>
          <a:lstStyle/>
          <a:p>
            <a:r>
              <a:rPr lang="uk-UA" sz="4000" dirty="0" smtClean="0"/>
              <a:t>Вулицями мови </a:t>
            </a:r>
            <a:r>
              <a:rPr lang="ru-RU" sz="4000" dirty="0" smtClean="0"/>
              <a:t> ми   ______, </a:t>
            </a:r>
            <a:br>
              <a:rPr lang="ru-RU" sz="4000" dirty="0" smtClean="0"/>
            </a:br>
            <a:r>
              <a:rPr lang="uk-UA" sz="4000" dirty="0" smtClean="0"/>
              <a:t>Д</a:t>
            </a:r>
            <a:r>
              <a:rPr lang="ru-RU" sz="4000" dirty="0" err="1" smtClean="0"/>
              <a:t>ещо</a:t>
            </a:r>
            <a:r>
              <a:rPr lang="ru-RU" sz="4000" dirty="0" smtClean="0"/>
              <a:t> новенького </a:t>
            </a:r>
            <a:r>
              <a:rPr lang="ru-RU" sz="4000" dirty="0" err="1" smtClean="0"/>
              <a:t>знову_______</a:t>
            </a:r>
            <a:r>
              <a:rPr lang="ru-RU" sz="4000" dirty="0" smtClean="0"/>
              <a:t>.</a:t>
            </a:r>
            <a:br>
              <a:rPr lang="ru-RU" sz="4000" dirty="0" smtClean="0"/>
            </a:br>
            <a:r>
              <a:rPr lang="ru-RU" sz="4000" dirty="0" err="1" smtClean="0"/>
              <a:t>Плекатимем</a:t>
            </a:r>
            <a:r>
              <a:rPr lang="ru-RU" sz="4000" dirty="0" smtClean="0"/>
              <a:t> ми </a:t>
            </a:r>
            <a:r>
              <a:rPr lang="ru-RU" sz="4000" dirty="0" err="1" smtClean="0"/>
              <a:t>кожнеє</a:t>
            </a:r>
            <a:r>
              <a:rPr lang="uk-UA" sz="4000" dirty="0" smtClean="0"/>
              <a:t> її </a:t>
            </a:r>
            <a:r>
              <a:rPr lang="ru-RU" sz="4000" smtClean="0"/>
              <a:t>___________,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 </a:t>
            </a:r>
            <a:r>
              <a:rPr lang="ru-RU" sz="4000" dirty="0" err="1" smtClean="0"/>
              <a:t>Багато</a:t>
            </a:r>
            <a:r>
              <a:rPr lang="ru-RU" sz="4000" dirty="0" smtClean="0"/>
              <a:t> </a:t>
            </a:r>
            <a:r>
              <a:rPr lang="ru-RU" sz="4000" dirty="0" err="1" smtClean="0"/>
              <a:t>дізнаємось</a:t>
            </a:r>
            <a:r>
              <a:rPr lang="ru-RU" sz="4000" dirty="0" smtClean="0"/>
              <a:t> про </a:t>
            </a:r>
            <a:r>
              <a:rPr lang="ru-RU" sz="4000" dirty="0" err="1" smtClean="0"/>
              <a:t>нашу________</a:t>
            </a:r>
            <a:r>
              <a:rPr lang="ru-RU" sz="4000" dirty="0" smtClean="0"/>
              <a:t>. 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800"/>
            <a:ext cx="6400800" cy="310480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 уроку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r>
              <a:rPr lang="ru-RU" sz="2400" dirty="0" smtClean="0"/>
              <a:t>1.Осіннє дерево.</a:t>
            </a:r>
          </a:p>
          <a:p>
            <a:r>
              <a:rPr lang="uk-UA" sz="2400" dirty="0" smtClean="0"/>
              <a:t>2.Каліграфічна хвилинка.</a:t>
            </a:r>
          </a:p>
          <a:p>
            <a:r>
              <a:rPr lang="uk-UA" sz="2400" dirty="0" smtClean="0"/>
              <a:t>3.Звуко-буквений аналіз слова.</a:t>
            </a:r>
          </a:p>
          <a:p>
            <a:r>
              <a:rPr lang="uk-UA" sz="2400" dirty="0" smtClean="0"/>
              <a:t>4.Вивчення нового.</a:t>
            </a:r>
          </a:p>
          <a:p>
            <a:r>
              <a:rPr lang="uk-UA" sz="2400" dirty="0" smtClean="0"/>
              <a:t>5.Руханка.</a:t>
            </a:r>
          </a:p>
          <a:p>
            <a:r>
              <a:rPr lang="uk-UA" sz="2400" dirty="0" smtClean="0"/>
              <a:t>6.Робота з картками.</a:t>
            </a:r>
          </a:p>
          <a:p>
            <a:r>
              <a:rPr lang="uk-UA" sz="2400" dirty="0" smtClean="0"/>
              <a:t>7.Робота в парах.</a:t>
            </a:r>
          </a:p>
          <a:p>
            <a:r>
              <a:rPr lang="uk-UA" sz="2400" dirty="0" smtClean="0"/>
              <a:t>8.Гра </a:t>
            </a:r>
            <a:r>
              <a:rPr lang="uk-UA" sz="2400" dirty="0" err="1" smtClean="0"/>
              <a:t>“Навпаки”</a:t>
            </a:r>
            <a:r>
              <a:rPr lang="uk-UA" sz="2400" dirty="0" smtClean="0"/>
              <a:t>.</a:t>
            </a:r>
          </a:p>
          <a:p>
            <a:r>
              <a:rPr lang="uk-UA" sz="2400" dirty="0" smtClean="0"/>
              <a:t>9.Самостійна робота.</a:t>
            </a:r>
          </a:p>
          <a:p>
            <a:r>
              <a:rPr lang="uk-UA" sz="2400" dirty="0" smtClean="0"/>
              <a:t>10.Вправа </a:t>
            </a:r>
            <a:r>
              <a:rPr lang="uk-UA" sz="2400" dirty="0" err="1" smtClean="0"/>
              <a:t>“Очікування”</a:t>
            </a:r>
            <a:r>
              <a:rPr lang="uk-UA" sz="2400" dirty="0" smtClean="0"/>
              <a:t>.</a:t>
            </a:r>
          </a:p>
          <a:p>
            <a:r>
              <a:rPr lang="uk-UA" sz="2400" dirty="0" smtClean="0"/>
              <a:t>11.Домашнє завдання.</a:t>
            </a:r>
          </a:p>
          <a:p>
            <a:r>
              <a:rPr lang="uk-UA" sz="2400" dirty="0" smtClean="0"/>
              <a:t>12.Оцінювання.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Autofit/>
          </a:bodyPr>
          <a:lstStyle/>
          <a:p>
            <a:r>
              <a:rPr lang="uk-UA" sz="9600" dirty="0" err="1" smtClean="0"/>
              <a:t>сервень</a:t>
            </a:r>
            <a:r>
              <a:rPr lang="uk-UA" sz="9600" dirty="0" smtClean="0"/>
              <a:t>, </a:t>
            </a:r>
            <a:r>
              <a:rPr lang="uk-UA" sz="9600" dirty="0" err="1" smtClean="0"/>
              <a:t>ньтежов</a:t>
            </a:r>
            <a:r>
              <a:rPr lang="uk-UA" sz="9600" dirty="0" smtClean="0"/>
              <a:t>, </a:t>
            </a:r>
            <a:r>
              <a:rPr lang="uk-UA" sz="9600" dirty="0" err="1" smtClean="0"/>
              <a:t>топадлис</a:t>
            </a:r>
            <a:r>
              <a:rPr lang="ru-RU" sz="9600" dirty="0" smtClean="0"/>
              <a:t/>
            </a:r>
            <a:br>
              <a:rPr lang="ru-RU" sz="9600" dirty="0" smtClean="0"/>
            </a:b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16-1.jpeg" descr="C:\Users\Lesya\Desktop\тиждень поч школи\16-1.jpeg"/>
          <p:cNvPicPr>
            <a:picLocks noGrp="1" noChangeAspect="1"/>
          </p:cNvPicPr>
          <p:nvPr>
            <p:ph idx="1"/>
          </p:nvPr>
        </p:nvPicPr>
        <p:blipFill>
          <a:blip r:embed="rId2" r:link="rId3" cstate="print"/>
          <a:stretch>
            <a:fillRect/>
          </a:stretch>
        </p:blipFill>
        <p:spPr>
          <a:xfrm>
            <a:off x="251520" y="188640"/>
            <a:ext cx="4392488" cy="3600400"/>
          </a:xfrm>
        </p:spPr>
      </p:pic>
      <p:pic>
        <p:nvPicPr>
          <p:cNvPr id="5" name="veresk.jpg" descr="C:\Users\Lesya\Desktop\тиждень поч школи\veresk.jpg"/>
          <p:cNvPicPr>
            <a:picLocks noChangeAspect="1"/>
          </p:cNvPicPr>
          <p:nvPr/>
        </p:nvPicPr>
        <p:blipFill>
          <a:blip r:embed="rId4" r:link="rId5" cstate="print"/>
          <a:stretch>
            <a:fillRect/>
          </a:stretch>
        </p:blipFill>
        <p:spPr>
          <a:xfrm>
            <a:off x="2483768" y="3212976"/>
            <a:ext cx="4536504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veresk12.jpg" descr="C:\Users\Lesya\Desktop\тиждень поч школи\veresk12.jpg"/>
          <p:cNvPicPr>
            <a:picLocks noChangeAspect="1"/>
          </p:cNvPicPr>
          <p:nvPr/>
        </p:nvPicPr>
        <p:blipFill>
          <a:blip r:embed="rId6" r:link="rId7" cstate="print"/>
          <a:stretch>
            <a:fillRect/>
          </a:stretch>
        </p:blipFill>
        <p:spPr>
          <a:xfrm>
            <a:off x="4716016" y="188640"/>
            <a:ext cx="4248472" cy="3600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5445224"/>
            <a:ext cx="20162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верес</a:t>
            </a:r>
            <a:endParaRPr lang="ru-RU" sz="4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13000.jpg" descr="C:\Users\Lesya\Desktop\тиждень поч школи\13000.jpg"/>
          <p:cNvPicPr>
            <a:picLocks noGrp="1" noChangeAspect="1"/>
          </p:cNvPicPr>
          <p:nvPr>
            <p:ph idx="1"/>
          </p:nvPr>
        </p:nvPicPr>
        <p:blipFill>
          <a:blip r:embed="rId2" r:link="rId3" cstate="print"/>
          <a:stretch>
            <a:fillRect/>
          </a:stretch>
        </p:blipFill>
        <p:spPr>
          <a:xfrm>
            <a:off x="179512" y="188641"/>
            <a:ext cx="4176463" cy="30963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esппп.jpg" descr="C:\Users\Lesya\Desktop\тиждень поч школи\imagesппп.jpg"/>
          <p:cNvPicPr>
            <a:picLocks noChangeAspect="1"/>
          </p:cNvPicPr>
          <p:nvPr/>
        </p:nvPicPr>
        <p:blipFill>
          <a:blip r:embed="rId4" r:link="rId5" cstate="print"/>
          <a:stretch>
            <a:fillRect/>
          </a:stretch>
        </p:blipFill>
        <p:spPr>
          <a:xfrm>
            <a:off x="4427984" y="188640"/>
            <a:ext cx="4536504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what12.jpg" descr="C:\Users\Lesya\Desktop\тиждень поч школи\what12.jpg"/>
          <p:cNvPicPr>
            <a:picLocks noChangeAspect="1"/>
          </p:cNvPicPr>
          <p:nvPr/>
        </p:nvPicPr>
        <p:blipFill>
          <a:blip r:embed="rId6" r:link="rId7" cstate="print"/>
          <a:stretch>
            <a:fillRect/>
          </a:stretch>
        </p:blipFill>
        <p:spPr>
          <a:xfrm>
            <a:off x="179512" y="3429000"/>
            <a:ext cx="4392488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Желтые-деревья-2.jpg" descr="C:\Users\Lesya\Desktop\тиждень поч школи\Желтые-деревья-2.jpg"/>
          <p:cNvPicPr>
            <a:picLocks noChangeAspect="1"/>
          </p:cNvPicPr>
          <p:nvPr/>
        </p:nvPicPr>
        <p:blipFill>
          <a:blip r:embed="rId8" r:link="rId9" cstate="print"/>
          <a:stretch>
            <a:fillRect/>
          </a:stretch>
        </p:blipFill>
        <p:spPr>
          <a:xfrm>
            <a:off x="4716016" y="3429000"/>
            <a:ext cx="4248472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24WxuBjL.jpg" descr="C:\Users\Lesya\Desktop\тиждень поч школи\24WxuBjL.jpg"/>
          <p:cNvPicPr>
            <a:picLocks noGrp="1" noChangeAspect="1"/>
          </p:cNvPicPr>
          <p:nvPr>
            <p:ph idx="1"/>
          </p:nvPr>
        </p:nvPicPr>
        <p:blipFill>
          <a:blip r:embed="rId2" r:link="rId3" cstate="print"/>
          <a:stretch>
            <a:fillRect/>
          </a:stretch>
        </p:blipFill>
        <p:spPr>
          <a:xfrm>
            <a:off x="395536" y="260648"/>
            <a:ext cx="4267200" cy="3672408"/>
          </a:xfrm>
        </p:spPr>
      </p:pic>
      <p:pic>
        <p:nvPicPr>
          <p:cNvPr id="5" name="7827.jpg" descr="C:\Users\Lesya\Desktop\тиждень поч школи\7827.jpg"/>
          <p:cNvPicPr>
            <a:picLocks noChangeAspect="1"/>
          </p:cNvPicPr>
          <p:nvPr/>
        </p:nvPicPr>
        <p:blipFill>
          <a:blip r:embed="rId4" r:link="rId5" cstate="print"/>
          <a:stretch>
            <a:fillRect/>
          </a:stretch>
        </p:blipFill>
        <p:spPr>
          <a:xfrm>
            <a:off x="4283968" y="2420888"/>
            <a:ext cx="4667672" cy="428625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1.jpg" descr="C:\Users\Lesya\Desktop\тиждень поч школи\1.jpg"/>
          <p:cNvPicPr>
            <a:picLocks noGrp="1" noChangeAspect="1"/>
          </p:cNvPicPr>
          <p:nvPr>
            <p:ph idx="1"/>
          </p:nvPr>
        </p:nvPicPr>
        <p:blipFill>
          <a:blip r:embed="rId2" r:link="rId3" cstate="print"/>
          <a:stretch>
            <a:fillRect/>
          </a:stretch>
        </p:blipFill>
        <p:spPr>
          <a:xfrm>
            <a:off x="179513" y="260649"/>
            <a:ext cx="4968551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1470290795127475328.jpg" descr="C:\Users\Lesya\Desktop\тиждень поч школи\1470290795127475328.jpg"/>
          <p:cNvPicPr>
            <a:picLocks noChangeAspect="1"/>
          </p:cNvPicPr>
          <p:nvPr/>
        </p:nvPicPr>
        <p:blipFill>
          <a:blip r:embed="rId4" r:link="rId5" cstate="print"/>
          <a:stretch>
            <a:fillRect/>
          </a:stretch>
        </p:blipFill>
        <p:spPr>
          <a:xfrm>
            <a:off x="4427984" y="2276872"/>
            <a:ext cx="4392488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475656" y="5373216"/>
            <a:ext cx="2214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лисички</a:t>
            </a:r>
            <a:endParaRPr lang="ru-RU" sz="4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r>
              <a:rPr lang="uk-UA" sz="2200" dirty="0" smtClean="0"/>
              <a:t>Восени в людей  </a:t>
            </a:r>
            <a:r>
              <a:rPr lang="uk-UA" sz="2200" u="sng" dirty="0" smtClean="0"/>
              <a:t>багато </a:t>
            </a:r>
            <a:r>
              <a:rPr lang="uk-UA" sz="2200" dirty="0" smtClean="0"/>
              <a:t> роботи.  Не встигнуть вибрати </a:t>
            </a:r>
            <a:r>
              <a:rPr lang="uk-UA" sz="2200" b="1" dirty="0" smtClean="0"/>
              <a:t>цибулю</a:t>
            </a:r>
            <a:r>
              <a:rPr lang="uk-UA" sz="2200" dirty="0" smtClean="0"/>
              <a:t> і </a:t>
            </a:r>
            <a:r>
              <a:rPr lang="uk-UA" sz="2200" b="1" dirty="0" smtClean="0"/>
              <a:t>часник</a:t>
            </a:r>
            <a:r>
              <a:rPr lang="uk-UA" sz="2200" dirty="0" smtClean="0"/>
              <a:t>,як вже </a:t>
            </a:r>
            <a:r>
              <a:rPr lang="uk-UA" sz="2200" b="1" dirty="0" smtClean="0"/>
              <a:t>квасоля</a:t>
            </a:r>
            <a:r>
              <a:rPr lang="uk-UA" sz="2200" dirty="0" smtClean="0"/>
              <a:t> проситься - тріскають стручки й показують</a:t>
            </a:r>
            <a:r>
              <a:rPr lang="uk-UA" sz="2200" u="sng" dirty="0" smtClean="0"/>
              <a:t> білі</a:t>
            </a:r>
            <a:r>
              <a:rPr lang="uk-UA" sz="2200" dirty="0" smtClean="0"/>
              <a:t> зуби. А  кукурудза, </a:t>
            </a:r>
            <a:r>
              <a:rPr lang="uk-UA" sz="2200" b="1" dirty="0" smtClean="0"/>
              <a:t>буряки,картопля</a:t>
            </a:r>
            <a:r>
              <a:rPr lang="uk-UA" sz="2200" dirty="0" smtClean="0"/>
              <a:t>! А сливи,яблука,груші! А ще ж кортить назбирати грибів,горіхів… Та що там </a:t>
            </a:r>
            <a:r>
              <a:rPr lang="uk-UA" sz="2200" u="sng" dirty="0" smtClean="0"/>
              <a:t>казати</a:t>
            </a:r>
            <a:r>
              <a:rPr lang="uk-UA" sz="2200" dirty="0" smtClean="0"/>
              <a:t> : роботи по вуха.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uk-UA" sz="2200" dirty="0" smtClean="0"/>
              <a:t> 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uk-UA" sz="2200" dirty="0" smtClean="0"/>
              <a:t>     1.Спиши друге і третє речення. Яким  одним словом можна назвати виділені слова?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uk-UA" sz="2200" dirty="0" smtClean="0"/>
              <a:t>Запишіть за зразком: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uk-UA" sz="2200" dirty="0" smtClean="0"/>
              <a:t>Цибуля,  …..,   ……., …….., ……   </a:t>
            </a:r>
            <a:r>
              <a:rPr lang="uk-UA" sz="2200" dirty="0" err="1" smtClean="0"/>
              <a:t>-це</a:t>
            </a:r>
            <a:r>
              <a:rPr lang="uk-UA" sz="2200" dirty="0" smtClean="0"/>
              <a:t>   ……..    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uk-UA" sz="2200" dirty="0" smtClean="0"/>
              <a:t> 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uk-UA" sz="2200" dirty="0" smtClean="0"/>
              <a:t>    2.Поясни значення висловлювання «роботи по вуха». Заміни його одним      словом.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uk-UA" sz="2200" dirty="0" smtClean="0"/>
              <a:t> 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uk-UA" sz="2200" dirty="0" smtClean="0"/>
              <a:t>3. Випишіть із тексту вправи підкреслені слова і доберіть до них слова, протилежні за значенням.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71fdbd0a2cc4de4634a90f9767bb4f861804f1a4.jpg" descr="C:\Users\Lesya\Desktop\тиждень поч школи\71fdbd0a2cc4de4634a90f9767bb4f861804f1a4.jpg"/>
          <p:cNvPicPr>
            <a:picLocks noGrp="1" noChangeAspect="1"/>
          </p:cNvPicPr>
          <p:nvPr>
            <p:ph idx="1"/>
          </p:nvPr>
        </p:nvPicPr>
        <p:blipFill>
          <a:blip r:embed="rId2" r:link="rId3" cstate="print"/>
          <a:stretch>
            <a:fillRect/>
          </a:stretch>
        </p:blipFill>
        <p:spPr>
          <a:xfrm>
            <a:off x="395536" y="260649"/>
            <a:ext cx="2177331" cy="2664296"/>
          </a:xfrm>
        </p:spPr>
      </p:pic>
      <p:pic>
        <p:nvPicPr>
          <p:cNvPr id="6" name="d69ea73d9f9f.png" descr="C:\Users\Lesya\Desktop\тиждень поч школи\d69ea73d9f9f.png"/>
          <p:cNvPicPr>
            <a:picLocks noChangeAspect="1"/>
          </p:cNvPicPr>
          <p:nvPr/>
        </p:nvPicPr>
        <p:blipFill>
          <a:blip r:embed="rId4" r:link="rId5" cstate="print"/>
          <a:stretch>
            <a:fillRect/>
          </a:stretch>
        </p:blipFill>
        <p:spPr>
          <a:xfrm>
            <a:off x="2699792" y="260648"/>
            <a:ext cx="1728192" cy="2664296"/>
          </a:xfrm>
          <a:prstGeom prst="rect">
            <a:avLst/>
          </a:prstGeom>
        </p:spPr>
      </p:pic>
      <p:pic>
        <p:nvPicPr>
          <p:cNvPr id="7" name="2012-04-26_19-40_Bitumnaya_cherepica_Plano_Nova_klukvenno_krasnyi.jpg" descr="C:\Users\Lesya\Desktop\тиждень поч школи\2012-04-26_19-40_Bitumnaya_cherepica_Plano_Nova_klukvenno_krasnyi.jpg"/>
          <p:cNvPicPr>
            <a:picLocks noChangeAspect="1"/>
          </p:cNvPicPr>
          <p:nvPr/>
        </p:nvPicPr>
        <p:blipFill>
          <a:blip r:embed="rId6" r:link="rId7" cstate="print"/>
          <a:stretch>
            <a:fillRect/>
          </a:stretch>
        </p:blipFill>
        <p:spPr>
          <a:xfrm>
            <a:off x="4644008" y="260648"/>
            <a:ext cx="1800200" cy="2592288"/>
          </a:xfrm>
          <a:prstGeom prst="rect">
            <a:avLst/>
          </a:prstGeom>
        </p:spPr>
      </p:pic>
      <p:pic>
        <p:nvPicPr>
          <p:cNvPr id="8" name="image_32-0.png" descr="C:\Users\Lesya\Desktop\тиждень поч школи\image_32-0.png"/>
          <p:cNvPicPr>
            <a:picLocks noChangeAspect="1"/>
          </p:cNvPicPr>
          <p:nvPr/>
        </p:nvPicPr>
        <p:blipFill>
          <a:blip r:embed="rId8" r:link="rId9" cstate="print"/>
          <a:stretch>
            <a:fillRect/>
          </a:stretch>
        </p:blipFill>
        <p:spPr>
          <a:xfrm>
            <a:off x="6660233" y="260647"/>
            <a:ext cx="1872207" cy="2592289"/>
          </a:xfrm>
          <a:prstGeom prst="rect">
            <a:avLst/>
          </a:prstGeom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67544" y="6093296"/>
          <a:ext cx="7992888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2888"/>
              </a:tblGrid>
              <a:tr h="504056">
                <a:tc>
                  <a:txBody>
                    <a:bodyPr/>
                    <a:lstStyle/>
                    <a:p>
                      <a:r>
                        <a:rPr lang="uk-UA" sz="1800" dirty="0" smtClean="0"/>
                        <a:t>           колючий                    пухнастий                       день                               ніч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699792" y="2852936"/>
          <a:ext cx="1872208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</a:tblGrid>
              <a:tr h="504056">
                <a:tc>
                  <a:txBody>
                    <a:bodyPr/>
                    <a:lstStyle/>
                    <a:p>
                      <a:r>
                        <a:rPr lang="uk-UA" dirty="0" smtClean="0"/>
                        <a:t>           легкий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644008" y="2852936"/>
          <a:ext cx="1800200" cy="514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</a:tblGrid>
              <a:tr h="514856">
                <a:tc>
                  <a:txBody>
                    <a:bodyPr/>
                    <a:lstStyle/>
                    <a:p>
                      <a:r>
                        <a:rPr lang="uk-UA" dirty="0" smtClean="0"/>
                        <a:t>   низький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660232" y="2852936"/>
          <a:ext cx="1872208" cy="514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</a:tblGrid>
              <a:tr h="514856">
                <a:tc>
                  <a:txBody>
                    <a:bodyPr/>
                    <a:lstStyle/>
                    <a:p>
                      <a:r>
                        <a:rPr lang="uk-UA" dirty="0" smtClean="0"/>
                        <a:t>          високий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" name="5749.jpg" descr="C:\Users\Lesya\Desktop\тиждень поч школи\5749.jpg"/>
          <p:cNvPicPr>
            <a:picLocks noChangeAspect="1"/>
          </p:cNvPicPr>
          <p:nvPr/>
        </p:nvPicPr>
        <p:blipFill>
          <a:blip r:embed="rId10" r:link="rId11" cstate="print"/>
          <a:stretch>
            <a:fillRect/>
          </a:stretch>
        </p:blipFill>
        <p:spPr>
          <a:xfrm>
            <a:off x="467544" y="3429001"/>
            <a:ext cx="2016224" cy="2664296"/>
          </a:xfrm>
          <a:prstGeom prst="rect">
            <a:avLst/>
          </a:prstGeom>
        </p:spPr>
      </p:pic>
      <p:pic>
        <p:nvPicPr>
          <p:cNvPr id="19" name="karlikovye-kroliki.jpg" descr="C:\Users\Lesya\Desktop\тиждень поч школи\karlikovye-kroliki.jpg"/>
          <p:cNvPicPr>
            <a:picLocks noChangeAspect="1"/>
          </p:cNvPicPr>
          <p:nvPr/>
        </p:nvPicPr>
        <p:blipFill>
          <a:blip r:embed="rId12" r:link="rId13" cstate="print"/>
          <a:stretch>
            <a:fillRect/>
          </a:stretch>
        </p:blipFill>
        <p:spPr>
          <a:xfrm>
            <a:off x="2699792" y="3429000"/>
            <a:ext cx="1800200" cy="2664296"/>
          </a:xfrm>
          <a:prstGeom prst="rect">
            <a:avLst/>
          </a:prstGeom>
        </p:spPr>
      </p:pic>
      <p:pic>
        <p:nvPicPr>
          <p:cNvPr id="20" name="67124764.jpg" descr="C:\Users\Lesya\Desktop\тиждень поч школи\67124764.jpg"/>
          <p:cNvPicPr>
            <a:picLocks noChangeAspect="1"/>
          </p:cNvPicPr>
          <p:nvPr/>
        </p:nvPicPr>
        <p:blipFill>
          <a:blip r:embed="rId14" r:link="rId15" cstate="print"/>
          <a:stretch>
            <a:fillRect/>
          </a:stretch>
        </p:blipFill>
        <p:spPr>
          <a:xfrm>
            <a:off x="4644008" y="3429000"/>
            <a:ext cx="1800200" cy="2664296"/>
          </a:xfrm>
          <a:prstGeom prst="rect">
            <a:avLst/>
          </a:prstGeom>
        </p:spPr>
      </p:pic>
      <p:pic>
        <p:nvPicPr>
          <p:cNvPr id="21" name="images.jpg" descr="C:\Users\Lesya\Desktop\тиждень поч школи\images.jpg"/>
          <p:cNvPicPr>
            <a:picLocks noChangeAspect="1"/>
          </p:cNvPicPr>
          <p:nvPr/>
        </p:nvPicPr>
        <p:blipFill>
          <a:blip r:embed="rId16" r:link="rId17" cstate="print"/>
          <a:stretch>
            <a:fillRect/>
          </a:stretch>
        </p:blipFill>
        <p:spPr>
          <a:xfrm>
            <a:off x="6677025" y="3429000"/>
            <a:ext cx="1783407" cy="2664296"/>
          </a:xfrm>
          <a:prstGeom prst="rect">
            <a:avLst/>
          </a:prstGeom>
        </p:spPr>
      </p:pic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95536" y="2852936"/>
          <a:ext cx="2160240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</a:tblGrid>
              <a:tr h="504056">
                <a:tc>
                  <a:txBody>
                    <a:bodyPr/>
                    <a:lstStyle/>
                    <a:p>
                      <a:r>
                        <a:rPr lang="uk-UA" dirty="0" smtClean="0"/>
                        <a:t>             важкий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181</Words>
  <Application>Microsoft Office PowerPoint</Application>
  <PresentationFormat>Экран (4:3)</PresentationFormat>
  <Paragraphs>41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План уроку</vt:lpstr>
      <vt:lpstr>сервень, ньтежов, топадлис </vt:lpstr>
      <vt:lpstr>Слайд 4</vt:lpstr>
      <vt:lpstr>Слайд 5</vt:lpstr>
      <vt:lpstr>Слайд 6</vt:lpstr>
      <vt:lpstr>Слайд 7</vt:lpstr>
      <vt:lpstr>Восени в людей  багато  роботи.  Не встигнуть вибрати цибулю і часник,як вже квасоля проситься - тріскають стручки й показують білі зуби. А  кукурудза, буряки,картопля! А сливи,яблука,груші! А ще ж кортить назбирати грибів,горіхів… Та що там казати : роботи по вуха.        1.Спиши друге і третє речення. Яким  одним словом можна назвати виділені слова? Запишіть за зразком: Цибуля,  …..,   ……., …….., ……   -це   ……..    .       2.Поясни значення висловлювання «роботи по вуха». Заміни його одним      словом.   3. Випишіть із тексту вправи підкреслені слова і доберіть до них слова, протилежні за значенням.  </vt:lpstr>
      <vt:lpstr>Слайд 9</vt:lpstr>
      <vt:lpstr>Слайд 10</vt:lpstr>
      <vt:lpstr>Слайд 11</vt:lpstr>
      <vt:lpstr>Комахи: …….,……..,…….  . Птахи: ……, ……., ……  .    Звірі : ……, ……, ……..   . </vt:lpstr>
      <vt:lpstr>Комахи:бджола,муха,сонечко.  Птахи:ворона,лелека,синиця.  Звірі:білка,вовк,їжак.</vt:lpstr>
      <vt:lpstr>Слайд 14</vt:lpstr>
      <vt:lpstr>План уроку</vt:lpstr>
      <vt:lpstr>Слайд 16</vt:lpstr>
      <vt:lpstr>Вулицями мови  ми   ______,  Дещо новенького знову_______. Плекатимем ми кожнеє її ___________,  Багато дізнаємось про нашу________.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Lesya</dc:creator>
  <cp:lastModifiedBy>Lesya</cp:lastModifiedBy>
  <cp:revision>16</cp:revision>
  <dcterms:created xsi:type="dcterms:W3CDTF">2017-11-04T14:51:10Z</dcterms:created>
  <dcterms:modified xsi:type="dcterms:W3CDTF">2017-11-19T10:12:25Z</dcterms:modified>
</cp:coreProperties>
</file>