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3"/>
  </p:notesMasterIdLst>
  <p:sldIdLst>
    <p:sldId id="282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83" r:id="rId15"/>
    <p:sldId id="284" r:id="rId16"/>
    <p:sldId id="285" r:id="rId17"/>
    <p:sldId id="286" r:id="rId18"/>
    <p:sldId id="287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7" r:id="rId27"/>
    <p:sldId id="276" r:id="rId28"/>
    <p:sldId id="278" r:id="rId29"/>
    <p:sldId id="279" r:id="rId30"/>
    <p:sldId id="280" r:id="rId31"/>
    <p:sldId id="281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86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283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A732DA-983F-4098-A9C3-826B26FFBE98}" type="datetimeFigureOut">
              <a:rPr lang="ru-RU" smtClean="0"/>
              <a:pPr/>
              <a:t>19.11.2016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9AC97-4C17-4CC6-A3CA-CE88733D8D3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53380-7000-4828-8E2A-2A0EE4E25E26}" type="datetimeFigureOut">
              <a:rPr lang="ru-RU" smtClean="0"/>
              <a:pPr/>
              <a:t>19.11.2016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EF5FE6D-04CA-49BC-A3E7-2CE5101552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53380-7000-4828-8E2A-2A0EE4E25E26}" type="datetimeFigureOut">
              <a:rPr lang="ru-RU" smtClean="0"/>
              <a:pPr/>
              <a:t>19.11.2016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5FE6D-04CA-49BC-A3E7-2CE5101552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53380-7000-4828-8E2A-2A0EE4E25E26}" type="datetimeFigureOut">
              <a:rPr lang="ru-RU" smtClean="0"/>
              <a:pPr/>
              <a:t>19.11.2016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5FE6D-04CA-49BC-A3E7-2CE5101552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53380-7000-4828-8E2A-2A0EE4E25E26}" type="datetimeFigureOut">
              <a:rPr lang="ru-RU" smtClean="0"/>
              <a:pPr/>
              <a:t>19.11.2016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EF5FE6D-04CA-49BC-A3E7-2CE5101552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53380-7000-4828-8E2A-2A0EE4E25E26}" type="datetimeFigureOut">
              <a:rPr lang="ru-RU" smtClean="0"/>
              <a:pPr/>
              <a:t>19.11.2016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5FE6D-04CA-49BC-A3E7-2CE5101552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53380-7000-4828-8E2A-2A0EE4E25E26}" type="datetimeFigureOut">
              <a:rPr lang="ru-RU" smtClean="0"/>
              <a:pPr/>
              <a:t>19.11.2016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5FE6D-04CA-49BC-A3E7-2CE5101552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53380-7000-4828-8E2A-2A0EE4E25E26}" type="datetimeFigureOut">
              <a:rPr lang="ru-RU" smtClean="0"/>
              <a:pPr/>
              <a:t>19.11.2016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EF5FE6D-04CA-49BC-A3E7-2CE5101552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53380-7000-4828-8E2A-2A0EE4E25E26}" type="datetimeFigureOut">
              <a:rPr lang="ru-RU" smtClean="0"/>
              <a:pPr/>
              <a:t>19.11.2016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5FE6D-04CA-49BC-A3E7-2CE5101552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53380-7000-4828-8E2A-2A0EE4E25E26}" type="datetimeFigureOut">
              <a:rPr lang="ru-RU" smtClean="0"/>
              <a:pPr/>
              <a:t>19.11.2016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5FE6D-04CA-49BC-A3E7-2CE5101552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53380-7000-4828-8E2A-2A0EE4E25E26}" type="datetimeFigureOut">
              <a:rPr lang="ru-RU" smtClean="0"/>
              <a:pPr/>
              <a:t>19.11.2016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5FE6D-04CA-49BC-A3E7-2CE5101552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53380-7000-4828-8E2A-2A0EE4E25E26}" type="datetimeFigureOut">
              <a:rPr lang="ru-RU" smtClean="0"/>
              <a:pPr/>
              <a:t>19.11.2016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5FE6D-04CA-49BC-A3E7-2CE5101552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D253380-7000-4828-8E2A-2A0EE4E25E26}" type="datetimeFigureOut">
              <a:rPr lang="ru-RU" smtClean="0"/>
              <a:pPr/>
              <a:t>19.11.2016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EF5FE6D-04CA-49BC-A3E7-2CE5101552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cdiak.archives.gov.ua/images/history/cdiak_01_01.jpg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cdiak.archives.gov.ua/images/history/cdiak_01_04.jp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hyperlink" Target="http://cdiak.archives.gov.ua/images/history/cdiak_01_06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cdiak.archives.gov.ua/images/history/cdiak_01_05.jp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hyperlink" Target="http://cdiak.archives.gov.ua/images/history/cdiak_01_09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cdiak.archives.gov.ua/images/history/cdiak_01_03.jp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hyperlink" Target="http://cdiak.archives.gov.ua/images/history/cdiak_01_02.jpg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cdiak.archives.gov.ua/files/do_sklad_kolegii.pdf" TargetMode="External"/><Relationship Id="rId2" Type="http://schemas.openxmlformats.org/officeDocument/2006/relationships/hyperlink" Target="http://cdiak.archives.gov.ua/files/do_polozhennia_kolegii.pdf" TargetMode="Externa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cdiak.archives.gov.ua/files/f.1944op.0001.pdf" TargetMode="External"/><Relationship Id="rId3" Type="http://schemas.openxmlformats.org/officeDocument/2006/relationships/hyperlink" Target="http://cdiak.archives.gov.ua/files/f.0127op.1017.pdf" TargetMode="External"/><Relationship Id="rId7" Type="http://schemas.openxmlformats.org/officeDocument/2006/relationships/hyperlink" Target="http://cdiak.archives.gov.ua/files/f.1504op.0003.pdf" TargetMode="External"/><Relationship Id="rId2" Type="http://schemas.openxmlformats.org/officeDocument/2006/relationships/hyperlink" Target="http://cdiak.archives.gov.ua/files/f.0127op.1012.pdf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cdiak.archives.gov.ua/files/f.1504op.0002.pdf" TargetMode="External"/><Relationship Id="rId11" Type="http://schemas.openxmlformats.org/officeDocument/2006/relationships/hyperlink" Target="http://cdiak.archives.gov.ua/files/Katalog_Kolekcii_Dokumentiv_Kyivskoi_Arkhohrafichnoi_Komisii_1971.pdf" TargetMode="External"/><Relationship Id="rId5" Type="http://schemas.openxmlformats.org/officeDocument/2006/relationships/hyperlink" Target="http://cdiak.archives.gov.ua/files/f.1504op.0001.pdf" TargetMode="External"/><Relationship Id="rId10" Type="http://schemas.openxmlformats.org/officeDocument/2006/relationships/hyperlink" Target="http://cdiak.archives.gov.ua/files/f.1957op.0001.pdf" TargetMode="External"/><Relationship Id="rId4" Type="http://schemas.openxmlformats.org/officeDocument/2006/relationships/hyperlink" Target="http://cdiak.archives.gov.ua/files/f.0127op.1043.pdf" TargetMode="External"/><Relationship Id="rId9" Type="http://schemas.openxmlformats.org/officeDocument/2006/relationships/hyperlink" Target="http://cdiak.archives.gov.ua/files/f.1948op.0001.pdf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cdiak.archives.gov.ua/baza_geog_pok_kyiv/index.php" TargetMode="External"/><Relationship Id="rId2" Type="http://schemas.openxmlformats.org/officeDocument/2006/relationships/hyperlink" Target="http://cdiak.archives.gov.ua/baza_geog_pok/index.php" TargetMode="Externa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cdiak.archives.gov.ua/files/Virmeno-Kypchatski_rukopysy_v_Ukraini_Virmenii_Rosii_kataloh.pdf" TargetMode="External"/><Relationship Id="rId2" Type="http://schemas.openxmlformats.org/officeDocument/2006/relationships/hyperlink" Target="http://cdiak.archives.gov.ua/files/Katalog_starodrukiv_CDIAK.pdf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cdiak.archives.gov.ua/files/Katalog_dokumentiv_z_istorii_Kyyeva_XV-XIX.pdf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cdiak.archives.gov.ua/ochischennya.php" TargetMode="External"/><Relationship Id="rId3" Type="http://schemas.openxmlformats.org/officeDocument/2006/relationships/hyperlink" Target="http://cdiak.archives.gov.ua/dok_vyst.php" TargetMode="External"/><Relationship Id="rId7" Type="http://schemas.openxmlformats.org/officeDocument/2006/relationships/hyperlink" Target="http://cdiak.archives.gov.ua/zapobihannia_koruptsii.php" TargetMode="External"/><Relationship Id="rId2" Type="http://schemas.openxmlformats.org/officeDocument/2006/relationships/hyperlink" Target="http://www.archives.gov.ua/Law-base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cdiak.archives.gov.ua/dostup_do_publichnoi_informatsii.php" TargetMode="External"/><Relationship Id="rId5" Type="http://schemas.openxmlformats.org/officeDocument/2006/relationships/hyperlink" Target="http://cdiak.archives.gov.ua/spilni_mizhnarodni_proekty.php" TargetMode="External"/><Relationship Id="rId10" Type="http://schemas.openxmlformats.org/officeDocument/2006/relationships/hyperlink" Target="http://cdiak.archives.gov.ua/vakancii.php" TargetMode="External"/><Relationship Id="rId4" Type="http://schemas.openxmlformats.org/officeDocument/2006/relationships/hyperlink" Target="http://cdiak.archives.gov.ua/nashi_publikatsii.php" TargetMode="External"/><Relationship Id="rId9" Type="http://schemas.openxmlformats.org/officeDocument/2006/relationships/hyperlink" Target="http://cdiak.archives.gov.ua/derzhavni_zakupivli.php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cdiak.archives.gov.ua/images/history/0-058687-1.jpg" TargetMode="Externa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5%D0%BD%D1%86%D0%B8%D0%BA%D0%BB%D0%BE%D0%BF%D0%B5%D0%B4%D1%96%D1%8F_%D1%81%D1%83%D1%87%D0%B0%D1%81%D0%BD%D0%BE%D1%97_%D0%A3%D0%BA%D1%80%D0%B0%D1%97%D0%BD%D0%B8" TargetMode="External"/><Relationship Id="rId2" Type="http://schemas.openxmlformats.org/officeDocument/2006/relationships/hyperlink" Target="http://cdiak.archives.gov.ua/histori.php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uk.wikipedia.org/wiki/%D0%9D%D0%B0%D1%83%D0%BA%D0%BE%D0%B2%D0%B5_%D1%82%D0%BE%D0%B2%D0%B0%D1%80%D0%B8%D1%81%D1%82%D0%B2%D0%BE_%D1%96%D0%BC%D0%B5%D0%BD%D1%96_%D0%A8%D0%B5%D0%B2%D1%87%D0%B5%D0%BD%D0%BA%D0%B0" TargetMode="External"/><Relationship Id="rId4" Type="http://schemas.openxmlformats.org/officeDocument/2006/relationships/hyperlink" Target="https://uk.wikipedia.org/wiki/%D0%9D%D0%B0%D1%86%D1%96%D0%BE%D0%BD%D0%B0%D0%BB%D1%8C%D0%BD%D0%B0_%D0%B0%D0%BA%D0%B0%D0%B4%D0%B5%D0%BC%D1%96%D1%8F_%D0%BD%D0%B0%D1%83%D0%BA_%D0%A3%D0%BA%D1%80%D0%B0%D1%97%D0%BD%D0%B8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cdiak.archives.gov.ua/images/history/0-292.jpg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cdiak.archives.gov.ua/images/history/0-004312.jpg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cdiak.archives.gov.ua/images/history/2-093414-1.jpg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cdiak.archives.gov.ua/images/history/cdiak_1970.jpg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88552" cy="6669360"/>
          </a:xfrm>
        </p:spPr>
        <p:txBody>
          <a:bodyPr>
            <a:normAutofit/>
          </a:bodyPr>
          <a:lstStyle/>
          <a:p>
            <a:pPr algn="ctr"/>
            <a:r>
              <a:rPr lang="uk-UA" sz="5400" dirty="0" smtClean="0">
                <a:solidFill>
                  <a:srgbClr val="C00000"/>
                </a:solidFill>
              </a:rPr>
              <a:t>Презентація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>
                <a:solidFill>
                  <a:srgbClr val="C00000"/>
                </a:solidFill>
              </a:rPr>
              <a:t>з курсу: </a:t>
            </a:r>
            <a:r>
              <a:rPr lang="uk-UA" dirty="0" err="1" smtClean="0"/>
              <a:t>архівознавтсво</a:t>
            </a:r>
            <a:r>
              <a:rPr lang="uk-UA" dirty="0" smtClean="0"/>
              <a:t> та </a:t>
            </a:r>
            <a:r>
              <a:rPr lang="uk-UA" dirty="0" err="1" smtClean="0"/>
              <a:t>музеєзнавтво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>
                <a:solidFill>
                  <a:srgbClr val="C00000"/>
                </a:solidFill>
              </a:rPr>
              <a:t>студенток групи іі-13-3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err="1" smtClean="0"/>
              <a:t>нечипорук</a:t>
            </a:r>
            <a:r>
              <a:rPr lang="uk-UA" dirty="0" smtClean="0"/>
              <a:t> </a:t>
            </a:r>
            <a:r>
              <a:rPr lang="uk-UA" dirty="0" err="1" smtClean="0"/>
              <a:t>в.г</a:t>
            </a:r>
            <a:r>
              <a:rPr lang="uk-UA" dirty="0" smtClean="0"/>
              <a:t>.</a:t>
            </a:r>
            <a:br>
              <a:rPr lang="uk-UA" dirty="0" smtClean="0"/>
            </a:b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65024" cy="720080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Документальний масив архіву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52736"/>
            <a:ext cx="5148064" cy="5805264"/>
          </a:xfrm>
        </p:spPr>
        <p:txBody>
          <a:bodyPr>
            <a:normAutofit fontScale="40000" lnSpcReduction="20000"/>
          </a:bodyPr>
          <a:lstStyle/>
          <a:p>
            <a:pPr fontAlgn="t"/>
            <a:r>
              <a:rPr lang="uk-UA" sz="5000" b="1" dirty="0" smtClean="0">
                <a:latin typeface="Times New Roman" pitchFamily="18" charset="0"/>
                <a:cs typeface="Times New Roman" pitchFamily="18" charset="0"/>
              </a:rPr>
              <a:t>У ЦДІАК сконцентровано документи, що висвітлюють історію нашої держави періоду її входження до складу Литви і Польщі (з ХІ</a:t>
            </a:r>
            <a:r>
              <a:rPr lang="ru-RU" sz="50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5000" b="1" dirty="0" smtClean="0">
                <a:latin typeface="Times New Roman" pitchFamily="18" charset="0"/>
                <a:cs typeface="Times New Roman" pitchFamily="18" charset="0"/>
              </a:rPr>
              <a:t> до кінця Х</a:t>
            </a:r>
            <a:r>
              <a:rPr lang="ru-RU" sz="50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5000" b="1" dirty="0" smtClean="0">
                <a:latin typeface="Times New Roman" pitchFamily="18" charset="0"/>
                <a:cs typeface="Times New Roman" pitchFamily="18" charset="0"/>
              </a:rPr>
              <a:t>ІІІ ст.), Росії (з Х</a:t>
            </a:r>
            <a:r>
              <a:rPr lang="ru-RU" sz="50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5000" b="1" dirty="0" smtClean="0">
                <a:latin typeface="Times New Roman" pitchFamily="18" charset="0"/>
                <a:cs typeface="Times New Roman" pitchFamily="18" charset="0"/>
              </a:rPr>
              <a:t>ІІ</a:t>
            </a:r>
            <a:r>
              <a:rPr lang="ru-RU" sz="5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5000" b="1" dirty="0" smtClean="0">
                <a:latin typeface="Times New Roman" pitchFamily="18" charset="0"/>
                <a:cs typeface="Times New Roman" pitchFamily="18" charset="0"/>
              </a:rPr>
              <a:t>ст. до 1917 р.). Важливе місце займають фонди установ Гетьманщини. </a:t>
            </a:r>
            <a:endParaRPr lang="ru-RU" sz="5000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t"/>
            <a:r>
              <a:rPr lang="ru-RU" sz="5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5000" b="1" dirty="0" smtClean="0">
                <a:latin typeface="Times New Roman" pitchFamily="18" charset="0"/>
                <a:cs typeface="Times New Roman" pitchFamily="18" charset="0"/>
              </a:rPr>
              <a:t>Найдавнішою пам'яткою архіву є Євангеліє грецькою мовою на пергамені ХІІІ ст.; найстарішим документом - грамота руського старости Отто з </a:t>
            </a:r>
            <a:r>
              <a:rPr lang="uk-UA" sz="5000" b="1" dirty="0" err="1" smtClean="0">
                <a:latin typeface="Times New Roman" pitchFamily="18" charset="0"/>
                <a:cs typeface="Times New Roman" pitchFamily="18" charset="0"/>
              </a:rPr>
              <a:t>Пільче</a:t>
            </a:r>
            <a:r>
              <a:rPr lang="uk-UA" sz="5000" b="1" dirty="0" smtClean="0">
                <a:latin typeface="Times New Roman" pitchFamily="18" charset="0"/>
                <a:cs typeface="Times New Roman" pitchFamily="18" charset="0"/>
              </a:rPr>
              <a:t> 1369</a:t>
            </a:r>
            <a:r>
              <a:rPr lang="ru-RU" sz="5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5000" b="1" dirty="0" smtClean="0">
                <a:latin typeface="Times New Roman" pitchFamily="18" charset="0"/>
                <a:cs typeface="Times New Roman" pitchFamily="18" charset="0"/>
              </a:rPr>
              <a:t>р.  Також є привілеї литовських князів і польських королів, універсали українських гетьманів, грамоти російських царів, документи з власноручними підписами Документи колекції відтворюють середньовічну та нову історію українських земель.</a:t>
            </a:r>
            <a:endParaRPr lang="ru-RU" sz="5000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t"/>
            <a:r>
              <a:rPr lang="uk-UA" sz="5000" b="1" dirty="0" smtClean="0">
                <a:latin typeface="Times New Roman" pitchFamily="18" charset="0"/>
                <a:cs typeface="Times New Roman" pitchFamily="18" charset="0"/>
              </a:rPr>
              <a:t>Більшість документів архіву характеризує історію соціально-економічного і політичного розвитку України ХІХ ст. - поч. </a:t>
            </a:r>
            <a:r>
              <a:rPr lang="ru-RU" sz="5000" b="1" dirty="0" smtClean="0">
                <a:latin typeface="Times New Roman" pitchFamily="18" charset="0"/>
                <a:cs typeface="Times New Roman" pitchFamily="18" charset="0"/>
              </a:rPr>
              <a:t>ХХ ст.</a:t>
            </a:r>
          </a:p>
          <a:p>
            <a:endParaRPr lang="ru-RU" dirty="0"/>
          </a:p>
        </p:txBody>
      </p:sp>
      <p:pic>
        <p:nvPicPr>
          <p:cNvPr id="5" name="Рисунок 4" descr="Highslide JS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268760"/>
            <a:ext cx="3456384" cy="50405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lus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0"/>
            <a:ext cx="4932040" cy="6858000"/>
          </a:xfrm>
        </p:spPr>
        <p:txBody>
          <a:bodyPr>
            <a:normAutofit fontScale="70000" lnSpcReduction="20000"/>
          </a:bodyPr>
          <a:lstStyle/>
          <a:p>
            <a:pPr fontAlgn="t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Найціннішу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частину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документального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зібрання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ЦДІАК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складають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актові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книги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судово-адміністративних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станових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установ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Правобережної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актових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книгах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зосереджено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близько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1 млн.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документів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відображають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соціально-економічний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політичний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Правобережжя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період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ХVІ ст.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ХVІІІ ст.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акти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про продаж,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оренду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передачу,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розподіл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магнатських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шляхетських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монастирських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земель, про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порушення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контрактів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люстрації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староств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реєстри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податків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населення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воєводства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описання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міст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замків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укріплень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Унікальним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джерелом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вивчення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історії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ХVІІІ ст.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фонд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Архіву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Коша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Нової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Запорозької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Січі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Особливо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цінними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матеріали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статистичними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даними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численні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переписи,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реєстри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описи, списки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ighslide JS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32656"/>
            <a:ext cx="381642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ighslide JS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3717032"/>
            <a:ext cx="3888432" cy="2954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0"/>
            <a:ext cx="4932040" cy="6858000"/>
          </a:xfrm>
        </p:spPr>
        <p:txBody>
          <a:bodyPr>
            <a:normAutofit fontScale="70000" lnSpcReduction="20000"/>
          </a:bodyPr>
          <a:lstStyle/>
          <a:p>
            <a:pPr fontAlgn="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Документи про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церковно-монастирське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землеволодіння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духовну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освіту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земельні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суперечки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будівництво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церков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монастирів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описи церковного майна,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плани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монастирських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будівель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маєтностей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,.</a:t>
            </a:r>
          </a:p>
          <a:p>
            <a:pPr fontAlgn="t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Важливим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джерелом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вивчення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економічних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політичних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суспільних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культурно-освітніх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релігійних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відносин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так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Польщі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Бєларусі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Литви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Латвії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ХVІ - початку ХХ ст.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родові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особові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фонди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магнатів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шляхти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t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Слідчі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судові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документальні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матеріали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фондів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жандармських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управлінь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охоронних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відділень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поліції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установ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суду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прокуратури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розкривають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історію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політичних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партій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організацій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революційних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рухів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fontAlgn="t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Цінні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матеріали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вивчення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культури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подають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фонди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культурно-просвітніх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товариств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організацій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endParaRPr lang="ru-RU" dirty="0"/>
          </a:p>
        </p:txBody>
      </p:sp>
      <p:pic>
        <p:nvPicPr>
          <p:cNvPr id="5" name="Рисунок 4" descr="Highslide JS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60648"/>
            <a:ext cx="3960440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ighslide JS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3501008"/>
            <a:ext cx="3888432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ircl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0"/>
            <a:ext cx="4788024" cy="6858000"/>
          </a:xfrm>
        </p:spPr>
        <p:txBody>
          <a:bodyPr>
            <a:normAutofit fontScale="70000" lnSpcReduction="20000"/>
          </a:bodyPr>
          <a:lstStyle/>
          <a:p>
            <a:pPr fontAlgn="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архівних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колекціях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інкунабулів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стародруків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зберігаються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рідкісні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європейські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вітчизняні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видання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ліонський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інкунабул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(1454),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лейпцизькі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базельські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штутгартські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палеотипи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поч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ХVІ ст.), перше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видання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Литовського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статуту" (1588) "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Граматика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Мелетія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Смотрицького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" (1648), "Патерик" (ХVІ ст.) "Лексикон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Памви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Беринди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" (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поч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ХVІІ ст.), "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Літопис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Григорія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Грабянки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" (список 1773 р.), "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Ізраїльський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змій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Григорія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Сковороди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 фондах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колекціях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архіву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містяться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цінні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картографічні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геодезичні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документи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ХVІІ -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поч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ХХ ст., у тому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числі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одна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найдавніших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пам’яток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української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картографії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межова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карта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Бориспільського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ключа 40-х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ХVІІ ст.; план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Києва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складений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М.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Ушаковим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у 1695 р.; </a:t>
            </a:r>
          </a:p>
          <a:p>
            <a:pPr fontAlgn="t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унікальних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джерел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ХVІ-ХVІІІ ст. -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напрестольне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Євангеліє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видане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Львові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1636 р..</a:t>
            </a:r>
          </a:p>
          <a:p>
            <a:endParaRPr lang="ru-RU" dirty="0"/>
          </a:p>
        </p:txBody>
      </p:sp>
      <p:pic>
        <p:nvPicPr>
          <p:cNvPr id="5" name="Рисунок 4" descr="Highslide JS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645024"/>
            <a:ext cx="381642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ighslide JS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332656"/>
            <a:ext cx="381642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14290"/>
            <a:ext cx="8686800" cy="108415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Фонди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архіву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285860"/>
            <a:ext cx="8858280" cy="100013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   Обсяг фондів: 1622 фонди, 1297295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од.зб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.(28000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л.м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)за ХІІІ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ст.-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1921 р.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14282" y="1785926"/>
            <a:ext cx="8777318" cy="4538674"/>
          </a:xfrm>
        </p:spPr>
        <p:txBody>
          <a:bodyPr>
            <a:normAutofit fontScale="70000" lnSpcReduction="20000"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До складу архівосховища ввійшли фонди Центрального архіву революції у м. Харкові(до 1922 р. мав назву Слобожанський архів революції) і Київського обласного архіву (з1922 р. відомий як Центральний історичний архів у м.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Киеві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, перейменований у 1932). З 1971 р. до складу архіву ввійшли фонди ліквідованого 1970 р. філіалу ЦДІА УРСР у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м.Харкові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(заснований у 1880 р. як Історичний архів при Харківському університеті, 1920 р.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реарганізований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у Центральний історичний архів, у 1932р. на його базі створено Всеукраїнський центральний архів давніх актів,який в 1943 р. став називатися філіалом ЦДІА УРСР у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м.Харкові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фонд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Київської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духовної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консисторії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фонд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Архіву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Коша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Нової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Запорозької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Січі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фонд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Генеральної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військової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канцелярії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фонд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Канцелярії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генеральної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військової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артилерії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фонди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полкових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губернських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канцелярій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родові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особові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фонди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магнатів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шляхти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Правобережної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фонд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установ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інституцій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періоду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Російської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імперії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ХІХ - початку ХХ ст., фонд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установ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організацій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періоду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Першої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світової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08415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Фонд 127 “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Київська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духовна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консисторія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071546"/>
            <a:ext cx="8643998" cy="3571900"/>
          </a:xfrm>
        </p:spPr>
        <p:txBody>
          <a:bodyPr>
            <a:normAutofit fontScale="70000" lnSpcReduction="20000"/>
          </a:bodyPr>
          <a:lstStyle/>
          <a:p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Фонд № 127 </a:t>
            </a:r>
            <a:r>
              <a:rPr lang="ru-RU" sz="2900" b="1" dirty="0" err="1" smtClean="0">
                <a:latin typeface="Times New Roman" pitchFamily="18" charset="0"/>
                <a:cs typeface="Times New Roman" pitchFamily="18" charset="0"/>
              </a:rPr>
              <a:t>Опис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 № 1043 (1730 - 1800 </a:t>
            </a:r>
            <a:r>
              <a:rPr lang="ru-RU" sz="2900" b="1" dirty="0" err="1" smtClean="0">
                <a:latin typeface="Times New Roman" pitchFamily="18" charset="0"/>
                <a:cs typeface="Times New Roman" pitchFamily="18" charset="0"/>
              </a:rPr>
              <a:t>рр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endParaRPr lang="ru-RU" sz="29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900" b="1" dirty="0" err="1" smtClean="0">
                <a:latin typeface="Times New Roman" pitchFamily="18" charset="0"/>
                <a:cs typeface="Times New Roman" pitchFamily="18" charset="0"/>
              </a:rPr>
              <a:t>Київська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 духовна </a:t>
            </a:r>
            <a:r>
              <a:rPr lang="ru-RU" sz="2900" b="1" dirty="0" err="1" smtClean="0">
                <a:latin typeface="Times New Roman" pitchFamily="18" charset="0"/>
                <a:cs typeface="Times New Roman" pitchFamily="18" charset="0"/>
              </a:rPr>
              <a:t>консисторія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 (у 1789 - 1832 </a:t>
            </a:r>
            <a:r>
              <a:rPr lang="ru-RU" sz="2900" b="1" dirty="0" err="1" smtClean="0">
                <a:latin typeface="Times New Roman" pitchFamily="18" charset="0"/>
                <a:cs typeface="Times New Roman" pitchFamily="18" charset="0"/>
              </a:rPr>
              <a:t>рр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. - </a:t>
            </a:r>
            <a:r>
              <a:rPr lang="ru-RU" sz="2900" b="1" dirty="0" err="1" smtClean="0">
                <a:latin typeface="Times New Roman" pitchFamily="18" charset="0"/>
                <a:cs typeface="Times New Roman" pitchFamily="18" charset="0"/>
              </a:rPr>
              <a:t>дикастерія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900" b="1" dirty="0" err="1" smtClean="0">
                <a:latin typeface="Times New Roman" pitchFamily="18" charset="0"/>
                <a:cs typeface="Times New Roman" pitchFamily="18" charset="0"/>
              </a:rPr>
              <a:t>виконувала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dirty="0" err="1" smtClean="0">
                <a:latin typeface="Times New Roman" pitchFamily="18" charset="0"/>
                <a:cs typeface="Times New Roman" pitchFamily="18" charset="0"/>
              </a:rPr>
              <a:t>функції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dirty="0" err="1" smtClean="0">
                <a:latin typeface="Times New Roman" pitchFamily="18" charset="0"/>
                <a:cs typeface="Times New Roman" pitchFamily="18" charset="0"/>
              </a:rPr>
              <a:t>вищого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dirty="0" err="1" smtClean="0">
                <a:latin typeface="Times New Roman" pitchFamily="18" charset="0"/>
                <a:cs typeface="Times New Roman" pitchFamily="18" charset="0"/>
              </a:rPr>
              <a:t>колегіального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 органу </a:t>
            </a:r>
            <a:r>
              <a:rPr lang="ru-RU" sz="2900" b="1" dirty="0" err="1" smtClean="0">
                <a:latin typeface="Times New Roman" pitchFamily="18" charset="0"/>
                <a:cs typeface="Times New Roman" pitchFamily="18" charset="0"/>
              </a:rPr>
              <a:t>Київської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dirty="0" err="1" smtClean="0">
                <a:latin typeface="Times New Roman" pitchFamily="18" charset="0"/>
                <a:cs typeface="Times New Roman" pitchFamily="18" charset="0"/>
              </a:rPr>
              <a:t>митрополії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 . До </a:t>
            </a:r>
            <a:r>
              <a:rPr lang="ru-RU" sz="2900" b="1" dirty="0" err="1" smtClean="0">
                <a:latin typeface="Times New Roman" pitchFamily="18" charset="0"/>
                <a:cs typeface="Times New Roman" pitchFamily="18" charset="0"/>
              </a:rPr>
              <a:t>функцій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dirty="0" err="1" smtClean="0">
                <a:latin typeface="Times New Roman" pitchFamily="18" charset="0"/>
                <a:cs typeface="Times New Roman" pitchFamily="18" charset="0"/>
              </a:rPr>
              <a:t>Київської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dirty="0" err="1" smtClean="0">
                <a:latin typeface="Times New Roman" pitchFamily="18" charset="0"/>
                <a:cs typeface="Times New Roman" pitchFamily="18" charset="0"/>
              </a:rPr>
              <a:t>духовної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dirty="0" err="1" smtClean="0">
                <a:latin typeface="Times New Roman" pitchFamily="18" charset="0"/>
                <a:cs typeface="Times New Roman" pitchFamily="18" charset="0"/>
              </a:rPr>
              <a:t>консисторії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 входив </a:t>
            </a:r>
            <a:r>
              <a:rPr lang="ru-RU" sz="2900" b="1" dirty="0" err="1" smtClean="0">
                <a:latin typeface="Times New Roman" pitchFamily="18" charset="0"/>
                <a:cs typeface="Times New Roman" pitchFamily="18" charset="0"/>
              </a:rPr>
              <a:t>захист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dirty="0" err="1" smtClean="0">
                <a:latin typeface="Times New Roman" pitchFamily="18" charset="0"/>
                <a:cs typeface="Times New Roman" pitchFamily="18" charset="0"/>
              </a:rPr>
              <a:t>поширення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dirty="0" err="1" smtClean="0">
                <a:latin typeface="Times New Roman" pitchFamily="18" charset="0"/>
                <a:cs typeface="Times New Roman" pitchFamily="18" charset="0"/>
              </a:rPr>
              <a:t>православ'я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900" b="1" dirty="0" err="1" smtClean="0">
                <a:latin typeface="Times New Roman" pitchFamily="18" charset="0"/>
                <a:cs typeface="Times New Roman" pitchFamily="18" charset="0"/>
              </a:rPr>
              <a:t>нагляд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 за порядком </a:t>
            </a:r>
            <a:r>
              <a:rPr lang="ru-RU" sz="2900" b="1" dirty="0" err="1" smtClean="0">
                <a:latin typeface="Times New Roman" pitchFamily="18" charset="0"/>
                <a:cs typeface="Times New Roman" pitchFamily="18" charset="0"/>
              </a:rPr>
              <a:t>богослужіння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 у храмах, контроль за </a:t>
            </a:r>
            <a:r>
              <a:rPr lang="ru-RU" sz="2900" b="1" dirty="0" err="1" smtClean="0">
                <a:latin typeface="Times New Roman" pitchFamily="18" charset="0"/>
                <a:cs typeface="Times New Roman" pitchFamily="18" charset="0"/>
              </a:rPr>
              <a:t>діяльністю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 духовенства, станом </a:t>
            </a:r>
            <a:r>
              <a:rPr lang="ru-RU" sz="2900" b="1" dirty="0" err="1" smtClean="0">
                <a:latin typeface="Times New Roman" pitchFamily="18" charset="0"/>
                <a:cs typeface="Times New Roman" pitchFamily="18" charset="0"/>
              </a:rPr>
              <a:t>парафій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dirty="0" err="1" smtClean="0">
                <a:latin typeface="Times New Roman" pitchFamily="18" charset="0"/>
                <a:cs typeface="Times New Roman" pitchFamily="18" charset="0"/>
              </a:rPr>
              <a:t>монастирів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900" b="1" dirty="0" err="1" smtClean="0">
                <a:latin typeface="Times New Roman" pitchFamily="18" charset="0"/>
                <a:cs typeface="Times New Roman" pitchFamily="18" charset="0"/>
              </a:rPr>
              <a:t>освячення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dirty="0" err="1" smtClean="0">
                <a:latin typeface="Times New Roman" pitchFamily="18" charset="0"/>
                <a:cs typeface="Times New Roman" pitchFamily="18" charset="0"/>
              </a:rPr>
              <a:t>нових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dirty="0" err="1" smtClean="0">
                <a:latin typeface="Times New Roman" pitchFamily="18" charset="0"/>
                <a:cs typeface="Times New Roman" pitchFamily="18" charset="0"/>
              </a:rPr>
              <a:t>церков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900" b="1" dirty="0" err="1" smtClean="0">
                <a:latin typeface="Times New Roman" pitchFamily="18" charset="0"/>
                <a:cs typeface="Times New Roman" pitchFamily="18" charset="0"/>
              </a:rPr>
              <a:t>висвячення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dirty="0" err="1" smtClean="0">
                <a:latin typeface="Times New Roman" pitchFamily="18" charset="0"/>
                <a:cs typeface="Times New Roman" pitchFamily="18" charset="0"/>
              </a:rPr>
              <a:t>священиків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900" b="1" dirty="0" err="1" smtClean="0">
                <a:latin typeface="Times New Roman" pitchFamily="18" charset="0"/>
                <a:cs typeface="Times New Roman" pitchFamily="18" charset="0"/>
              </a:rPr>
              <a:t>здійснення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 суду над особами духовного </a:t>
            </a:r>
            <a:r>
              <a:rPr lang="ru-RU" sz="2900" b="1" dirty="0" err="1" smtClean="0">
                <a:latin typeface="Times New Roman" pitchFamily="18" charset="0"/>
                <a:cs typeface="Times New Roman" pitchFamily="18" charset="0"/>
              </a:rPr>
              <a:t>звання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 мирянами, </a:t>
            </a:r>
            <a:r>
              <a:rPr lang="ru-RU" sz="2900" b="1" dirty="0" err="1" smtClean="0">
                <a:latin typeface="Times New Roman" pitchFamily="18" charset="0"/>
                <a:cs typeface="Times New Roman" pitchFamily="18" charset="0"/>
              </a:rPr>
              <a:t>розгляд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 справ про </a:t>
            </a:r>
            <a:r>
              <a:rPr lang="ru-RU" sz="2900" b="1" dirty="0" err="1" smtClean="0">
                <a:latin typeface="Times New Roman" pitchFamily="18" charset="0"/>
                <a:cs typeface="Times New Roman" pitchFamily="18" charset="0"/>
              </a:rPr>
              <a:t>перехід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dirty="0" err="1" smtClean="0">
                <a:latin typeface="Times New Roman" pitchFamily="18" charset="0"/>
                <a:cs typeface="Times New Roman" pitchFamily="18" charset="0"/>
              </a:rPr>
              <a:t>осіб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dirty="0" err="1" smtClean="0">
                <a:latin typeface="Times New Roman" pitchFamily="18" charset="0"/>
                <a:cs typeface="Times New Roman" pitchFamily="18" charset="0"/>
              </a:rPr>
              <a:t>різного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dirty="0" err="1" smtClean="0">
                <a:latin typeface="Times New Roman" pitchFamily="18" charset="0"/>
                <a:cs typeface="Times New Roman" pitchFamily="18" charset="0"/>
              </a:rPr>
              <a:t>віровизнання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900" b="1" dirty="0" err="1" smtClean="0">
                <a:latin typeface="Times New Roman" pitchFamily="18" charset="0"/>
                <a:cs typeface="Times New Roman" pitchFamily="18" charset="0"/>
              </a:rPr>
              <a:t>православ'я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900" b="1" dirty="0" err="1" smtClean="0">
                <a:latin typeface="Times New Roman" pitchFamily="18" charset="0"/>
                <a:cs typeface="Times New Roman" pitchFamily="18" charset="0"/>
              </a:rPr>
              <a:t>сімейно-шлюбних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 справ </a:t>
            </a:r>
            <a:r>
              <a:rPr lang="ru-RU" sz="2900" b="1" dirty="0" err="1" smtClean="0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14282" y="3857628"/>
            <a:ext cx="8777318" cy="2466972"/>
          </a:xfrm>
        </p:spPr>
        <p:txBody>
          <a:bodyPr>
            <a:normAutofit fontScale="70000" lnSpcReduction="20000"/>
          </a:bodyPr>
          <a:lstStyle/>
          <a:p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Документи </a:t>
            </a:r>
            <a:r>
              <a:rPr lang="ru-RU" sz="2900" b="1" dirty="0" err="1" smtClean="0">
                <a:latin typeface="Times New Roman" pitchFamily="18" charset="0"/>
                <a:cs typeface="Times New Roman" pitchFamily="18" charset="0"/>
              </a:rPr>
              <a:t>опису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 1043 фонду 127 </a:t>
            </a:r>
            <a:r>
              <a:rPr lang="ru-RU" sz="2900" b="1" dirty="0" err="1" smtClean="0">
                <a:latin typeface="Times New Roman" pitchFamily="18" charset="0"/>
                <a:cs typeface="Times New Roman" pitchFamily="18" charset="0"/>
              </a:rPr>
              <a:t>хронологічно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dirty="0" err="1" smtClean="0">
                <a:latin typeface="Times New Roman" pitchFamily="18" charset="0"/>
                <a:cs typeface="Times New Roman" pitchFamily="18" charset="0"/>
              </a:rPr>
              <a:t>охоплюють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 1730 - 1796 </a:t>
            </a:r>
            <a:r>
              <a:rPr lang="ru-RU" sz="2900" b="1" dirty="0" err="1" smtClean="0">
                <a:latin typeface="Times New Roman" pitchFamily="18" charset="0"/>
                <a:cs typeface="Times New Roman" pitchFamily="18" charset="0"/>
              </a:rPr>
              <a:t>рр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900" b="1" dirty="0" err="1" smtClean="0">
                <a:latin typeface="Times New Roman" pitchFamily="18" charset="0"/>
                <a:cs typeface="Times New Roman" pitchFamily="18" charset="0"/>
              </a:rPr>
              <a:t>Найбільш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dirty="0" err="1" smtClean="0">
                <a:latin typeface="Times New Roman" pitchFamily="18" charset="0"/>
                <a:cs typeface="Times New Roman" pitchFamily="18" charset="0"/>
              </a:rPr>
              <a:t>ранніми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dirty="0" err="1" smtClean="0">
                <a:latin typeface="Times New Roman" pitchFamily="18" charset="0"/>
                <a:cs typeface="Times New Roman" pitchFamily="18" charset="0"/>
              </a:rPr>
              <a:t>митрополичі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dirty="0" err="1" smtClean="0">
                <a:latin typeface="Times New Roman" pitchFamily="18" charset="0"/>
                <a:cs typeface="Times New Roman" pitchFamily="18" charset="0"/>
              </a:rPr>
              <a:t>ставленицькі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dirty="0" err="1" smtClean="0">
                <a:latin typeface="Times New Roman" pitchFamily="18" charset="0"/>
                <a:cs typeface="Times New Roman" pitchFamily="18" charset="0"/>
              </a:rPr>
              <a:t>грамоти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dirty="0" err="1" smtClean="0">
                <a:latin typeface="Times New Roman" pitchFamily="18" charset="0"/>
                <a:cs typeface="Times New Roman" pitchFamily="18" charset="0"/>
              </a:rPr>
              <a:t>священикам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900" b="1" dirty="0" err="1" smtClean="0">
                <a:latin typeface="Times New Roman" pitchFamily="18" charset="0"/>
                <a:cs typeface="Times New Roman" pitchFamily="18" charset="0"/>
              </a:rPr>
              <a:t>дияконам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900" b="1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 передано у </a:t>
            </a:r>
            <a:r>
              <a:rPr lang="ru-RU" sz="2900" b="1" dirty="0" err="1" smtClean="0">
                <a:latin typeface="Times New Roman" pitchFamily="18" charset="0"/>
                <a:cs typeface="Times New Roman" pitchFamily="18" charset="0"/>
              </a:rPr>
              <a:t>Консисторію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dirty="0" err="1" smtClean="0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dirty="0" err="1" smtClean="0">
                <a:latin typeface="Times New Roman" pitchFamily="18" charset="0"/>
                <a:cs typeface="Times New Roman" pitchFamily="18" charset="0"/>
              </a:rPr>
              <a:t>смерті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dirty="0" err="1" smtClean="0">
                <a:latin typeface="Times New Roman" pitchFamily="18" charset="0"/>
                <a:cs typeface="Times New Roman" pitchFamily="18" charset="0"/>
              </a:rPr>
              <a:t>власників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900" b="1" dirty="0" err="1" smtClean="0">
                <a:latin typeface="Times New Roman" pitchFamily="18" charset="0"/>
                <a:cs typeface="Times New Roman" pitchFamily="18" charset="0"/>
              </a:rPr>
              <a:t>спр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. 45, 83). До початку 1764 р. </a:t>
            </a:r>
            <a:r>
              <a:rPr lang="ru-RU" sz="2900" b="1" dirty="0" err="1" smtClean="0">
                <a:latin typeface="Times New Roman" pitchFamily="18" charset="0"/>
                <a:cs typeface="Times New Roman" pitchFamily="18" charset="0"/>
              </a:rPr>
              <a:t>відносяться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dirty="0" err="1" smtClean="0">
                <a:latin typeface="Times New Roman" pitchFamily="18" charset="0"/>
                <a:cs typeface="Times New Roman" pitchFamily="18" charset="0"/>
              </a:rPr>
              <a:t>укази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dirty="0" err="1" smtClean="0">
                <a:latin typeface="Times New Roman" pitchFamily="18" charset="0"/>
                <a:cs typeface="Times New Roman" pitchFamily="18" charset="0"/>
              </a:rPr>
              <a:t>Консисторії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900" b="1" dirty="0" err="1" smtClean="0">
                <a:latin typeface="Times New Roman" pitchFamily="18" charset="0"/>
                <a:cs typeface="Times New Roman" pitchFamily="18" charset="0"/>
              </a:rPr>
              <a:t>спр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. 3), </a:t>
            </a:r>
            <a:r>
              <a:rPr lang="ru-RU" sz="2900" b="1" dirty="0" err="1" smtClean="0">
                <a:latin typeface="Times New Roman" pitchFamily="18" charset="0"/>
                <a:cs typeface="Times New Roman" pitchFamily="18" charset="0"/>
              </a:rPr>
              <a:t>решта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dirty="0" err="1" smtClean="0">
                <a:latin typeface="Times New Roman" pitchFamily="18" charset="0"/>
                <a:cs typeface="Times New Roman" pitchFamily="18" charset="0"/>
              </a:rPr>
              <a:t>документів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dirty="0" err="1" smtClean="0">
                <a:latin typeface="Times New Roman" pitchFamily="18" charset="0"/>
                <a:cs typeface="Times New Roman" pitchFamily="18" charset="0"/>
              </a:rPr>
              <a:t>охоплює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dirty="0" err="1" smtClean="0">
                <a:latin typeface="Times New Roman" pitchFamily="18" charset="0"/>
                <a:cs typeface="Times New Roman" pitchFamily="18" charset="0"/>
              </a:rPr>
              <a:t>період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 1771 - 1796 </a:t>
            </a:r>
            <a:r>
              <a:rPr lang="ru-RU" sz="2900" b="1" dirty="0" err="1" smtClean="0">
                <a:latin typeface="Times New Roman" pitchFamily="18" charset="0"/>
                <a:cs typeface="Times New Roman" pitchFamily="18" charset="0"/>
              </a:rPr>
              <a:t>рр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У справах </a:t>
            </a:r>
            <a:r>
              <a:rPr lang="ru-RU" sz="2900" b="1" dirty="0" err="1" smtClean="0">
                <a:latin typeface="Times New Roman" pitchFamily="18" charset="0"/>
                <a:cs typeface="Times New Roman" pitchFamily="18" charset="0"/>
              </a:rPr>
              <a:t>містяться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dirty="0" err="1" smtClean="0">
                <a:latin typeface="Times New Roman" pitchFamily="18" charset="0"/>
                <a:cs typeface="Times New Roman" pitchFamily="18" charset="0"/>
              </a:rPr>
              <a:t>розпорядчі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900" b="1" dirty="0" err="1" smtClean="0">
                <a:latin typeface="Times New Roman" pitchFamily="18" charset="0"/>
                <a:cs typeface="Times New Roman" pitchFamily="18" charset="0"/>
              </a:rPr>
              <a:t>регуляторні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dirty="0" err="1" smtClean="0">
                <a:latin typeface="Times New Roman" pitchFamily="18" charset="0"/>
                <a:cs typeface="Times New Roman" pitchFamily="18" charset="0"/>
              </a:rPr>
              <a:t>документи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900" b="1" dirty="0" err="1" smtClean="0">
                <a:latin typeface="Times New Roman" pitchFamily="18" charset="0"/>
                <a:cs typeface="Times New Roman" pitchFamily="18" charset="0"/>
              </a:rPr>
              <a:t>зокрема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900" b="1" dirty="0" err="1" smtClean="0">
                <a:latin typeface="Times New Roman" pitchFamily="18" charset="0"/>
                <a:cs typeface="Times New Roman" pitchFamily="18" charset="0"/>
              </a:rPr>
              <a:t>укази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 Синоду, </a:t>
            </a:r>
            <a:r>
              <a:rPr lang="ru-RU" sz="2900" b="1" dirty="0" err="1" smtClean="0">
                <a:latin typeface="Times New Roman" pitchFamily="18" charset="0"/>
                <a:cs typeface="Times New Roman" pitchFamily="18" charset="0"/>
              </a:rPr>
              <a:t>київського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 митрополита </a:t>
            </a:r>
            <a:r>
              <a:rPr lang="ru-RU" sz="2900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dirty="0" err="1" smtClean="0">
                <a:latin typeface="Times New Roman" pitchFamily="18" charset="0"/>
                <a:cs typeface="Times New Roman" pitchFamily="18" charset="0"/>
              </a:rPr>
              <a:t>Консисторії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214290"/>
            <a:ext cx="9144000" cy="6643710"/>
          </a:xfrm>
        </p:spPr>
        <p:txBody>
          <a:bodyPr>
            <a:noAutofit/>
          </a:bodyPr>
          <a:lstStyle/>
          <a:p>
            <a:pPr>
              <a:spcBef>
                <a:spcPts val="200"/>
              </a:spcBef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Документи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форм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звітності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статистики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представлені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кліровими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відомостями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монастирів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Київської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єпархії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екстрактами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сповідних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розписів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відомостями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осіб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сповідалися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відомостями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кількісний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склад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кліру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рапортами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духовних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правлінь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монастирів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200"/>
              </a:spcBef>
            </a:pP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Внутрішнє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єпархії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представлене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документами про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призначення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капеланів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регулярних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полків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Російської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армії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переміщення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висвячення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священиків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Київської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єпархії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надання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допомоги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родинам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померлих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священиків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про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негідну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поведінку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духовних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осіб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накладення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на них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стягнень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справи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розглядаються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питання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повторні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шлюби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перехід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православ'я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осіб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віросповідань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20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фонді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містяться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Укази Сенату і Синоду, журнали засідань консисторії.</a:t>
            </a:r>
            <a:br>
              <a:rPr lang="uk-UA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Відомості про сплату податків на утримання консисторії (1722р.),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Облаженіі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монастирських і церковних вотчин рублевих окладом, про збір столових і солодових грошей на "миро" (масло, вживалося під час богослужіння) (1724-1734гг.). Справи про втечу консисторських і монастирських селян (1737-1774гг.).</a:t>
            </a:r>
            <a:br>
              <a:rPr lang="uk-UA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Справи і листування про стан господарства і монастирських і церковних володінь (1774-1877гг.), Будівництві в них млинів, винокурних, цегельних і шкіряних заводів і фабрик (1744-1756гг.),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500042"/>
            <a:ext cx="8715436" cy="5824558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Результата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приєднання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нових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територій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Російської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імперії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землі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Війська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Запорозького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Низового,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Османської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імперії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Речі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Посполитої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призвели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змін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адміністративно-територіальному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устрої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Київської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єпархії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Відповідно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різний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окремі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території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правобережної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приєднані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Київської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єпархії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частина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передана до складу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Катеринославської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єпархії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створені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Житомирська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Подільська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єпархії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(в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різний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адміністративно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входили до складу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Київської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губернії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Катеринославського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Вознесенського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Ізяславського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Волинського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намісництв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Ці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адміністративно-територіальні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зміни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відображені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у справах про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приєднання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православ'я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греко-католицьких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парафій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призначення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благочинних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вибори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десятоначальників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храмів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правобережної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передача справ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Київської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Катеринославської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консисторії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Інвентарний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опис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складено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у 1956 р.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використанням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діловодних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заголовків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недостатньо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розкривали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плутали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зміст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документів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дати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документів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визначені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неточно,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аркушів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вказана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Справи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описах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впорядковано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хронологічним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принципом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використанням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валової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нумерації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Фонд Київської духовної консисторії </a:t>
            </a:r>
            <a:br>
              <a:rPr lang="uk-UA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                                  у наш час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1500174"/>
            <a:ext cx="4714908" cy="4929222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 2012 - 2013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проведено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науково-технічне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удосконалення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опису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фонду. У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процесі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уточнено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перескладено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заголовки справ,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визначено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крайні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дати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документів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та проведено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уточнення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географічних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назв.</a:t>
            </a:r>
          </a:p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Опис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містить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описові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статті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 перша графа - номер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справи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за порядком; друга графа -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діловодний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номер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справи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третя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графа - заголовок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справи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четверта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графа -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крайні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дати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документів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п'ята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графа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аркушів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справі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шоста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графа -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примітки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1026" name="Picture 2" descr="img19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2428868"/>
            <a:ext cx="3505200" cy="22479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737032" cy="1052736"/>
          </a:xfrm>
        </p:spPr>
        <p:txBody>
          <a:bodyPr/>
          <a:lstStyle/>
          <a:p>
            <a:pPr algn="ctr"/>
            <a:r>
              <a:rPr lang="uk-UA" dirty="0" smtClean="0"/>
              <a:t>структура архіву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764704"/>
            <a:ext cx="4644008" cy="6093296"/>
          </a:xfrm>
        </p:spPr>
        <p:txBody>
          <a:bodyPr>
            <a:normAutofit fontScale="70000" lnSpcReduction="20000"/>
          </a:bodyPr>
          <a:lstStyle/>
          <a:p>
            <a:r>
              <a:rPr lang="ru-RU" sz="3800" b="1" i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Відділ</a:t>
            </a:r>
            <a:r>
              <a:rPr lang="ru-RU" sz="38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b="1" i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sz="38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b="1" i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збереженості</a:t>
            </a:r>
            <a:r>
              <a:rPr lang="ru-RU" sz="38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b="1" i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документів</a:t>
            </a:r>
            <a:endParaRPr lang="ru-RU" sz="3800" b="1" i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t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забезпечує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збереженість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веде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облік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профільних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відділу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документів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fontAlgn="t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здійснює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науково-технічне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опрацювання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фондів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fontAlgn="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проводить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перевіряння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наявності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фізичного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стану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документів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підготовку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передавання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на ремонт,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реставрацію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профілактичне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оброблення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fontAlgn="t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приймає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державне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зберігання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профільні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відділу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документи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копії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установ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громадських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організацій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громадян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fontAlgn="t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організовує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страхового фонду;</a:t>
            </a:r>
          </a:p>
          <a:p>
            <a:pPr lvl="0" fontAlgn="t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надає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консультативну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методичну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допомогу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питань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збереженості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документів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8720"/>
            <a:ext cx="4495800" cy="5949280"/>
          </a:xfrm>
        </p:spPr>
        <p:txBody>
          <a:bodyPr>
            <a:normAutofit fontScale="70000" lnSpcReduction="20000"/>
          </a:bodyPr>
          <a:lstStyle/>
          <a:p>
            <a:r>
              <a:rPr lang="ru-RU" sz="3400" b="1" i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Відділ</a:t>
            </a:r>
            <a:r>
              <a:rPr lang="ru-RU" sz="34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i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давніх</a:t>
            </a:r>
            <a:r>
              <a:rPr lang="ru-RU" sz="34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i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актів</a:t>
            </a:r>
            <a:endParaRPr lang="ru-RU" sz="3400" b="1" i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/>
          </a:p>
          <a:p>
            <a:pPr lvl="0" fontAlgn="t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забезпечує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збереженість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веде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облік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профільних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відділу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документів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fontAlgn="t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здійснює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науково-технічне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опрацювання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фондів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вдосконалення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описів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описання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документів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fontAlgn="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проводить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перевіряння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наявності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фізичного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стану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документів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підготовку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передавання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на ремонт,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реставрацію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профілактичне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оброблення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fontAlgn="t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організовує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страхового фонду;</a:t>
            </a:r>
          </a:p>
          <a:p>
            <a:pPr lvl="0" fontAlgn="t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надає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консультативну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методичну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допомогу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питань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опрацювання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давніх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актів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newsfla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57018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Центральний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державний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історичний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архів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м.Київ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(ЦДІАК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3554" name="Picture 2" descr="http://i.piccy.info/i9/82b4de603a7903a81bd30b3553a55a1c/1396126711/88000/710986/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00808"/>
            <a:ext cx="7729748" cy="515719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0"/>
            <a:ext cx="4495800" cy="6858000"/>
          </a:xfrm>
        </p:spPr>
        <p:txBody>
          <a:bodyPr>
            <a:normAutofit fontScale="77500" lnSpcReduction="20000"/>
          </a:bodyPr>
          <a:lstStyle/>
          <a:p>
            <a:r>
              <a:rPr lang="ru-RU" sz="3000" b="1" i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Відділ</a:t>
            </a:r>
            <a:r>
              <a:rPr lang="ru-RU" sz="30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i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довідкового</a:t>
            </a:r>
            <a:r>
              <a:rPr lang="ru-RU" sz="30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i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апарату</a:t>
            </a:r>
            <a:r>
              <a:rPr lang="ru-RU" sz="30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000" b="1" i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обліку</a:t>
            </a:r>
            <a:r>
              <a:rPr lang="ru-RU" sz="30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i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документів</a:t>
            </a:r>
            <a:endParaRPr lang="ru-RU" sz="3000" b="1" i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t"/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створює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удосконалює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систему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науково-довідкового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апарату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документів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архіву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fontAlgn="t"/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здійснює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облік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документів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fontAlgn="t"/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зберігає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страховий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фонд та фонд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користування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fontAlgn="t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проводить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науково-технічне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опрацювання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фондів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описання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каталогізацію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документів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fontAlgn="t"/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забезпечує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роботу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користувачів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каталозі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архіву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fontAlgn="t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проводить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наукові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дослідження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питань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удосконалення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систем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науково-довідкового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апарату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розроблення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методичних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посібників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0"/>
            <a:ext cx="4495800" cy="6858000"/>
          </a:xfrm>
        </p:spPr>
        <p:txBody>
          <a:bodyPr>
            <a:normAutofit fontScale="77500" lnSpcReduction="20000"/>
          </a:bodyPr>
          <a:lstStyle/>
          <a:p>
            <a:r>
              <a:rPr lang="ru-RU" sz="3000" b="1" i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Відділ</a:t>
            </a:r>
            <a:r>
              <a:rPr lang="ru-RU" sz="30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i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30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i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sz="30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i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документів</a:t>
            </a:r>
            <a:endParaRPr lang="ru-RU" sz="3000" b="1" i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t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виконує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запити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юридичних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фізичних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осіб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зарубіжжя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fontAlgn="t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здійснює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прийом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громадян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звертаються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архіву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fontAlgn="t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забезпечує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роботу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користувачів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архівними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документами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науково-довідковим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апаратом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у читальному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залі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fontAlgn="t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організовує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виставки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архівних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документів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підготовку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збірників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документів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путівників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покажчиків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довідників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fontAlgn="t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співпрацює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ЗМІ;</a:t>
            </a:r>
          </a:p>
          <a:p>
            <a:pPr lvl="0" fontAlgn="t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надає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консультативну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методичну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допомогу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питань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складу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документів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архіву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diamond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0"/>
            <a:ext cx="4495800" cy="6858000"/>
          </a:xfrm>
        </p:spPr>
        <p:txBody>
          <a:bodyPr>
            <a:normAutofit fontScale="47500" lnSpcReduction="20000"/>
          </a:bodyPr>
          <a:lstStyle/>
          <a:p>
            <a:r>
              <a:rPr lang="ru-RU" sz="5100" b="1" i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Відділ</a:t>
            </a:r>
            <a:r>
              <a:rPr lang="ru-RU" sz="51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b="1" i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інформаційних</a:t>
            </a:r>
            <a:r>
              <a:rPr lang="ru-RU" sz="51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b="1" i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технологій</a:t>
            </a:r>
            <a:endParaRPr lang="ru-RU" sz="5100" b="1" i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t"/>
            <a:r>
              <a:rPr lang="ru-RU" sz="3200" b="1" dirty="0" err="1" smtClean="0"/>
              <a:t>впроваджує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єдині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принципи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інформаційних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технологій</a:t>
            </a:r>
            <a:r>
              <a:rPr lang="ru-RU" sz="3200" b="1" dirty="0" smtClean="0"/>
              <a:t> у </a:t>
            </a:r>
            <a:r>
              <a:rPr lang="ru-RU" sz="3200" b="1" dirty="0" err="1" smtClean="0"/>
              <a:t>доступі</a:t>
            </a:r>
            <a:r>
              <a:rPr lang="ru-RU" sz="3200" b="1" dirty="0" smtClean="0"/>
              <a:t> до </a:t>
            </a:r>
            <a:r>
              <a:rPr lang="ru-RU" sz="3200" b="1" dirty="0" err="1" smtClean="0"/>
              <a:t>документів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Національного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архівного</a:t>
            </a:r>
            <a:r>
              <a:rPr lang="ru-RU" sz="3200" b="1" dirty="0" smtClean="0"/>
              <a:t> фонду в </a:t>
            </a:r>
            <a:r>
              <a:rPr lang="ru-RU" sz="3200" b="1" dirty="0" err="1" smtClean="0"/>
              <a:t>Архіві</a:t>
            </a:r>
            <a:r>
              <a:rPr lang="ru-RU" sz="3200" b="1" dirty="0" smtClean="0"/>
              <a:t>;</a:t>
            </a:r>
          </a:p>
          <a:p>
            <a:pPr lvl="0" fontAlgn="t"/>
            <a:r>
              <a:rPr lang="ru-RU" sz="3200" b="1" dirty="0" err="1" smtClean="0"/>
              <a:t>здійснює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програмно-технічну</a:t>
            </a:r>
            <a:r>
              <a:rPr lang="ru-RU" sz="3200" b="1" dirty="0" smtClean="0"/>
              <a:t>, </a:t>
            </a:r>
            <a:r>
              <a:rPr lang="ru-RU" sz="3200" b="1" dirty="0" err="1" smtClean="0"/>
              <a:t>інформаційну</a:t>
            </a:r>
            <a:r>
              <a:rPr lang="ru-RU" sz="3200" b="1" dirty="0" smtClean="0"/>
              <a:t> та </a:t>
            </a:r>
            <a:r>
              <a:rPr lang="ru-RU" sz="3200" b="1" dirty="0" err="1" smtClean="0"/>
              <a:t>методичну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підтримку</a:t>
            </a:r>
            <a:r>
              <a:rPr lang="ru-RU" sz="3200" b="1" dirty="0" smtClean="0"/>
              <a:t>;</a:t>
            </a:r>
          </a:p>
          <a:p>
            <a:pPr lvl="0" fontAlgn="t"/>
            <a:r>
              <a:rPr lang="ru-RU" sz="3200" b="1" dirty="0" err="1" smtClean="0"/>
              <a:t>організовує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забезпечення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роботи</a:t>
            </a:r>
            <a:r>
              <a:rPr lang="ru-RU" sz="3200" b="1" dirty="0" smtClean="0"/>
              <a:t> та </a:t>
            </a:r>
            <a:r>
              <a:rPr lang="ru-RU" sz="3200" b="1" dirty="0" err="1" smtClean="0"/>
              <a:t>розвиток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офіційного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зовнішнього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та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внутрішнього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web-сайтів</a:t>
            </a:r>
            <a:r>
              <a:rPr lang="ru-RU" sz="3200" b="1" dirty="0" smtClean="0"/>
              <a:t>;</a:t>
            </a:r>
          </a:p>
          <a:p>
            <a:pPr lvl="0" fontAlgn="t"/>
            <a:r>
              <a:rPr lang="ru-RU" sz="3200" b="1" dirty="0" err="1" smtClean="0"/>
              <a:t>контролює</a:t>
            </a:r>
            <a:r>
              <a:rPr lang="ru-RU" sz="3200" b="1" dirty="0" smtClean="0"/>
              <a:t> та </a:t>
            </a:r>
            <a:r>
              <a:rPr lang="ru-RU" sz="3200" b="1" dirty="0" err="1" smtClean="0"/>
              <a:t>забезпечує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чітку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і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безперебійну</a:t>
            </a:r>
            <a:r>
              <a:rPr lang="ru-RU" sz="3200" b="1" dirty="0" smtClean="0"/>
              <a:t> роботу </a:t>
            </a:r>
            <a:r>
              <a:rPr lang="ru-RU" sz="3200" b="1" dirty="0" err="1" smtClean="0"/>
              <a:t>комп'ютерної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мережі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архіву</a:t>
            </a:r>
            <a:r>
              <a:rPr lang="ru-RU" sz="3200" b="1" dirty="0" smtClean="0"/>
              <a:t>;</a:t>
            </a:r>
          </a:p>
          <a:p>
            <a:pPr lvl="0" fontAlgn="t"/>
            <a:r>
              <a:rPr lang="ru-RU" sz="3200" b="1" dirty="0" err="1" smtClean="0"/>
              <a:t>здійснює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роботи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з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виготовлення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цифрових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копій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рукописних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описів</a:t>
            </a:r>
            <a:r>
              <a:rPr lang="ru-RU" sz="3200" b="1" dirty="0" smtClean="0"/>
              <a:t> та </a:t>
            </a:r>
            <a:r>
              <a:rPr lang="ru-RU" sz="3200" b="1" dirty="0" err="1" smtClean="0"/>
              <a:t>документів</a:t>
            </a:r>
            <a:r>
              <a:rPr lang="ru-RU" sz="3200" b="1" dirty="0" smtClean="0"/>
              <a:t>;</a:t>
            </a:r>
          </a:p>
          <a:p>
            <a:pPr lvl="0" fontAlgn="t"/>
            <a:r>
              <a:rPr lang="ru-RU" sz="3200" b="1" dirty="0" err="1" smtClean="0"/>
              <a:t>забезпечує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придбання</a:t>
            </a:r>
            <a:r>
              <a:rPr lang="ru-RU" sz="3200" b="1" dirty="0" smtClean="0"/>
              <a:t>, </a:t>
            </a:r>
            <a:r>
              <a:rPr lang="ru-RU" sz="3200" b="1" dirty="0" err="1" smtClean="0"/>
              <a:t>впровадження</a:t>
            </a:r>
            <a:r>
              <a:rPr lang="ru-RU" sz="3200" b="1" dirty="0" smtClean="0"/>
              <a:t>, </a:t>
            </a:r>
            <a:r>
              <a:rPr lang="ru-RU" sz="3200" b="1" dirty="0" err="1" smtClean="0"/>
              <a:t>облік</a:t>
            </a:r>
            <a:r>
              <a:rPr lang="ru-RU" sz="3200" b="1" dirty="0" smtClean="0"/>
              <a:t> та </a:t>
            </a:r>
            <a:r>
              <a:rPr lang="ru-RU" sz="3200" b="1" dirty="0" err="1" smtClean="0"/>
              <a:t>супроводження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програмного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забезпечення</a:t>
            </a:r>
            <a:r>
              <a:rPr lang="ru-RU" sz="3200" b="1" dirty="0" smtClean="0"/>
              <a:t>;</a:t>
            </a:r>
          </a:p>
          <a:p>
            <a:pPr lvl="0" fontAlgn="t"/>
            <a:r>
              <a:rPr lang="ru-RU" sz="3200" b="1" dirty="0" err="1" smtClean="0"/>
              <a:t>організовує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проведення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профілактичних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робіт</a:t>
            </a:r>
            <a:r>
              <a:rPr lang="ru-RU" sz="3200" b="1" dirty="0" smtClean="0"/>
              <a:t> та </a:t>
            </a:r>
            <a:r>
              <a:rPr lang="ru-RU" sz="3200" b="1" dirty="0" err="1" smtClean="0"/>
              <a:t>поточне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технічне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обслуговування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усіх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апаратних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засобів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обчислювальної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техніки</a:t>
            </a:r>
            <a:r>
              <a:rPr lang="ru-RU" sz="3200" b="1" dirty="0" smtClean="0"/>
              <a:t>, </a:t>
            </a:r>
            <a:r>
              <a:rPr lang="ru-RU" sz="3200" b="1" dirty="0" err="1" smtClean="0"/>
              <a:t>засобів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комп'ютерного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зв'язку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та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комп'ютерної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мережі</a:t>
            </a:r>
            <a:r>
              <a:rPr lang="ru-RU" sz="3200" b="1" dirty="0" smtClean="0"/>
              <a:t>.</a:t>
            </a:r>
          </a:p>
          <a:p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0"/>
            <a:ext cx="4495800" cy="6858000"/>
          </a:xfrm>
        </p:spPr>
        <p:txBody>
          <a:bodyPr>
            <a:normAutofit fontScale="47500" lnSpcReduction="20000"/>
          </a:bodyPr>
          <a:lstStyle/>
          <a:p>
            <a:r>
              <a:rPr lang="ru-RU" sz="5100" b="1" i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Фінансово-економічний</a:t>
            </a:r>
            <a:r>
              <a:rPr lang="ru-RU" sz="51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b="1" i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відділ</a:t>
            </a:r>
            <a:endParaRPr lang="ru-RU" sz="5100" b="1" i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t"/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забезпечує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ефективне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економне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бюджетних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асигнувань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матеріальних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трудових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ресурсів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fontAlgn="t"/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формує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подає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Державній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архівній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службі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бюджетний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запит;</a:t>
            </a:r>
          </a:p>
          <a:p>
            <a:pPr lvl="0" fontAlgn="t"/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веде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бухгалтерський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облік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звітність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fontAlgn="t"/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розробляє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схеми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посадових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окладів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та систем оплати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працівників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fontAlgn="t"/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здійснює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контроль за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своєчасним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належним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оформленням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фінансово-господарських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документів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законністю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операцій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, контроль за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виконанням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зобов’язань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наявністю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рухом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майна,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матеріальних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фінансових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ресурсів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відповідно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затверджених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кошторисів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0"/>
            <a:ext cx="4495800" cy="6858000"/>
          </a:xfrm>
        </p:spPr>
        <p:txBody>
          <a:bodyPr>
            <a:normAutofit fontScale="70000" lnSpcReduction="20000"/>
          </a:bodyPr>
          <a:lstStyle/>
          <a:p>
            <a:r>
              <a:rPr lang="ru-RU" sz="40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Сектор </a:t>
            </a:r>
            <a:r>
              <a:rPr lang="ru-RU" sz="4000" b="1" i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організаційно-кадрової</a:t>
            </a:r>
            <a:r>
              <a:rPr lang="ru-RU" sz="40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роботи</a:t>
            </a:r>
            <a:endParaRPr lang="ru-RU" sz="4000" b="1" i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t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забезпечує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реалізацію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державної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політики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питань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кадрової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державної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служби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архіві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fontAlgn="t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відповідає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ведення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діловодства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контролює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дотримання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працівниками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виконавської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дисципліни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fontAlgn="t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здійснює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підбір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ефективне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кадрів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fontAlgn="t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забезпечує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кадрового резерву та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стажування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кадрів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на посадах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державних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службовців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fontAlgn="t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організовує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підготовку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перепідготовку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підвищення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кваліфікації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працівників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fontAlgn="t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забезпечує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документальне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оформлення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проходження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державної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служби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трудових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відносин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b="1" i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0"/>
            <a:ext cx="4343400" cy="6858000"/>
          </a:xfrm>
        </p:spPr>
        <p:txBody>
          <a:bodyPr>
            <a:normAutofit fontScale="70000" lnSpcReduction="20000"/>
          </a:bodyPr>
          <a:lstStyle/>
          <a:p>
            <a:pPr fontAlgn="t"/>
            <a:r>
              <a:rPr lang="ru-RU" sz="4000" b="1" i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Дорадчі</a:t>
            </a:r>
            <a:r>
              <a:rPr lang="ru-RU" sz="40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органи</a:t>
            </a:r>
            <a:endParaRPr lang="ru-RU" sz="4000" b="1" i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t"/>
            <a:r>
              <a:rPr lang="ru-RU" sz="4000" b="1" i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Колегія</a:t>
            </a:r>
            <a:endParaRPr lang="ru-RU" sz="4000" b="1" i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t"/>
            <a:r>
              <a:rPr lang="ru-RU" b="1" dirty="0" err="1" smtClean="0"/>
              <a:t>Колегія</a:t>
            </a:r>
            <a:r>
              <a:rPr lang="ru-RU" b="1" dirty="0" smtClean="0"/>
              <a:t> ЦДІАК </a:t>
            </a:r>
            <a:r>
              <a:rPr lang="ru-RU" b="1" dirty="0" err="1" smtClean="0"/>
              <a:t>України</a:t>
            </a:r>
            <a:r>
              <a:rPr lang="ru-RU" b="1" dirty="0" smtClean="0"/>
              <a:t> </a:t>
            </a:r>
            <a:r>
              <a:rPr lang="ru-RU" b="1" dirty="0" err="1" smtClean="0"/>
              <a:t>є</a:t>
            </a:r>
            <a:r>
              <a:rPr lang="ru-RU" b="1" dirty="0" smtClean="0"/>
              <a:t> </a:t>
            </a:r>
            <a:r>
              <a:rPr lang="ru-RU" b="1" dirty="0" err="1" smtClean="0"/>
              <a:t>дорадчим</a:t>
            </a:r>
            <a:r>
              <a:rPr lang="ru-RU" b="1" dirty="0" smtClean="0"/>
              <a:t> органом, </a:t>
            </a:r>
            <a:r>
              <a:rPr lang="ru-RU" b="1" dirty="0" err="1" smtClean="0"/>
              <a:t>утвореним</a:t>
            </a:r>
            <a:r>
              <a:rPr lang="ru-RU" b="1" dirty="0" smtClean="0"/>
              <a:t> для </a:t>
            </a:r>
            <a:r>
              <a:rPr lang="ru-RU" b="1" dirty="0" err="1" smtClean="0"/>
              <a:t>погодженого</a:t>
            </a:r>
            <a:r>
              <a:rPr lang="ru-RU" b="1" dirty="0" smtClean="0"/>
              <a:t> </a:t>
            </a:r>
            <a:r>
              <a:rPr lang="ru-RU" b="1" dirty="0" err="1" smtClean="0"/>
              <a:t>вирішення</a:t>
            </a:r>
            <a:r>
              <a:rPr lang="ru-RU" b="1" dirty="0" smtClean="0"/>
              <a:t> </a:t>
            </a:r>
            <a:r>
              <a:rPr lang="ru-RU" b="1" dirty="0" err="1" smtClean="0"/>
              <a:t>питань</a:t>
            </a:r>
            <a:r>
              <a:rPr lang="ru-RU" b="1" dirty="0" smtClean="0"/>
              <a:t>, </a:t>
            </a:r>
            <a:r>
              <a:rPr lang="ru-RU" b="1" dirty="0" err="1" smtClean="0"/>
              <a:t>що</a:t>
            </a:r>
            <a:r>
              <a:rPr lang="ru-RU" b="1" dirty="0" smtClean="0"/>
              <a:t> належать до </a:t>
            </a:r>
            <a:r>
              <a:rPr lang="ru-RU" b="1" dirty="0" err="1" smtClean="0"/>
              <a:t>його</a:t>
            </a:r>
            <a:r>
              <a:rPr lang="ru-RU" b="1" dirty="0" smtClean="0"/>
              <a:t> </a:t>
            </a:r>
            <a:r>
              <a:rPr lang="ru-RU" b="1" dirty="0" err="1" smtClean="0"/>
              <a:t>компетенції</a:t>
            </a:r>
            <a:r>
              <a:rPr lang="ru-RU" b="1" dirty="0" smtClean="0"/>
              <a:t>, </a:t>
            </a:r>
            <a:r>
              <a:rPr lang="ru-RU" b="1" dirty="0" err="1" smtClean="0"/>
              <a:t>вільного</a:t>
            </a:r>
            <a:r>
              <a:rPr lang="ru-RU" b="1" dirty="0" smtClean="0"/>
              <a:t> </a:t>
            </a:r>
            <a:r>
              <a:rPr lang="ru-RU" b="1" dirty="0" err="1" smtClean="0"/>
              <a:t>колективного</a:t>
            </a:r>
            <a:r>
              <a:rPr lang="ru-RU" b="1" dirty="0" smtClean="0"/>
              <a:t> </a:t>
            </a:r>
            <a:r>
              <a:rPr lang="ru-RU" b="1" dirty="0" err="1" smtClean="0"/>
              <a:t>обговорення</a:t>
            </a:r>
            <a:r>
              <a:rPr lang="ru-RU" b="1" dirty="0" smtClean="0"/>
              <a:t> та </a:t>
            </a:r>
            <a:r>
              <a:rPr lang="ru-RU" b="1" dirty="0" err="1" smtClean="0"/>
              <a:t>прийняття</a:t>
            </a:r>
            <a:r>
              <a:rPr lang="ru-RU" b="1" dirty="0" smtClean="0"/>
              <a:t> </a:t>
            </a:r>
            <a:r>
              <a:rPr lang="ru-RU" b="1" dirty="0" err="1" smtClean="0"/>
              <a:t>рішень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найважливіших</a:t>
            </a:r>
            <a:r>
              <a:rPr lang="ru-RU" b="1" dirty="0" smtClean="0"/>
              <a:t> </a:t>
            </a:r>
            <a:r>
              <a:rPr lang="ru-RU" b="1" dirty="0" err="1" smtClean="0"/>
              <a:t>напрямів</a:t>
            </a:r>
            <a:r>
              <a:rPr lang="ru-RU" b="1" dirty="0" smtClean="0"/>
              <a:t> </a:t>
            </a:r>
            <a:r>
              <a:rPr lang="ru-RU" b="1" dirty="0" err="1" smtClean="0"/>
              <a:t>діяльності</a:t>
            </a:r>
            <a:r>
              <a:rPr lang="ru-RU" b="1" dirty="0" smtClean="0"/>
              <a:t> </a:t>
            </a:r>
            <a:r>
              <a:rPr lang="ru-RU" b="1" dirty="0" err="1" smtClean="0"/>
              <a:t>архіву</a:t>
            </a:r>
            <a:r>
              <a:rPr lang="ru-RU" b="1" dirty="0" smtClean="0"/>
              <a:t>. </a:t>
            </a:r>
            <a:r>
              <a:rPr lang="ru-RU" b="1" dirty="0" err="1" smtClean="0"/>
              <a:t>Колегія</a:t>
            </a:r>
            <a:r>
              <a:rPr lang="ru-RU" b="1" dirty="0" smtClean="0"/>
              <a:t> як </a:t>
            </a:r>
            <a:r>
              <a:rPr lang="ru-RU" b="1" dirty="0" err="1" smtClean="0"/>
              <a:t>дорадчий</a:t>
            </a:r>
            <a:r>
              <a:rPr lang="ru-RU" b="1" dirty="0" smtClean="0"/>
              <a:t> орган </a:t>
            </a:r>
            <a:r>
              <a:rPr lang="ru-RU" b="1" dirty="0" err="1" smtClean="0"/>
              <a:t>працює</a:t>
            </a:r>
            <a:r>
              <a:rPr lang="ru-RU" b="1" dirty="0" smtClean="0"/>
              <a:t> </a:t>
            </a:r>
            <a:r>
              <a:rPr lang="ru-RU" b="1" dirty="0" err="1" smtClean="0"/>
              <a:t>згідно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 </a:t>
            </a:r>
            <a:r>
              <a:rPr lang="ru-RU" b="1" dirty="0" err="1" smtClean="0">
                <a:hlinkClick r:id="rId2"/>
              </a:rPr>
              <a:t>Положенням</a:t>
            </a:r>
            <a:r>
              <a:rPr lang="ru-RU" b="1" dirty="0" smtClean="0">
                <a:hlinkClick r:id="rId2"/>
              </a:rPr>
              <a:t> про </a:t>
            </a:r>
            <a:r>
              <a:rPr lang="ru-RU" b="1" dirty="0" err="1" smtClean="0">
                <a:hlinkClick r:id="rId2"/>
              </a:rPr>
              <a:t>колегію</a:t>
            </a:r>
            <a:r>
              <a:rPr lang="ru-RU" b="1" dirty="0" smtClean="0">
                <a:hlinkClick r:id="rId2"/>
              </a:rPr>
              <a:t> ЦДІАК </a:t>
            </a:r>
            <a:r>
              <a:rPr lang="ru-RU" b="1" dirty="0" err="1" smtClean="0">
                <a:hlinkClick r:id="rId2"/>
              </a:rPr>
              <a:t>України</a:t>
            </a:r>
            <a:r>
              <a:rPr lang="ru-RU" b="1" dirty="0" smtClean="0">
                <a:hlinkClick r:id="rId2"/>
              </a:rPr>
              <a:t>,</a:t>
            </a:r>
            <a:r>
              <a:rPr lang="ru-RU" b="1" dirty="0" smtClean="0"/>
              <a:t> </a:t>
            </a:r>
            <a:r>
              <a:rPr lang="ru-RU" b="1" dirty="0" err="1" smtClean="0"/>
              <a:t>затвердженим</a:t>
            </a:r>
            <a:r>
              <a:rPr lang="ru-RU" b="1" dirty="0" smtClean="0"/>
              <a:t> наказом директора ЦДІАК </a:t>
            </a:r>
            <a:r>
              <a:rPr lang="ru-RU" b="1" dirty="0" err="1" smtClean="0"/>
              <a:t>України</a:t>
            </a:r>
            <a:r>
              <a:rPr lang="ru-RU" b="1" dirty="0" smtClean="0"/>
              <a:t> </a:t>
            </a:r>
            <a:r>
              <a:rPr lang="ru-RU" b="1" dirty="0" err="1" smtClean="0"/>
              <a:t>від</a:t>
            </a:r>
            <a:r>
              <a:rPr lang="ru-RU" b="1" dirty="0" smtClean="0"/>
              <a:t> 6 </a:t>
            </a:r>
            <a:r>
              <a:rPr lang="ru-RU" b="1" dirty="0" err="1" smtClean="0"/>
              <a:t>жовтня</a:t>
            </a:r>
            <a:r>
              <a:rPr lang="ru-RU" b="1" dirty="0" smtClean="0"/>
              <a:t> 2009 № 25.</a:t>
            </a:r>
          </a:p>
          <a:p>
            <a:pPr fontAlgn="t"/>
            <a:r>
              <a:rPr lang="ru-RU" b="1" dirty="0" err="1" smtClean="0"/>
              <a:t>Кількісний</a:t>
            </a:r>
            <a:r>
              <a:rPr lang="ru-RU" b="1" dirty="0" smtClean="0"/>
              <a:t> та </a:t>
            </a:r>
            <a:r>
              <a:rPr lang="ru-RU" b="1" dirty="0" err="1" smtClean="0"/>
              <a:t>персональний</a:t>
            </a:r>
            <a:r>
              <a:rPr lang="ru-RU" b="1" dirty="0" smtClean="0"/>
              <a:t> </a:t>
            </a:r>
            <a:r>
              <a:rPr lang="ru-RU" b="1" dirty="0" smtClean="0">
                <a:hlinkClick r:id="rId3"/>
              </a:rPr>
              <a:t>склад </a:t>
            </a:r>
            <a:r>
              <a:rPr lang="ru-RU" b="1" dirty="0" err="1" smtClean="0">
                <a:hlinkClick r:id="rId3"/>
              </a:rPr>
              <a:t>колегії</a:t>
            </a:r>
            <a:r>
              <a:rPr lang="ru-RU" b="1" dirty="0" smtClean="0"/>
              <a:t> </a:t>
            </a:r>
            <a:r>
              <a:rPr lang="ru-RU" b="1" dirty="0" err="1" smtClean="0"/>
              <a:t>визначається</a:t>
            </a:r>
            <a:r>
              <a:rPr lang="ru-RU" b="1" dirty="0" smtClean="0"/>
              <a:t> Головою </a:t>
            </a:r>
            <a:r>
              <a:rPr lang="ru-RU" b="1" dirty="0" err="1" smtClean="0"/>
              <a:t>Державної</a:t>
            </a:r>
            <a:r>
              <a:rPr lang="ru-RU" b="1" dirty="0" smtClean="0"/>
              <a:t> </a:t>
            </a:r>
            <a:r>
              <a:rPr lang="ru-RU" b="1" dirty="0" err="1" smtClean="0"/>
              <a:t>архівної</a:t>
            </a:r>
            <a:r>
              <a:rPr lang="ru-RU" b="1" dirty="0" smtClean="0"/>
              <a:t> </a:t>
            </a:r>
            <a:r>
              <a:rPr lang="ru-RU" b="1" dirty="0" err="1" smtClean="0"/>
              <a:t>служби</a:t>
            </a:r>
            <a:r>
              <a:rPr lang="ru-RU" b="1" dirty="0" smtClean="0"/>
              <a:t> </a:t>
            </a:r>
            <a:r>
              <a:rPr lang="ru-RU" b="1" dirty="0" err="1" smtClean="0"/>
              <a:t>України</a:t>
            </a:r>
            <a:r>
              <a:rPr lang="ru-RU" b="1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check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737032" cy="1052736"/>
          </a:xfrm>
        </p:spPr>
        <p:txBody>
          <a:bodyPr/>
          <a:lstStyle/>
          <a:p>
            <a:pPr algn="ctr"/>
            <a:r>
              <a:rPr lang="ru-RU" b="1" dirty="0" err="1" smtClean="0"/>
              <a:t>Довідковий</a:t>
            </a:r>
            <a:r>
              <a:rPr lang="ru-RU" b="1" dirty="0" smtClean="0"/>
              <a:t> </a:t>
            </a:r>
            <a:r>
              <a:rPr lang="ru-RU" b="1" dirty="0" err="1" smtClean="0"/>
              <a:t>апарат</a:t>
            </a:r>
            <a:r>
              <a:rPr lang="ru-RU" b="1" dirty="0" smtClean="0"/>
              <a:t> </a:t>
            </a:r>
            <a:r>
              <a:rPr lang="ru-RU" b="1" dirty="0" err="1" smtClean="0"/>
              <a:t>архіву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836712"/>
            <a:ext cx="4644008" cy="6021288"/>
          </a:xfrm>
        </p:spPr>
        <p:txBody>
          <a:bodyPr>
            <a:normAutofit fontScale="47500" lnSpcReduction="20000"/>
          </a:bodyPr>
          <a:lstStyle/>
          <a:p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Фонди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архіві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нараховується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1618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фондів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 Описи.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архіві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нараховується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4284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описів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"on-line"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Ф. 127, "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Київська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духовна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консисторія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" </a:t>
            </a:r>
          </a:p>
          <a:p>
            <a:r>
              <a:rPr lang="ru-RU" sz="3600" u="sng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Опис</a:t>
            </a:r>
            <a:r>
              <a:rPr lang="ru-RU" sz="36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 1012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 </a:t>
            </a:r>
            <a:r>
              <a:rPr lang="ru-RU" sz="3600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Опис</a:t>
            </a:r>
            <a:r>
              <a:rPr lang="ru-RU" sz="36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 1017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   </a:t>
            </a:r>
          </a:p>
          <a:p>
            <a:pPr>
              <a:buNone/>
            </a:pPr>
            <a:r>
              <a:rPr lang="ru-RU" sz="36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     </a:t>
            </a:r>
            <a:r>
              <a:rPr lang="ru-RU" sz="3600" u="sng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Опис</a:t>
            </a:r>
            <a:r>
              <a:rPr lang="ru-RU" sz="36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 1043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Ф. 1504, "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Малоросійський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губернський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прокурор" 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   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  <a:hlinkClick r:id="rId5"/>
              </a:rPr>
              <a:t>Опис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  <a:hlinkClick r:id="rId5"/>
              </a:rPr>
              <a:t> 1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600" u="sng" dirty="0" err="1" smtClean="0">
                <a:latin typeface="Times New Roman" pitchFamily="18" charset="0"/>
                <a:cs typeface="Times New Roman" pitchFamily="18" charset="0"/>
                <a:hlinkClick r:id="rId6"/>
              </a:rPr>
              <a:t>Опис</a:t>
            </a:r>
            <a:r>
              <a:rPr lang="ru-RU" sz="3600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 2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3600" u="sng" dirty="0" err="1" smtClean="0">
                <a:latin typeface="Times New Roman" pitchFamily="18" charset="0"/>
                <a:cs typeface="Times New Roman" pitchFamily="18" charset="0"/>
                <a:hlinkClick r:id="rId7"/>
              </a:rPr>
              <a:t>Опис</a:t>
            </a:r>
            <a:r>
              <a:rPr lang="ru-RU" sz="36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 3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Ф. 1944, "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Слобідсько-українська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палата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цивільного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суду" 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   </a:t>
            </a:r>
            <a:r>
              <a:rPr lang="ru-RU" sz="3600" u="sng" dirty="0" err="1" smtClean="0">
                <a:latin typeface="Times New Roman" pitchFamily="18" charset="0"/>
                <a:cs typeface="Times New Roman" pitchFamily="18" charset="0"/>
                <a:hlinkClick r:id="rId8"/>
              </a:rPr>
              <a:t>Опис</a:t>
            </a:r>
            <a:r>
              <a:rPr lang="ru-RU" sz="3600" u="sng" dirty="0" smtClean="0">
                <a:latin typeface="Times New Roman" pitchFamily="18" charset="0"/>
                <a:cs typeface="Times New Roman" pitchFamily="18" charset="0"/>
                <a:hlinkClick r:id="rId8"/>
              </a:rPr>
              <a:t> 1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Ф. 1948, "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Слобідсько-українська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палата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кримінального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суду"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   </a:t>
            </a:r>
            <a:r>
              <a:rPr lang="ru-RU" sz="3600" u="sng" dirty="0" err="1" smtClean="0">
                <a:latin typeface="Times New Roman" pitchFamily="18" charset="0"/>
                <a:cs typeface="Times New Roman" pitchFamily="18" charset="0"/>
                <a:hlinkClick r:id="rId9"/>
              </a:rPr>
              <a:t>Опис</a:t>
            </a:r>
            <a:r>
              <a:rPr lang="ru-RU" sz="3600" u="sng" dirty="0" smtClean="0">
                <a:latin typeface="Times New Roman" pitchFamily="18" charset="0"/>
                <a:cs typeface="Times New Roman" pitchFamily="18" charset="0"/>
                <a:hlinkClick r:id="rId9"/>
              </a:rPr>
              <a:t> 1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Ф. 1957, "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Чернігівський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губернський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прокурор" 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   </a:t>
            </a:r>
            <a:r>
              <a:rPr lang="ru-RU" sz="3600" u="sng" dirty="0" err="1" smtClean="0">
                <a:latin typeface="Times New Roman" pitchFamily="18" charset="0"/>
                <a:cs typeface="Times New Roman" pitchFamily="18" charset="0"/>
                <a:hlinkClick r:id="rId10"/>
              </a:rPr>
              <a:t>Опис</a:t>
            </a:r>
            <a:r>
              <a:rPr lang="ru-RU" sz="3600" u="sng" dirty="0" smtClean="0">
                <a:latin typeface="Times New Roman" pitchFamily="18" charset="0"/>
                <a:cs typeface="Times New Roman" pitchFamily="18" charset="0"/>
                <a:hlinkClick r:id="rId10"/>
              </a:rPr>
              <a:t> 1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764704"/>
            <a:ext cx="4495800" cy="6093296"/>
          </a:xfrm>
        </p:spPr>
        <p:txBody>
          <a:bodyPr>
            <a:normAutofit fontScale="47500" lnSpcReduction="20000"/>
          </a:bodyPr>
          <a:lstStyle/>
          <a:p>
            <a:r>
              <a:rPr lang="ru-RU" sz="4400" b="1" u="sng" dirty="0" smtClean="0">
                <a:latin typeface="Times New Roman" pitchFamily="18" charset="0"/>
                <a:cs typeface="Times New Roman" pitchFamily="18" charset="0"/>
              </a:rPr>
              <a:t>Видано </a:t>
            </a:r>
            <a:r>
              <a:rPr lang="ru-RU" sz="4400" b="1" u="sng" dirty="0" err="1" smtClean="0">
                <a:latin typeface="Times New Roman" pitchFamily="18" charset="0"/>
                <a:cs typeface="Times New Roman" pitchFamily="18" charset="0"/>
              </a:rPr>
              <a:t>друком</a:t>
            </a:r>
            <a:endParaRPr lang="ru-RU" sz="4400" b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Архів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Запорозької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Січі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(1713–1777):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Опис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матеріалів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– К., 1931.</a:t>
            </a:r>
          </a:p>
          <a:p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Потебня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Олександр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Опанасович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1835–1891: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Опис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документальних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матеріалів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особистого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фонду: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Крайні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дати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документальних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матеріалів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1827–1922 /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Упоряд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І. О.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Іваницька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 – К., 1960. – 48 с.</a:t>
            </a:r>
          </a:p>
          <a:p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Микола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Федорович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Сумцов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1854–1922.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Опис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документальних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матеріалів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особистого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фонду. 1876–1921 /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Упоряд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І. О.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Іваницька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, О. Д.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Катруха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 – К., 1965. – 137 с.</a:t>
            </a:r>
          </a:p>
          <a:p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Микола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Дмитрович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Пильчиков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1857–1908.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Опис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документальних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матеріалів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особистого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фонду /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Упоряд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 О. Д.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Катруха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, З. П.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Нещадна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 – К., 1970. – 164 с.</a:t>
            </a:r>
          </a:p>
          <a:p>
            <a:r>
              <a:rPr lang="ru-RU" sz="3600" u="sng" dirty="0" smtClean="0">
                <a:latin typeface="Times New Roman" pitchFamily="18" charset="0"/>
                <a:cs typeface="Times New Roman" pitchFamily="18" charset="0"/>
                <a:hlinkClick r:id="rId11"/>
              </a:rPr>
              <a:t>Каталог </a:t>
            </a:r>
            <a:r>
              <a:rPr lang="ru-RU" sz="3600" u="sng" dirty="0" err="1" smtClean="0">
                <a:latin typeface="Times New Roman" pitchFamily="18" charset="0"/>
                <a:cs typeface="Times New Roman" pitchFamily="18" charset="0"/>
                <a:hlinkClick r:id="rId11"/>
              </a:rPr>
              <a:t>колекції</a:t>
            </a:r>
            <a:r>
              <a:rPr lang="ru-RU" sz="3600" u="sng" dirty="0" smtClean="0">
                <a:latin typeface="Times New Roman" pitchFamily="18" charset="0"/>
                <a:cs typeface="Times New Roman" pitchFamily="18" charset="0"/>
                <a:hlinkClick r:id="rId11"/>
              </a:rPr>
              <a:t> </a:t>
            </a:r>
            <a:r>
              <a:rPr lang="ru-RU" sz="3600" u="sng" dirty="0" err="1" smtClean="0">
                <a:latin typeface="Times New Roman" pitchFamily="18" charset="0"/>
                <a:cs typeface="Times New Roman" pitchFamily="18" charset="0"/>
                <a:hlinkClick r:id="rId11"/>
              </a:rPr>
              <a:t>документів</a:t>
            </a:r>
            <a:r>
              <a:rPr lang="ru-RU" sz="3600" u="sng" dirty="0" smtClean="0">
                <a:latin typeface="Times New Roman" pitchFamily="18" charset="0"/>
                <a:cs typeface="Times New Roman" pitchFamily="18" charset="0"/>
                <a:hlinkClick r:id="rId11"/>
              </a:rPr>
              <a:t> </a:t>
            </a:r>
            <a:r>
              <a:rPr lang="ru-RU" sz="3600" u="sng" dirty="0" err="1" smtClean="0">
                <a:latin typeface="Times New Roman" pitchFamily="18" charset="0"/>
                <a:cs typeface="Times New Roman" pitchFamily="18" charset="0"/>
                <a:hlinkClick r:id="rId11"/>
              </a:rPr>
              <a:t>Київської</a:t>
            </a:r>
            <a:r>
              <a:rPr lang="ru-RU" sz="3600" u="sng" dirty="0" smtClean="0">
                <a:latin typeface="Times New Roman" pitchFamily="18" charset="0"/>
                <a:cs typeface="Times New Roman" pitchFamily="18" charset="0"/>
                <a:hlinkClick r:id="rId11"/>
              </a:rPr>
              <a:t> </a:t>
            </a:r>
            <a:r>
              <a:rPr lang="ru-RU" sz="3600" u="sng" dirty="0" err="1" smtClean="0">
                <a:latin typeface="Times New Roman" pitchFamily="18" charset="0"/>
                <a:cs typeface="Times New Roman" pitchFamily="18" charset="0"/>
                <a:hlinkClick r:id="rId11"/>
              </a:rPr>
              <a:t>археографічної</a:t>
            </a:r>
            <a:r>
              <a:rPr lang="ru-RU" sz="3600" u="sng" dirty="0" smtClean="0">
                <a:latin typeface="Times New Roman" pitchFamily="18" charset="0"/>
                <a:cs typeface="Times New Roman" pitchFamily="18" charset="0"/>
                <a:hlinkClick r:id="rId11"/>
              </a:rPr>
              <a:t> </a:t>
            </a:r>
            <a:r>
              <a:rPr lang="ru-RU" sz="3600" u="sng" dirty="0" err="1" smtClean="0">
                <a:latin typeface="Times New Roman" pitchFamily="18" charset="0"/>
                <a:cs typeface="Times New Roman" pitchFamily="18" charset="0"/>
                <a:hlinkClick r:id="rId11"/>
              </a:rPr>
              <a:t>комісії</a:t>
            </a:r>
            <a:r>
              <a:rPr lang="ru-RU" sz="3600" u="sng" dirty="0" smtClean="0">
                <a:latin typeface="Times New Roman" pitchFamily="18" charset="0"/>
                <a:cs typeface="Times New Roman" pitchFamily="18" charset="0"/>
                <a:hlinkClick r:id="rId11"/>
              </a:rPr>
              <a:t> (1369–1894 </a:t>
            </a:r>
            <a:r>
              <a:rPr lang="ru-RU" sz="3600" u="sng" dirty="0" err="1" smtClean="0">
                <a:latin typeface="Times New Roman" pitchFamily="18" charset="0"/>
                <a:cs typeface="Times New Roman" pitchFamily="18" charset="0"/>
                <a:hlinkClick r:id="rId11"/>
              </a:rPr>
              <a:t>рр</a:t>
            </a:r>
            <a:r>
              <a:rPr lang="ru-RU" sz="3600" u="sng" dirty="0" smtClean="0">
                <a:latin typeface="Times New Roman" pitchFamily="18" charset="0"/>
                <a:cs typeface="Times New Roman" pitchFamily="18" charset="0"/>
                <a:hlinkClick r:id="rId11"/>
              </a:rPr>
              <a:t>.) / </a:t>
            </a:r>
            <a:r>
              <a:rPr lang="ru-RU" sz="3600" u="sng" dirty="0" err="1" smtClean="0">
                <a:latin typeface="Times New Roman" pitchFamily="18" charset="0"/>
                <a:cs typeface="Times New Roman" pitchFamily="18" charset="0"/>
                <a:hlinkClick r:id="rId11"/>
              </a:rPr>
              <a:t>Упоряд</a:t>
            </a:r>
            <a:r>
              <a:rPr lang="ru-RU" sz="3600" u="sng" dirty="0" smtClean="0">
                <a:latin typeface="Times New Roman" pitchFamily="18" charset="0"/>
                <a:cs typeface="Times New Roman" pitchFamily="18" charset="0"/>
                <a:hlinkClick r:id="rId11"/>
              </a:rPr>
              <a:t>.</a:t>
            </a:r>
            <a:r>
              <a:rPr lang="ru-RU" sz="3600" i="1" u="sng" dirty="0" smtClean="0">
                <a:latin typeface="Times New Roman" pitchFamily="18" charset="0"/>
                <a:cs typeface="Times New Roman" pitchFamily="18" charset="0"/>
                <a:hlinkClick r:id="rId11"/>
              </a:rPr>
              <a:t> Я. Р. Дашкевич, Л. А. Проценко, З. С. </a:t>
            </a:r>
            <a:r>
              <a:rPr lang="ru-RU" sz="3600" i="1" u="sng" dirty="0" err="1" smtClean="0">
                <a:latin typeface="Times New Roman" pitchFamily="18" charset="0"/>
                <a:cs typeface="Times New Roman" pitchFamily="18" charset="0"/>
                <a:hlinkClick r:id="rId11"/>
              </a:rPr>
              <a:t>Хомутецька</a:t>
            </a:r>
            <a:r>
              <a:rPr lang="ru-RU" sz="3600" i="1" u="sng" dirty="0" smtClean="0">
                <a:latin typeface="Times New Roman" pitchFamily="18" charset="0"/>
                <a:cs typeface="Times New Roman" pitchFamily="18" charset="0"/>
                <a:hlinkClick r:id="rId11"/>
              </a:rPr>
              <a:t>. </a:t>
            </a:r>
            <a:r>
              <a:rPr lang="ru-RU" sz="3600" u="sng" dirty="0" smtClean="0">
                <a:latin typeface="Times New Roman" pitchFamily="18" charset="0"/>
                <a:cs typeface="Times New Roman" pitchFamily="18" charset="0"/>
                <a:hlinkClick r:id="rId11"/>
              </a:rPr>
              <a:t>– К., 1971. – 184 с.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Гісцова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Л. З.,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Фаустова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Н. М.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Доповнення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до “Каталога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колекції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документів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Київської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археологічної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комісії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” //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Архіви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– 1974. – № 1 (123). – С. 50–63. та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hecker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0"/>
            <a:ext cx="3491880" cy="6858000"/>
          </a:xfrm>
        </p:spPr>
        <p:txBody>
          <a:bodyPr>
            <a:normAutofit fontScale="25000" lnSpcReduction="20000"/>
          </a:bodyPr>
          <a:lstStyle/>
          <a:p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Каталоги</a:t>
            </a:r>
          </a:p>
          <a:p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Систематичний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(392 877 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карток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Іменний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(53 162 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карток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Географічний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(214 187 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карток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Разом у 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трьох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каталогах 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архіву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налічується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660 226 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карток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тематично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опрацьовано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614 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фондів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, 435 216 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одиниць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зберігання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     </a:t>
            </a:r>
            <a:r>
              <a:rPr lang="ru-RU" sz="8000" b="1" dirty="0" err="1" smtClean="0">
                <a:latin typeface="Times New Roman" pitchFamily="18" charset="0"/>
                <a:cs typeface="Times New Roman" pitchFamily="18" charset="0"/>
              </a:rPr>
              <a:t>Покажчики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8000" b="1" u="sng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Зведений</a:t>
            </a:r>
            <a:r>
              <a:rPr lang="ru-RU" sz="8000" b="1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 каталог </a:t>
            </a:r>
            <a:r>
              <a:rPr lang="ru-RU" sz="8000" b="1" u="sng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метричних</a:t>
            </a:r>
            <a:r>
              <a:rPr lang="ru-RU" sz="8000" b="1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 книг, </a:t>
            </a:r>
            <a:r>
              <a:rPr lang="ru-RU" sz="8000" b="1" u="sng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клірових</a:t>
            </a:r>
            <a:r>
              <a:rPr lang="ru-RU" sz="8000" b="1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 </a:t>
            </a:r>
            <a:r>
              <a:rPr lang="ru-RU" sz="8000" b="1" u="sng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відомостей</a:t>
            </a:r>
            <a:r>
              <a:rPr lang="ru-RU" sz="8000" b="1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 та </a:t>
            </a:r>
            <a:r>
              <a:rPr lang="ru-RU" sz="8000" b="1" u="sng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сповідних</a:t>
            </a:r>
            <a:r>
              <a:rPr lang="ru-RU" sz="8000" b="1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 </a:t>
            </a:r>
            <a:r>
              <a:rPr lang="ru-RU" sz="8000" b="1" u="sng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розписів</a:t>
            </a: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  </a:t>
            </a:r>
          </a:p>
          <a:p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8000" b="1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Зведений</a:t>
            </a:r>
            <a:r>
              <a:rPr lang="ru-RU" sz="8000" b="1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 каталог </a:t>
            </a:r>
            <a:r>
              <a:rPr lang="ru-RU" sz="8000" b="1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метричних</a:t>
            </a:r>
            <a:r>
              <a:rPr lang="ru-RU" sz="8000" b="1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 книг, </a:t>
            </a:r>
            <a:r>
              <a:rPr lang="ru-RU" sz="8000" b="1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клірових</a:t>
            </a:r>
            <a:r>
              <a:rPr lang="ru-RU" sz="8000" b="1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 </a:t>
            </a:r>
            <a:r>
              <a:rPr lang="ru-RU" sz="8000" b="1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відомостей</a:t>
            </a:r>
            <a:r>
              <a:rPr lang="ru-RU" sz="8000" b="1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 та </a:t>
            </a:r>
            <a:r>
              <a:rPr lang="ru-RU" sz="8000" b="1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сповідних</a:t>
            </a:r>
            <a:r>
              <a:rPr lang="ru-RU" sz="8000" b="1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 </a:t>
            </a:r>
            <a:r>
              <a:rPr lang="ru-RU" sz="8000" b="1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розписів</a:t>
            </a:r>
            <a:r>
              <a:rPr lang="ru-RU" sz="8000" b="1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 </a:t>
            </a:r>
            <a:r>
              <a:rPr lang="ru-RU" sz="8000" b="1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релігійних</a:t>
            </a:r>
            <a:r>
              <a:rPr lang="ru-RU" sz="8000" b="1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 громад м. </a:t>
            </a:r>
            <a:r>
              <a:rPr lang="ru-RU" sz="8000" b="1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Києва</a:t>
            </a: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286116" y="0"/>
            <a:ext cx="5857884" cy="6858000"/>
          </a:xfrm>
        </p:spPr>
        <p:txBody>
          <a:bodyPr>
            <a:normAutofit fontScale="25000" lnSpcReduction="20000"/>
          </a:bodyPr>
          <a:lstStyle/>
          <a:p>
            <a:pPr>
              <a:spcBef>
                <a:spcPts val="200"/>
              </a:spcBef>
            </a:pPr>
            <a:r>
              <a:rPr lang="ru-RU" sz="8000" b="1" u="sng" dirty="0" err="1" smtClean="0"/>
              <a:t>Фондові</a:t>
            </a:r>
            <a:endParaRPr lang="ru-RU" sz="8000" dirty="0" smtClean="0"/>
          </a:p>
          <a:p>
            <a:pPr>
              <a:spcBef>
                <a:spcPts val="200"/>
              </a:spcBef>
            </a:pPr>
            <a:r>
              <a:rPr lang="ru-RU" sz="8000" dirty="0" smtClean="0"/>
              <a:t>  Ф. 51, </a:t>
            </a:r>
            <a:r>
              <a:rPr lang="ru-RU" sz="8000" i="1" dirty="0" err="1" smtClean="0"/>
              <a:t>Генеральна</a:t>
            </a:r>
            <a:r>
              <a:rPr lang="ru-RU" sz="8000" i="1" dirty="0" smtClean="0"/>
              <a:t> </a:t>
            </a:r>
            <a:r>
              <a:rPr lang="ru-RU" sz="8000" i="1" dirty="0" err="1" smtClean="0"/>
              <a:t>військова</a:t>
            </a:r>
            <a:r>
              <a:rPr lang="ru-RU" sz="8000" i="1" dirty="0" smtClean="0"/>
              <a:t> </a:t>
            </a:r>
            <a:r>
              <a:rPr lang="ru-RU" sz="8000" i="1" dirty="0" err="1" smtClean="0"/>
              <a:t>канцелярія</a:t>
            </a:r>
            <a:endParaRPr lang="ru-RU" sz="8000" dirty="0" smtClean="0"/>
          </a:p>
          <a:p>
            <a:pPr fontAlgn="t">
              <a:spcBef>
                <a:spcPts val="200"/>
              </a:spcBef>
            </a:pPr>
            <a:r>
              <a:rPr lang="ru-RU" sz="8000" dirty="0" err="1" smtClean="0"/>
              <a:t>Географічний</a:t>
            </a:r>
            <a:r>
              <a:rPr lang="ru-RU" sz="8000" dirty="0" smtClean="0"/>
              <a:t>  </a:t>
            </a:r>
          </a:p>
          <a:p>
            <a:pPr>
              <a:spcBef>
                <a:spcPts val="200"/>
              </a:spcBef>
            </a:pPr>
            <a:r>
              <a:rPr lang="ru-RU" sz="8000" dirty="0" smtClean="0"/>
              <a:t>  Ф. 57, </a:t>
            </a:r>
            <a:r>
              <a:rPr lang="ru-RU" sz="8000" i="1" dirty="0" err="1" smtClean="0"/>
              <a:t>Генеральний</a:t>
            </a:r>
            <a:r>
              <a:rPr lang="ru-RU" sz="8000" i="1" dirty="0" smtClean="0"/>
              <a:t> </a:t>
            </a:r>
            <a:r>
              <a:rPr lang="ru-RU" sz="8000" i="1" dirty="0" err="1" smtClean="0"/>
              <a:t>опис</a:t>
            </a:r>
            <a:r>
              <a:rPr lang="ru-RU" sz="8000" i="1" dirty="0" smtClean="0"/>
              <a:t> </a:t>
            </a:r>
            <a:r>
              <a:rPr lang="ru-RU" sz="8000" i="1" dirty="0" err="1" smtClean="0"/>
              <a:t>Лівобережної</a:t>
            </a:r>
            <a:r>
              <a:rPr lang="ru-RU" sz="8000" i="1" dirty="0" smtClean="0"/>
              <a:t> </a:t>
            </a:r>
            <a:r>
              <a:rPr lang="ru-RU" sz="8000" i="1" dirty="0" err="1" smtClean="0"/>
              <a:t>України</a:t>
            </a:r>
            <a:endParaRPr lang="ru-RU" sz="8000" dirty="0" smtClean="0"/>
          </a:p>
          <a:p>
            <a:pPr fontAlgn="t">
              <a:spcBef>
                <a:spcPts val="200"/>
              </a:spcBef>
            </a:pPr>
            <a:r>
              <a:rPr lang="ru-RU" sz="8000" dirty="0" err="1" smtClean="0"/>
              <a:t>Географічний</a:t>
            </a:r>
            <a:r>
              <a:rPr lang="ru-RU" sz="8000" dirty="0" smtClean="0"/>
              <a:t>  </a:t>
            </a:r>
          </a:p>
          <a:p>
            <a:pPr>
              <a:spcBef>
                <a:spcPts val="200"/>
              </a:spcBef>
            </a:pPr>
            <a:r>
              <a:rPr lang="ru-RU" sz="8000" dirty="0" smtClean="0"/>
              <a:t>  Ф. 127, </a:t>
            </a:r>
            <a:r>
              <a:rPr lang="ru-RU" sz="8000" i="1" dirty="0" err="1" smtClean="0"/>
              <a:t>Київська</a:t>
            </a:r>
            <a:r>
              <a:rPr lang="ru-RU" sz="8000" i="1" dirty="0" smtClean="0"/>
              <a:t> духовна </a:t>
            </a:r>
            <a:r>
              <a:rPr lang="ru-RU" sz="8000" i="1" dirty="0" err="1" smtClean="0"/>
              <a:t>консисторія</a:t>
            </a:r>
            <a:r>
              <a:rPr lang="ru-RU" sz="8000" i="1" dirty="0" smtClean="0"/>
              <a:t>:</a:t>
            </a:r>
            <a:endParaRPr lang="ru-RU" sz="8000" dirty="0" smtClean="0"/>
          </a:p>
          <a:p>
            <a:pPr fontAlgn="t">
              <a:spcBef>
                <a:spcPts val="200"/>
              </a:spcBef>
            </a:pPr>
            <a:r>
              <a:rPr lang="ru-RU" sz="8000" dirty="0" err="1" smtClean="0"/>
              <a:t>Тематичний</a:t>
            </a:r>
            <a:r>
              <a:rPr lang="ru-RU" sz="8000" dirty="0" smtClean="0"/>
              <a:t>       </a:t>
            </a:r>
            <a:r>
              <a:rPr lang="ru-RU" sz="8000" dirty="0" err="1" smtClean="0"/>
              <a:t>Географічний</a:t>
            </a:r>
            <a:r>
              <a:rPr lang="ru-RU" sz="8000" dirty="0" smtClean="0"/>
              <a:t> (до </a:t>
            </a:r>
            <a:r>
              <a:rPr lang="ru-RU" sz="8000" dirty="0" err="1" smtClean="0"/>
              <a:t>клірових</a:t>
            </a:r>
            <a:r>
              <a:rPr lang="ru-RU" sz="8000" dirty="0" smtClean="0"/>
              <a:t> </a:t>
            </a:r>
            <a:r>
              <a:rPr lang="ru-RU" sz="8000" dirty="0" err="1" smtClean="0"/>
              <a:t>відомостей</a:t>
            </a:r>
            <a:r>
              <a:rPr lang="ru-RU" sz="8000" dirty="0" smtClean="0"/>
              <a:t> та </a:t>
            </a:r>
            <a:r>
              <a:rPr lang="ru-RU" sz="8000" dirty="0" err="1" smtClean="0"/>
              <a:t>метричних</a:t>
            </a:r>
            <a:r>
              <a:rPr lang="ru-RU" sz="8000" dirty="0" smtClean="0"/>
              <a:t> книг)  </a:t>
            </a:r>
          </a:p>
          <a:p>
            <a:pPr>
              <a:spcBef>
                <a:spcPts val="200"/>
              </a:spcBef>
            </a:pPr>
            <a:r>
              <a:rPr lang="ru-RU" sz="8000" dirty="0" smtClean="0"/>
              <a:t>  Ф. 128, </a:t>
            </a:r>
            <a:r>
              <a:rPr lang="ru-RU" sz="8000" i="1" dirty="0" err="1" smtClean="0"/>
              <a:t>Свято-Успенська</a:t>
            </a:r>
            <a:r>
              <a:rPr lang="ru-RU" sz="8000" i="1" dirty="0" smtClean="0"/>
              <a:t> </a:t>
            </a:r>
            <a:r>
              <a:rPr lang="ru-RU" sz="8000" i="1" dirty="0" err="1" smtClean="0"/>
              <a:t>Києво-Печерська</a:t>
            </a:r>
            <a:r>
              <a:rPr lang="ru-RU" sz="8000" i="1" dirty="0" smtClean="0"/>
              <a:t> Лавра</a:t>
            </a:r>
            <a:endParaRPr lang="ru-RU" sz="8000" dirty="0" smtClean="0"/>
          </a:p>
          <a:p>
            <a:pPr fontAlgn="t">
              <a:spcBef>
                <a:spcPts val="200"/>
              </a:spcBef>
            </a:pPr>
            <a:r>
              <a:rPr lang="ru-RU" sz="8000" dirty="0" smtClean="0"/>
              <a:t>Предметно </a:t>
            </a:r>
            <a:r>
              <a:rPr lang="ru-RU" sz="8000" dirty="0" err="1" smtClean="0"/>
              <a:t>тематичний</a:t>
            </a:r>
            <a:r>
              <a:rPr lang="ru-RU" sz="8000" dirty="0" smtClean="0"/>
              <a:t>    </a:t>
            </a:r>
            <a:r>
              <a:rPr lang="ru-RU" sz="8000" dirty="0" err="1" smtClean="0"/>
              <a:t>Іменний</a:t>
            </a:r>
            <a:r>
              <a:rPr lang="ru-RU" sz="8000" dirty="0" smtClean="0"/>
              <a:t>     </a:t>
            </a:r>
            <a:r>
              <a:rPr lang="ru-RU" sz="8000" dirty="0" err="1" smtClean="0"/>
              <a:t>Географічний</a:t>
            </a:r>
            <a:endParaRPr lang="ru-RU" sz="8000" dirty="0" smtClean="0"/>
          </a:p>
          <a:p>
            <a:pPr>
              <a:spcBef>
                <a:spcPts val="200"/>
              </a:spcBef>
            </a:pPr>
            <a:r>
              <a:rPr lang="ru-RU" sz="8000" dirty="0" smtClean="0"/>
              <a:t>Ф. 256, </a:t>
            </a:r>
            <a:r>
              <a:rPr lang="ru-RU" sz="8000" i="1" dirty="0" err="1" smtClean="0"/>
              <a:t>Замойські</a:t>
            </a:r>
            <a:r>
              <a:rPr lang="ru-RU" sz="8000" dirty="0" smtClean="0"/>
              <a:t>    </a:t>
            </a:r>
          </a:p>
          <a:p>
            <a:pPr>
              <a:spcBef>
                <a:spcPts val="200"/>
              </a:spcBef>
            </a:pPr>
            <a:r>
              <a:rPr lang="ru-RU" sz="8000" dirty="0" smtClean="0"/>
              <a:t> </a:t>
            </a:r>
            <a:r>
              <a:rPr lang="ru-RU" sz="8000" dirty="0" err="1" smtClean="0"/>
              <a:t>Предметно-тематичний</a:t>
            </a:r>
            <a:r>
              <a:rPr lang="ru-RU" sz="8000" dirty="0" smtClean="0"/>
              <a:t>   </a:t>
            </a:r>
            <a:r>
              <a:rPr lang="ru-RU" sz="8000" dirty="0" err="1" smtClean="0"/>
              <a:t>Іменний</a:t>
            </a:r>
            <a:r>
              <a:rPr lang="ru-RU" sz="8000" dirty="0" smtClean="0"/>
              <a:t>   </a:t>
            </a:r>
            <a:r>
              <a:rPr lang="ru-RU" sz="8000" dirty="0" err="1" smtClean="0"/>
              <a:t>Географічний</a:t>
            </a:r>
            <a:r>
              <a:rPr lang="ru-RU" sz="8000" dirty="0" smtClean="0"/>
              <a:t>  </a:t>
            </a:r>
          </a:p>
          <a:p>
            <a:pPr>
              <a:spcBef>
                <a:spcPts val="200"/>
              </a:spcBef>
            </a:pPr>
            <a:r>
              <a:rPr lang="ru-RU" sz="8000" dirty="0" smtClean="0"/>
              <a:t>  Ф. 442, </a:t>
            </a:r>
            <a:r>
              <a:rPr lang="ru-RU" sz="8000" i="1" dirty="0" err="1" smtClean="0"/>
              <a:t>Канцелярія</a:t>
            </a:r>
            <a:r>
              <a:rPr lang="ru-RU" sz="8000" i="1" dirty="0" smtClean="0"/>
              <a:t> </a:t>
            </a:r>
            <a:r>
              <a:rPr lang="ru-RU" sz="8000" i="1" dirty="0" err="1" smtClean="0"/>
              <a:t>Київського</a:t>
            </a:r>
            <a:r>
              <a:rPr lang="ru-RU" sz="8000" i="1" dirty="0" smtClean="0"/>
              <a:t>, </a:t>
            </a:r>
            <a:r>
              <a:rPr lang="ru-RU" sz="8000" i="1" dirty="0" err="1" smtClean="0"/>
              <a:t>подільського</a:t>
            </a:r>
            <a:r>
              <a:rPr lang="ru-RU" sz="8000" i="1" dirty="0" smtClean="0"/>
              <a:t> та </a:t>
            </a:r>
            <a:r>
              <a:rPr lang="ru-RU" sz="8000" i="1" dirty="0" err="1" smtClean="0"/>
              <a:t>волинського</a:t>
            </a:r>
            <a:r>
              <a:rPr lang="ru-RU" sz="8000" i="1" dirty="0" smtClean="0"/>
              <a:t> генерал-губернатора</a:t>
            </a:r>
            <a:endParaRPr lang="ru-RU" sz="8000" dirty="0" smtClean="0"/>
          </a:p>
          <a:p>
            <a:pPr fontAlgn="t">
              <a:spcBef>
                <a:spcPts val="200"/>
              </a:spcBef>
            </a:pPr>
            <a:r>
              <a:rPr lang="ru-RU" sz="8000" dirty="0" err="1" smtClean="0"/>
              <a:t>Тематичний</a:t>
            </a:r>
            <a:r>
              <a:rPr lang="ru-RU" sz="8000" dirty="0" smtClean="0"/>
              <a:t>  </a:t>
            </a:r>
          </a:p>
          <a:p>
            <a:pPr>
              <a:spcBef>
                <a:spcPts val="200"/>
              </a:spcBef>
            </a:pPr>
            <a:r>
              <a:rPr lang="ru-RU" sz="8000" dirty="0" smtClean="0"/>
              <a:t>  Ф.707, </a:t>
            </a:r>
            <a:r>
              <a:rPr lang="ru-RU" sz="8000" i="1" dirty="0" err="1" smtClean="0"/>
              <a:t>Управління</a:t>
            </a:r>
            <a:r>
              <a:rPr lang="ru-RU" sz="8000" i="1" dirty="0" smtClean="0"/>
              <a:t> </a:t>
            </a:r>
            <a:r>
              <a:rPr lang="ru-RU" sz="8000" i="1" dirty="0" err="1" smtClean="0"/>
              <a:t>Київського</a:t>
            </a:r>
            <a:r>
              <a:rPr lang="ru-RU" sz="8000" i="1" dirty="0" smtClean="0"/>
              <a:t> </a:t>
            </a:r>
            <a:r>
              <a:rPr lang="ru-RU" sz="8000" i="1" dirty="0" err="1" smtClean="0"/>
              <a:t>учбового</a:t>
            </a:r>
            <a:r>
              <a:rPr lang="ru-RU" sz="8000" i="1" dirty="0" smtClean="0"/>
              <a:t> округу</a:t>
            </a:r>
            <a:endParaRPr lang="ru-RU" sz="8000" dirty="0" smtClean="0"/>
          </a:p>
          <a:p>
            <a:pPr fontAlgn="t">
              <a:spcBef>
                <a:spcPts val="200"/>
              </a:spcBef>
            </a:pPr>
            <a:r>
              <a:rPr lang="ru-RU" sz="8000" dirty="0" err="1" smtClean="0"/>
              <a:t>Тематичний</a:t>
            </a:r>
            <a:r>
              <a:rPr lang="ru-RU" sz="8000" dirty="0" smtClean="0"/>
              <a:t>  </a:t>
            </a:r>
          </a:p>
          <a:p>
            <a:pPr>
              <a:spcBef>
                <a:spcPts val="200"/>
              </a:spcBef>
            </a:pPr>
            <a:r>
              <a:rPr lang="ru-RU" sz="8000" dirty="0" smtClean="0"/>
              <a:t>  Ф. 1235, </a:t>
            </a:r>
            <a:r>
              <a:rPr lang="ru-RU" sz="8000" i="1" dirty="0" err="1" smtClean="0"/>
              <a:t>Грушевські</a:t>
            </a:r>
            <a:endParaRPr lang="ru-RU" sz="8000" dirty="0" smtClean="0"/>
          </a:p>
          <a:p>
            <a:pPr fontAlgn="t">
              <a:spcBef>
                <a:spcPts val="200"/>
              </a:spcBef>
            </a:pPr>
            <a:r>
              <a:rPr lang="ru-RU" sz="8000" dirty="0" err="1" smtClean="0"/>
              <a:t>Іменний</a:t>
            </a:r>
            <a:r>
              <a:rPr lang="ru-RU" sz="8000" dirty="0" smtClean="0"/>
              <a:t> </a:t>
            </a:r>
          </a:p>
          <a:p>
            <a:pPr>
              <a:spcBef>
                <a:spcPts val="200"/>
              </a:spcBef>
            </a:pPr>
            <a:endParaRPr lang="ru-RU" dirty="0"/>
          </a:p>
        </p:txBody>
      </p:sp>
    </p:spTree>
  </p:cSld>
  <p:clrMapOvr>
    <a:masterClrMapping/>
  </p:clrMapOvr>
  <p:transition>
    <p:blinds dir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 </a:t>
            </a:r>
            <a:r>
              <a:rPr lang="ru-RU" b="1" u="sng" dirty="0" err="1" smtClean="0"/>
              <a:t>Міжфондові</a:t>
            </a:r>
            <a:r>
              <a:rPr lang="ru-RU" b="1" u="sng" dirty="0" smtClean="0"/>
              <a:t> </a:t>
            </a:r>
            <a:r>
              <a:rPr lang="ru-RU" b="1" u="sng" dirty="0" err="1" smtClean="0"/>
              <a:t>покажчики</a:t>
            </a:r>
            <a:endParaRPr lang="ru-RU" dirty="0" smtClean="0"/>
          </a:p>
          <a:p>
            <a:r>
              <a:rPr lang="ru-RU" dirty="0" smtClean="0"/>
              <a:t>Документы по истории и культуре евреев в архивах Киева: Путеводитель / </a:t>
            </a:r>
            <a:r>
              <a:rPr lang="ru-RU" dirty="0" err="1" smtClean="0"/>
              <a:t>Науч</a:t>
            </a:r>
            <a:r>
              <a:rPr lang="ru-RU" dirty="0" smtClean="0"/>
              <a:t>. ред.-сост.: Е. И. Маламед, М. С. </a:t>
            </a:r>
            <a:r>
              <a:rPr lang="ru-RU" dirty="0" err="1" smtClean="0"/>
              <a:t>Куповецкий</a:t>
            </a:r>
            <a:r>
              <a:rPr lang="ru-RU" dirty="0" smtClean="0"/>
              <a:t>; Государственный комитет архивов Украины, Рос. </a:t>
            </a:r>
            <a:r>
              <a:rPr lang="ru-RU" dirty="0" err="1" smtClean="0"/>
              <a:t>гос</a:t>
            </a:r>
            <a:r>
              <a:rPr lang="ru-RU" dirty="0" smtClean="0"/>
              <a:t>. </a:t>
            </a:r>
            <a:r>
              <a:rPr lang="ru-RU" dirty="0" err="1" smtClean="0"/>
              <a:t>гуманитар</a:t>
            </a:r>
            <a:r>
              <a:rPr lang="ru-RU" dirty="0" smtClean="0"/>
              <a:t>. ун-т, Еврейская теологическая семинария. - Киев: Дух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Літера</a:t>
            </a:r>
            <a:r>
              <a:rPr lang="ru-RU" dirty="0" smtClean="0"/>
              <a:t>, 2006. - 752 с.</a:t>
            </a:r>
          </a:p>
          <a:p>
            <a:r>
              <a:rPr lang="ru-RU" dirty="0" smtClean="0">
                <a:hlinkClick r:id="rId2"/>
              </a:rPr>
              <a:t>Каталог </a:t>
            </a:r>
            <a:r>
              <a:rPr lang="ru-RU" dirty="0" err="1" smtClean="0">
                <a:hlinkClick r:id="rId2"/>
              </a:rPr>
              <a:t>стародрукованих</a:t>
            </a:r>
            <a:r>
              <a:rPr lang="ru-RU" dirty="0" smtClean="0">
                <a:hlinkClick r:id="rId2"/>
              </a:rPr>
              <a:t> книг, </a:t>
            </a:r>
            <a:r>
              <a:rPr lang="ru-RU" dirty="0" err="1" smtClean="0">
                <a:hlinkClick r:id="rId2"/>
              </a:rPr>
              <a:t>що</a:t>
            </a:r>
            <a:r>
              <a:rPr lang="ru-RU" dirty="0" smtClean="0">
                <a:hlinkClick r:id="rId2"/>
              </a:rPr>
              <a:t> </a:t>
            </a:r>
            <a:r>
              <a:rPr lang="ru-RU" dirty="0" err="1" smtClean="0">
                <a:hlinkClick r:id="rId2"/>
              </a:rPr>
              <a:t>зберігаються</a:t>
            </a:r>
            <a:r>
              <a:rPr lang="ru-RU" dirty="0" smtClean="0">
                <a:hlinkClick r:id="rId2"/>
              </a:rPr>
              <a:t> у Центральному державному </a:t>
            </a:r>
            <a:r>
              <a:rPr lang="ru-RU" dirty="0" err="1" smtClean="0">
                <a:hlinkClick r:id="rId2"/>
              </a:rPr>
              <a:t>історичному</a:t>
            </a:r>
            <a:r>
              <a:rPr lang="ru-RU" dirty="0" smtClean="0">
                <a:hlinkClick r:id="rId2"/>
              </a:rPr>
              <a:t> </a:t>
            </a:r>
            <a:r>
              <a:rPr lang="ru-RU" dirty="0" err="1" smtClean="0">
                <a:hlinkClick r:id="rId2"/>
              </a:rPr>
              <a:t>архіві</a:t>
            </a:r>
            <a:r>
              <a:rPr lang="ru-RU" dirty="0" smtClean="0">
                <a:hlinkClick r:id="rId2"/>
              </a:rPr>
              <a:t> </a:t>
            </a:r>
            <a:r>
              <a:rPr lang="ru-RU" dirty="0" err="1" smtClean="0">
                <a:hlinkClick r:id="rId2"/>
              </a:rPr>
              <a:t>України</a:t>
            </a:r>
            <a:r>
              <a:rPr lang="ru-RU" dirty="0" smtClean="0">
                <a:hlinkClick r:id="rId2"/>
              </a:rPr>
              <a:t> у м. </a:t>
            </a:r>
            <a:r>
              <a:rPr lang="ru-RU" dirty="0" err="1" smtClean="0">
                <a:hlinkClick r:id="rId2"/>
              </a:rPr>
              <a:t>Києві</a:t>
            </a:r>
            <a:r>
              <a:rPr lang="ru-RU" dirty="0" smtClean="0">
                <a:hlinkClick r:id="rId2"/>
              </a:rPr>
              <a:t> (ЦДІАК </a:t>
            </a:r>
            <a:r>
              <a:rPr lang="ru-RU" dirty="0" err="1" smtClean="0">
                <a:hlinkClick r:id="rId2"/>
              </a:rPr>
              <a:t>України</a:t>
            </a:r>
            <a:r>
              <a:rPr lang="ru-RU" dirty="0" smtClean="0">
                <a:hlinkClick r:id="rId2"/>
              </a:rPr>
              <a:t>) 1494-1764 </a:t>
            </a:r>
            <a:r>
              <a:rPr lang="ru-RU" dirty="0" err="1" smtClean="0">
                <a:hlinkClick r:id="rId2"/>
              </a:rPr>
              <a:t>рр</a:t>
            </a:r>
            <a:r>
              <a:rPr lang="ru-RU" dirty="0" smtClean="0">
                <a:hlinkClick r:id="rId2"/>
              </a:rPr>
              <a:t>. / </a:t>
            </a:r>
            <a:r>
              <a:rPr lang="ru-RU" dirty="0" err="1" smtClean="0">
                <a:hlinkClick r:id="rId2"/>
              </a:rPr>
              <a:t>Упоряд</a:t>
            </a:r>
            <a:r>
              <a:rPr lang="ru-RU" dirty="0" smtClean="0">
                <a:hlinkClick r:id="rId2"/>
              </a:rPr>
              <a:t>.: </a:t>
            </a:r>
            <a:r>
              <a:rPr lang="ru-RU" dirty="0" err="1" smtClean="0">
                <a:hlinkClick r:id="rId2"/>
              </a:rPr>
              <a:t>Боряк</a:t>
            </a:r>
            <a:r>
              <a:rPr lang="ru-RU" dirty="0" smtClean="0">
                <a:hlinkClick r:id="rId2"/>
              </a:rPr>
              <a:t> Г. В., </a:t>
            </a:r>
            <a:r>
              <a:rPr lang="ru-RU" dirty="0" err="1" smtClean="0">
                <a:hlinkClick r:id="rId2"/>
              </a:rPr>
              <a:t>Полегайлов</a:t>
            </a:r>
            <a:r>
              <a:rPr lang="ru-RU" dirty="0" smtClean="0">
                <a:hlinkClick r:id="rId2"/>
              </a:rPr>
              <a:t> О.Г., </a:t>
            </a:r>
            <a:r>
              <a:rPr lang="ru-RU" dirty="0" err="1" smtClean="0">
                <a:hlinkClick r:id="rId2"/>
              </a:rPr>
              <a:t>Ціборовська-Римарович</a:t>
            </a:r>
            <a:r>
              <a:rPr lang="ru-RU" dirty="0" smtClean="0">
                <a:hlinkClick r:id="rId2"/>
              </a:rPr>
              <a:t> І.О., </a:t>
            </a:r>
            <a:r>
              <a:rPr lang="ru-RU" dirty="0" err="1" smtClean="0">
                <a:hlinkClick r:id="rId2"/>
              </a:rPr>
              <a:t>Яковенко</a:t>
            </a:r>
            <a:r>
              <a:rPr lang="ru-RU" dirty="0" smtClean="0">
                <a:hlinkClick r:id="rId2"/>
              </a:rPr>
              <a:t> Н.М. – К.,1999. – 266 с.</a:t>
            </a:r>
            <a:endParaRPr lang="ru-RU" dirty="0" smtClean="0"/>
          </a:p>
          <a:p>
            <a:r>
              <a:rPr lang="ru-RU" dirty="0" smtClean="0"/>
              <a:t>Музей Украины (Собрание П. П. </a:t>
            </a:r>
            <a:r>
              <a:rPr lang="ru-RU" dirty="0" err="1" smtClean="0"/>
              <a:t>Потоцкого</a:t>
            </a:r>
            <a:r>
              <a:rPr lang="ru-RU" dirty="0" smtClean="0"/>
              <a:t>). – Ч.І.: Указатель архивных материалов и библиографии / Сост. Климова Е. И. – К.,1995. – 140 с.</a:t>
            </a:r>
          </a:p>
          <a:p>
            <a:r>
              <a:rPr lang="ru-RU" u="sng" dirty="0" err="1" smtClean="0">
                <a:hlinkClick r:id="rId3"/>
              </a:rPr>
              <a:t>Гаркавець</a:t>
            </a:r>
            <a:r>
              <a:rPr lang="ru-RU" u="sng" dirty="0" smtClean="0">
                <a:hlinkClick r:id="rId3"/>
              </a:rPr>
              <a:t> О. </a:t>
            </a:r>
            <a:r>
              <a:rPr lang="ru-RU" u="sng" dirty="0" err="1" smtClean="0">
                <a:hlinkClick r:id="rId3"/>
              </a:rPr>
              <a:t>Вірмено-кипчацькі</a:t>
            </a:r>
            <a:r>
              <a:rPr lang="ru-RU" u="sng" dirty="0" smtClean="0">
                <a:hlinkClick r:id="rId3"/>
              </a:rPr>
              <a:t> рукописи в </a:t>
            </a:r>
            <a:r>
              <a:rPr lang="ru-RU" u="sng" dirty="0" err="1" smtClean="0">
                <a:hlinkClick r:id="rId3"/>
              </a:rPr>
              <a:t>Україні</a:t>
            </a:r>
            <a:r>
              <a:rPr lang="ru-RU" u="sng" dirty="0" smtClean="0">
                <a:hlinkClick r:id="rId3"/>
              </a:rPr>
              <a:t>, </a:t>
            </a:r>
            <a:r>
              <a:rPr lang="ru-RU" u="sng" dirty="0" err="1" smtClean="0">
                <a:hlinkClick r:id="rId3"/>
              </a:rPr>
              <a:t>Вірменії</a:t>
            </a:r>
            <a:r>
              <a:rPr lang="ru-RU" u="sng" dirty="0" smtClean="0">
                <a:hlinkClick r:id="rId3"/>
              </a:rPr>
              <a:t>, </a:t>
            </a:r>
            <a:r>
              <a:rPr lang="ru-RU" u="sng" dirty="0" err="1" smtClean="0">
                <a:hlinkClick r:id="rId3"/>
              </a:rPr>
              <a:t>Росії</a:t>
            </a:r>
            <a:r>
              <a:rPr lang="ru-RU" u="sng" dirty="0" smtClean="0">
                <a:hlinkClick r:id="rId3"/>
              </a:rPr>
              <a:t>: Каталог / НАН </a:t>
            </a:r>
            <a:r>
              <a:rPr lang="ru-RU" u="sng" dirty="0" err="1" smtClean="0">
                <a:hlinkClick r:id="rId3"/>
              </a:rPr>
              <a:t>України</a:t>
            </a:r>
            <a:r>
              <a:rPr lang="ru-RU" u="sng" dirty="0" smtClean="0">
                <a:hlinkClick r:id="rId3"/>
              </a:rPr>
              <a:t>. </a:t>
            </a:r>
            <a:r>
              <a:rPr lang="ru-RU" u="sng" dirty="0" err="1" smtClean="0">
                <a:hlinkClick r:id="rId3"/>
              </a:rPr>
              <a:t>Інститут</a:t>
            </a:r>
            <a:r>
              <a:rPr lang="ru-RU" u="sng" dirty="0" smtClean="0">
                <a:hlinkClick r:id="rId3"/>
              </a:rPr>
              <a:t> </a:t>
            </a:r>
            <a:r>
              <a:rPr lang="ru-RU" u="sng" dirty="0" err="1" smtClean="0">
                <a:hlinkClick r:id="rId3"/>
              </a:rPr>
              <a:t>української</a:t>
            </a:r>
            <a:r>
              <a:rPr lang="ru-RU" u="sng" dirty="0" smtClean="0">
                <a:hlinkClick r:id="rId3"/>
              </a:rPr>
              <a:t> </a:t>
            </a:r>
            <a:r>
              <a:rPr lang="ru-RU" u="sng" dirty="0" err="1" smtClean="0">
                <a:hlinkClick r:id="rId3"/>
              </a:rPr>
              <a:t>археографії</a:t>
            </a:r>
            <a:r>
              <a:rPr lang="ru-RU" u="sng" dirty="0" smtClean="0">
                <a:hlinkClick r:id="rId3"/>
              </a:rPr>
              <a:t>. </a:t>
            </a:r>
            <a:r>
              <a:rPr lang="ru-RU" u="sng" dirty="0" err="1" smtClean="0">
                <a:hlinkClick r:id="rId3"/>
              </a:rPr>
              <a:t>Інститут</a:t>
            </a:r>
            <a:r>
              <a:rPr lang="ru-RU" u="sng" dirty="0" smtClean="0">
                <a:hlinkClick r:id="rId3"/>
              </a:rPr>
              <a:t> </a:t>
            </a:r>
            <a:r>
              <a:rPr lang="ru-RU" u="sng" dirty="0" err="1" smtClean="0">
                <a:hlinkClick r:id="rId3"/>
              </a:rPr>
              <a:t>сходознавства</a:t>
            </a:r>
            <a:r>
              <a:rPr lang="ru-RU" u="sng" dirty="0" smtClean="0">
                <a:hlinkClick r:id="rId3"/>
              </a:rPr>
              <a:t> </a:t>
            </a:r>
            <a:r>
              <a:rPr lang="ru-RU" u="sng" dirty="0" err="1" smtClean="0">
                <a:hlinkClick r:id="rId3"/>
              </a:rPr>
              <a:t>ім</a:t>
            </a:r>
            <a:r>
              <a:rPr lang="ru-RU" u="sng" dirty="0" smtClean="0">
                <a:hlinkClick r:id="rId3"/>
              </a:rPr>
              <a:t>. А. </a:t>
            </a:r>
            <a:r>
              <a:rPr lang="ru-RU" u="sng" dirty="0" err="1" smtClean="0">
                <a:hlinkClick r:id="rId3"/>
              </a:rPr>
              <a:t>Кримського</a:t>
            </a:r>
            <a:r>
              <a:rPr lang="ru-RU" u="sng" dirty="0" smtClean="0">
                <a:hlinkClick r:id="rId3"/>
              </a:rPr>
              <a:t>. </a:t>
            </a:r>
            <a:r>
              <a:rPr lang="ru-RU" u="sng" dirty="0" err="1" smtClean="0">
                <a:hlinkClick r:id="rId3"/>
              </a:rPr>
              <a:t>Центральний</a:t>
            </a:r>
            <a:r>
              <a:rPr lang="ru-RU" u="sng" dirty="0" smtClean="0">
                <a:hlinkClick r:id="rId3"/>
              </a:rPr>
              <a:t> </a:t>
            </a:r>
            <a:r>
              <a:rPr lang="ru-RU" u="sng" dirty="0" err="1" smtClean="0">
                <a:hlinkClick r:id="rId3"/>
              </a:rPr>
              <a:t>державний</a:t>
            </a:r>
            <a:r>
              <a:rPr lang="ru-RU" u="sng" dirty="0" smtClean="0">
                <a:hlinkClick r:id="rId3"/>
              </a:rPr>
              <a:t> </a:t>
            </a:r>
            <a:r>
              <a:rPr lang="ru-RU" u="sng" dirty="0" err="1" smtClean="0">
                <a:hlinkClick r:id="rId3"/>
              </a:rPr>
              <a:t>історичний</a:t>
            </a:r>
            <a:r>
              <a:rPr lang="ru-RU" u="sng" dirty="0" smtClean="0">
                <a:hlinkClick r:id="rId3"/>
              </a:rPr>
              <a:t> </a:t>
            </a:r>
            <a:r>
              <a:rPr lang="ru-RU" u="sng" dirty="0" err="1" smtClean="0">
                <a:hlinkClick r:id="rId3"/>
              </a:rPr>
              <a:t>архів</a:t>
            </a:r>
            <a:r>
              <a:rPr lang="ru-RU" u="sng" dirty="0" smtClean="0">
                <a:hlinkClick r:id="rId3"/>
              </a:rPr>
              <a:t> </a:t>
            </a:r>
            <a:r>
              <a:rPr lang="ru-RU" u="sng" dirty="0" err="1" smtClean="0">
                <a:hlinkClick r:id="rId3"/>
              </a:rPr>
              <a:t>України</a:t>
            </a:r>
            <a:r>
              <a:rPr lang="ru-RU" u="sng" dirty="0" smtClean="0">
                <a:hlinkClick r:id="rId3"/>
              </a:rPr>
              <a:t>, м. </a:t>
            </a:r>
            <a:r>
              <a:rPr lang="ru-RU" u="sng" dirty="0" err="1" smtClean="0">
                <a:hlinkClick r:id="rId3"/>
              </a:rPr>
              <a:t>Київ</a:t>
            </a:r>
            <a:r>
              <a:rPr lang="ru-RU" u="sng" dirty="0" smtClean="0">
                <a:hlinkClick r:id="rId3"/>
              </a:rPr>
              <a:t>. – К., 1993. – 328 </a:t>
            </a:r>
            <a:r>
              <a:rPr lang="ru-RU" u="sng" dirty="0" err="1" smtClean="0">
                <a:hlinkClick r:id="rId3"/>
              </a:rPr>
              <a:t>c</a:t>
            </a:r>
            <a:r>
              <a:rPr lang="ru-RU" u="sng" dirty="0" smtClean="0">
                <a:hlinkClick r:id="rId3"/>
              </a:rPr>
              <a:t>.</a:t>
            </a:r>
            <a:endParaRPr lang="ru-RU" dirty="0" smtClean="0"/>
          </a:p>
          <a:p>
            <a:r>
              <a:rPr lang="ru-RU" dirty="0" err="1" smtClean="0"/>
              <a:t>Мнишки</a:t>
            </a:r>
            <a:r>
              <a:rPr lang="ru-RU" dirty="0" smtClean="0"/>
              <a:t>. Указатель архивных материалов и библиографии / Составитель Ульяновский В. И. – К., 1989.</a:t>
            </a:r>
          </a:p>
          <a:p>
            <a:r>
              <a:rPr lang="ru-RU" u="sng" dirty="0" smtClean="0">
                <a:hlinkClick r:id="rId4"/>
              </a:rPr>
              <a:t>Каталог </a:t>
            </a:r>
            <a:r>
              <a:rPr lang="ru-RU" u="sng" dirty="0" err="1" smtClean="0">
                <a:hlinkClick r:id="rId4"/>
              </a:rPr>
              <a:t>документів</a:t>
            </a:r>
            <a:r>
              <a:rPr lang="ru-RU" u="sng" dirty="0" smtClean="0">
                <a:hlinkClick r:id="rId4"/>
              </a:rPr>
              <a:t> </a:t>
            </a:r>
            <a:r>
              <a:rPr lang="ru-RU" u="sng" dirty="0" err="1" smtClean="0">
                <a:hlinkClick r:id="rId4"/>
              </a:rPr>
              <a:t>з</a:t>
            </a:r>
            <a:r>
              <a:rPr lang="ru-RU" u="sng" dirty="0" smtClean="0">
                <a:hlinkClick r:id="rId4"/>
              </a:rPr>
              <a:t> </a:t>
            </a:r>
            <a:r>
              <a:rPr lang="ru-RU" u="sng" dirty="0" err="1" smtClean="0">
                <a:hlinkClick r:id="rId4"/>
              </a:rPr>
              <a:t>історії</a:t>
            </a:r>
            <a:r>
              <a:rPr lang="ru-RU" u="sng" dirty="0" smtClean="0">
                <a:hlinkClick r:id="rId4"/>
              </a:rPr>
              <a:t> </a:t>
            </a:r>
            <a:r>
              <a:rPr lang="ru-RU" u="sng" dirty="0" err="1" smtClean="0">
                <a:hlinkClick r:id="rId4"/>
              </a:rPr>
              <a:t>Києва</a:t>
            </a:r>
            <a:r>
              <a:rPr lang="ru-RU" u="sng" dirty="0" smtClean="0">
                <a:hlinkClick r:id="rId4"/>
              </a:rPr>
              <a:t> ХV–ХІХ ст. / </a:t>
            </a:r>
            <a:r>
              <a:rPr lang="ru-RU" u="sng" dirty="0" err="1" smtClean="0">
                <a:hlinkClick r:id="rId4"/>
              </a:rPr>
              <a:t>Упоряд</a:t>
            </a:r>
            <a:r>
              <a:rPr lang="ru-RU" u="sng" dirty="0" smtClean="0">
                <a:hlinkClick r:id="rId4"/>
              </a:rPr>
              <a:t>.: </a:t>
            </a:r>
            <a:r>
              <a:rPr lang="ru-RU" u="sng" dirty="0" err="1" smtClean="0">
                <a:hlinkClick r:id="rId4"/>
              </a:rPr>
              <a:t>Боряк</a:t>
            </a:r>
            <a:r>
              <a:rPr lang="ru-RU" u="sng" dirty="0" smtClean="0">
                <a:hlinkClick r:id="rId4"/>
              </a:rPr>
              <a:t> Г. В., </a:t>
            </a:r>
            <a:r>
              <a:rPr lang="ru-RU" u="sng" dirty="0" err="1" smtClean="0">
                <a:hlinkClick r:id="rId4"/>
              </a:rPr>
              <a:t>Яковенко</a:t>
            </a:r>
            <a:r>
              <a:rPr lang="ru-RU" u="sng" dirty="0" smtClean="0">
                <a:hlinkClick r:id="rId4"/>
              </a:rPr>
              <a:t> Н. М. – К., 1982. – 202 с.</a:t>
            </a:r>
            <a:endParaRPr lang="ru-RU" dirty="0" smtClean="0"/>
          </a:p>
          <a:p>
            <a:r>
              <a:rPr lang="ru-RU" dirty="0" smtClean="0"/>
              <a:t>Твори В.І. </a:t>
            </a:r>
            <a:r>
              <a:rPr lang="ru-RU" dirty="0" err="1" smtClean="0"/>
              <a:t>Леніна</a:t>
            </a:r>
            <a:r>
              <a:rPr lang="ru-RU" dirty="0" smtClean="0"/>
              <a:t> на </a:t>
            </a:r>
            <a:r>
              <a:rPr lang="ru-RU" dirty="0" err="1" smtClean="0"/>
              <a:t>Україні</a:t>
            </a:r>
            <a:r>
              <a:rPr lang="ru-RU" dirty="0" smtClean="0"/>
              <a:t> (1894 – </a:t>
            </a:r>
            <a:r>
              <a:rPr lang="ru-RU" dirty="0" err="1" smtClean="0"/>
              <a:t>лютий</a:t>
            </a:r>
            <a:r>
              <a:rPr lang="ru-RU" dirty="0" smtClean="0"/>
              <a:t> 1917 р.). </a:t>
            </a:r>
            <a:r>
              <a:rPr lang="ru-RU" dirty="0" err="1" smtClean="0"/>
              <a:t>Покажчик</a:t>
            </a:r>
            <a:r>
              <a:rPr lang="ru-RU" dirty="0" smtClean="0"/>
              <a:t> </a:t>
            </a:r>
            <a:r>
              <a:rPr lang="ru-RU" dirty="0" err="1" smtClean="0"/>
              <a:t>архівних</a:t>
            </a:r>
            <a:r>
              <a:rPr lang="ru-RU" dirty="0" smtClean="0"/>
              <a:t> </a:t>
            </a:r>
            <a:r>
              <a:rPr lang="ru-RU" dirty="0" err="1" smtClean="0"/>
              <a:t>документів</a:t>
            </a:r>
            <a:r>
              <a:rPr lang="ru-RU" dirty="0" smtClean="0"/>
              <a:t> / </a:t>
            </a:r>
            <a:r>
              <a:rPr lang="ru-RU" dirty="0" err="1" smtClean="0"/>
              <a:t>Упоряд</a:t>
            </a:r>
            <a:r>
              <a:rPr lang="ru-RU" dirty="0" smtClean="0"/>
              <a:t>.: М. І. </a:t>
            </a:r>
            <a:r>
              <a:rPr lang="ru-RU" dirty="0" err="1" smtClean="0"/>
              <a:t>Бутич</a:t>
            </a:r>
            <a:r>
              <a:rPr lang="ru-RU" dirty="0" smtClean="0"/>
              <a:t>, І. І. </a:t>
            </a:r>
            <a:r>
              <a:rPr lang="ru-RU" dirty="0" err="1" smtClean="0"/>
              <a:t>Глизь</a:t>
            </a:r>
            <a:r>
              <a:rPr lang="ru-RU" dirty="0" smtClean="0"/>
              <a:t>, М. І. </a:t>
            </a:r>
            <a:r>
              <a:rPr lang="ru-RU" dirty="0" err="1" smtClean="0"/>
              <a:t>Крячок</a:t>
            </a:r>
            <a:r>
              <a:rPr lang="ru-RU" dirty="0" smtClean="0"/>
              <a:t>, П. М. </a:t>
            </a:r>
            <a:r>
              <a:rPr lang="ru-RU" dirty="0" err="1" smtClean="0"/>
              <a:t>Шморгун</a:t>
            </a:r>
            <a:r>
              <a:rPr lang="ru-RU" dirty="0" smtClean="0"/>
              <a:t>. – К., 1977. – 256 с.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980728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Огляд </a:t>
            </a:r>
            <a:r>
              <a:rPr lang="uk-UA" sz="2800" b="1" dirty="0" err="1" smtClean="0">
                <a:latin typeface="Times New Roman" pitchFamily="18" charset="0"/>
                <a:cs typeface="Times New Roman" pitchFamily="18" charset="0"/>
              </a:rPr>
              <a:t>інтернет-сторінки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архіву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t="8439" b="5770"/>
          <a:stretch>
            <a:fillRect/>
          </a:stretch>
        </p:blipFill>
        <p:spPr bwMode="auto">
          <a:xfrm>
            <a:off x="285720" y="785794"/>
            <a:ext cx="8535322" cy="5805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 dir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0" y="0"/>
            <a:ext cx="9144000" cy="6669360"/>
          </a:xfrm>
        </p:spPr>
        <p:txBody>
          <a:bodyPr>
            <a:normAutofit fontScale="92500" lnSpcReduction="10000"/>
          </a:bodyPr>
          <a:lstStyle/>
          <a:p>
            <a:pPr fontAlgn="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На сайті ЦДІАКУ у правому верхньому кутку подана адреса архіву, контактні телефони і час роботи. З лівого боку подане головне меню сайту, за допомогою якого відвідувачі можуть ознайомитися з інформацією про архів, його довідковий апарат, звернення громадян і контакти. Нижче містяться посилання: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Нормативна база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fontAlgn="t"/>
            <a:r>
              <a:rPr lang="ru-RU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Документальні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 </a:t>
            </a:r>
            <a:r>
              <a:rPr lang="ru-RU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виставки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fontAlgn="t"/>
            <a:r>
              <a:rPr lang="ru-RU" u="sng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Наші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 </a:t>
            </a:r>
            <a:r>
              <a:rPr lang="ru-RU" u="sng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публікації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fontAlgn="t"/>
            <a:r>
              <a:rPr lang="ru-RU" u="sng" dirty="0" err="1" smtClean="0">
                <a:latin typeface="Times New Roman" pitchFamily="18" charset="0"/>
                <a:cs typeface="Times New Roman" pitchFamily="18" charset="0"/>
                <a:hlinkClick r:id="rId5"/>
              </a:rPr>
              <a:t>Спільні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 </a:t>
            </a:r>
            <a:r>
              <a:rPr lang="ru-RU" u="sng" dirty="0" err="1" smtClean="0">
                <a:latin typeface="Times New Roman" pitchFamily="18" charset="0"/>
                <a:cs typeface="Times New Roman" pitchFamily="18" charset="0"/>
                <a:hlinkClick r:id="rId5"/>
              </a:rPr>
              <a:t>міжнародні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 </a:t>
            </a:r>
            <a:r>
              <a:rPr lang="ru-RU" u="sng" dirty="0" err="1" smtClean="0">
                <a:latin typeface="Times New Roman" pitchFamily="18" charset="0"/>
                <a:cs typeface="Times New Roman" pitchFamily="18" charset="0"/>
                <a:hlinkClick r:id="rId5"/>
              </a:rPr>
              <a:t>проекти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fontAlgn="t"/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6"/>
              </a:rPr>
              <a:t>Доступ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  <a:hlinkClick r:id="rId6"/>
              </a:rPr>
              <a:t>публічної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6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  <a:hlinkClick r:id="rId6"/>
              </a:rPr>
              <a:t>інформації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fontAlgn="t"/>
            <a:r>
              <a:rPr lang="ru-RU" u="sng" dirty="0" err="1" smtClean="0">
                <a:latin typeface="Times New Roman" pitchFamily="18" charset="0"/>
                <a:cs typeface="Times New Roman" pitchFamily="18" charset="0"/>
                <a:hlinkClick r:id="rId7"/>
              </a:rPr>
              <a:t>Запобігання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 </a:t>
            </a:r>
            <a:r>
              <a:rPr lang="ru-RU" u="sng" dirty="0" err="1" smtClean="0">
                <a:latin typeface="Times New Roman" pitchFamily="18" charset="0"/>
                <a:cs typeface="Times New Roman" pitchFamily="18" charset="0"/>
                <a:hlinkClick r:id="rId7"/>
              </a:rPr>
              <a:t>проявам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 </a:t>
            </a:r>
            <a:r>
              <a:rPr lang="ru-RU" u="sng" dirty="0" err="1" smtClean="0">
                <a:latin typeface="Times New Roman" pitchFamily="18" charset="0"/>
                <a:cs typeface="Times New Roman" pitchFamily="18" charset="0"/>
                <a:hlinkClick r:id="rId7"/>
              </a:rPr>
              <a:t>корупції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fontAlgn="t"/>
            <a:r>
              <a:rPr lang="ru-RU" u="sng" dirty="0" err="1" smtClean="0">
                <a:latin typeface="Times New Roman" pitchFamily="18" charset="0"/>
                <a:cs typeface="Times New Roman" pitchFamily="18" charset="0"/>
                <a:hlinkClick r:id="rId8"/>
              </a:rPr>
              <a:t>Очищення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8"/>
              </a:rPr>
              <a:t> </a:t>
            </a:r>
            <a:r>
              <a:rPr lang="ru-RU" u="sng" dirty="0" err="1" smtClean="0">
                <a:latin typeface="Times New Roman" pitchFamily="18" charset="0"/>
                <a:cs typeface="Times New Roman" pitchFamily="18" charset="0"/>
                <a:hlinkClick r:id="rId8"/>
              </a:rPr>
              <a:t>влади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fontAlgn="t"/>
            <a:r>
              <a:rPr lang="ru-RU" u="sng" dirty="0" err="1" smtClean="0">
                <a:latin typeface="Times New Roman" pitchFamily="18" charset="0"/>
                <a:cs typeface="Times New Roman" pitchFamily="18" charset="0"/>
                <a:hlinkClick r:id="rId9"/>
              </a:rPr>
              <a:t>Державні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9"/>
              </a:rPr>
              <a:t> </a:t>
            </a:r>
            <a:r>
              <a:rPr lang="ru-RU" u="sng" dirty="0" err="1" smtClean="0">
                <a:latin typeface="Times New Roman" pitchFamily="18" charset="0"/>
                <a:cs typeface="Times New Roman" pitchFamily="18" charset="0"/>
                <a:hlinkClick r:id="rId9"/>
              </a:rPr>
              <a:t>закупівлі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fontAlgn="t"/>
            <a:r>
              <a:rPr lang="ru-RU" u="sng" dirty="0" err="1" smtClean="0">
                <a:latin typeface="Times New Roman" pitchFamily="18" charset="0"/>
                <a:cs typeface="Times New Roman" pitchFamily="18" charset="0"/>
                <a:hlinkClick r:id="rId10"/>
              </a:rPr>
              <a:t>Вакансії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На Головній сторінці ми можемо ознайомитися з новинами архіву. Також там мітиться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Google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-пошук.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hecker dir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0"/>
            <a:ext cx="9144000" cy="1268760"/>
          </a:xfrm>
        </p:spPr>
        <p:txBody>
          <a:bodyPr/>
          <a:lstStyle/>
          <a:p>
            <a:r>
              <a:rPr lang="uk-UA" dirty="0" smtClean="0"/>
              <a:t>Також на сайті архіву у розділі </a:t>
            </a:r>
            <a:r>
              <a:rPr lang="uk-UA" dirty="0" err="1" smtClean="0"/>
              <a:t>“Наші</a:t>
            </a:r>
            <a:r>
              <a:rPr lang="uk-UA" dirty="0" smtClean="0"/>
              <a:t> </a:t>
            </a:r>
            <a:r>
              <a:rPr lang="uk-UA" dirty="0" err="1" smtClean="0"/>
              <a:t>публікації”</a:t>
            </a:r>
            <a:r>
              <a:rPr lang="uk-UA" dirty="0" smtClean="0"/>
              <a:t> ми можемо знайти інформацію про видання архіву.</a:t>
            </a:r>
            <a:endParaRPr lang="ru-RU" dirty="0"/>
          </a:p>
        </p:txBody>
      </p:sp>
      <p:pic>
        <p:nvPicPr>
          <p:cNvPr id="92162" name="Picture 2" descr="http://cdiak.archives.gov.ua/images/publikatsii/Ukr_identychnist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9"/>
            <a:ext cx="2555776" cy="3680318"/>
          </a:xfrm>
          <a:prstGeom prst="rect">
            <a:avLst/>
          </a:prstGeom>
          <a:noFill/>
        </p:spPr>
      </p:pic>
      <p:pic>
        <p:nvPicPr>
          <p:cNvPr id="92164" name="Picture 4" descr="http://cdiak.archives.gov.ua/images/publikatsii/Prysyaga_viys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980728"/>
            <a:ext cx="2622099" cy="3672408"/>
          </a:xfrm>
          <a:prstGeom prst="rect">
            <a:avLst/>
          </a:prstGeom>
          <a:noFill/>
        </p:spPr>
      </p:pic>
      <p:pic>
        <p:nvPicPr>
          <p:cNvPr id="92166" name="Picture 6" descr="http://cdiak.archives.gov.ua/images/publikatsii/Selo_Gadkov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35688" y="980728"/>
            <a:ext cx="2808312" cy="3677552"/>
          </a:xfrm>
          <a:prstGeom prst="rect">
            <a:avLst/>
          </a:prstGeom>
          <a:noFill/>
        </p:spPr>
      </p:pic>
      <p:pic>
        <p:nvPicPr>
          <p:cNvPr id="92168" name="Picture 8" descr="http://cdiak.archives.gov.ua/images/publikatsii/Revizia_Chernigivskogo_polku_1732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3298022"/>
            <a:ext cx="2520280" cy="3559978"/>
          </a:xfrm>
          <a:prstGeom prst="rect">
            <a:avLst/>
          </a:prstGeom>
          <a:noFill/>
        </p:spPr>
      </p:pic>
      <p:pic>
        <p:nvPicPr>
          <p:cNvPr id="92170" name="Picture 10" descr="http://cdiak.archives.gov.ua/images/publikatsii/Ovruc_zamkovij_uria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984" y="3861048"/>
            <a:ext cx="2649748" cy="2996952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http://cdiak.archives.gov.ua/images/publikatsii/Iduntichni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2555775" cy="3727851"/>
          </a:xfrm>
          <a:prstGeom prst="rect">
            <a:avLst/>
          </a:prstGeom>
          <a:noFill/>
        </p:spPr>
      </p:pic>
      <p:pic>
        <p:nvPicPr>
          <p:cNvPr id="91140" name="Picture 4" descr="http://cdiak.archives.gov.ua/images/publikatsii/Hrushevsk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0"/>
            <a:ext cx="2528317" cy="3741540"/>
          </a:xfrm>
          <a:prstGeom prst="rect">
            <a:avLst/>
          </a:prstGeom>
          <a:noFill/>
        </p:spPr>
      </p:pic>
      <p:pic>
        <p:nvPicPr>
          <p:cNvPr id="91142" name="Picture 6" descr="http://cdiak.archives.gov.ua/images/publikatsii/Universaly_Polubot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31099" y="0"/>
            <a:ext cx="2612901" cy="3789040"/>
          </a:xfrm>
          <a:prstGeom prst="rect">
            <a:avLst/>
          </a:prstGeom>
          <a:noFill/>
        </p:spPr>
      </p:pic>
      <p:pic>
        <p:nvPicPr>
          <p:cNvPr id="91144" name="Picture 8" descr="http://cdiak.archives.gov.ua/images/publikatsii/Nacionalno_vyzvolna_vijn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3009899"/>
            <a:ext cx="2609850" cy="3848101"/>
          </a:xfrm>
          <a:prstGeom prst="rect">
            <a:avLst/>
          </a:prstGeom>
          <a:noFill/>
        </p:spPr>
      </p:pic>
      <p:pic>
        <p:nvPicPr>
          <p:cNvPr id="91146" name="Picture 10" descr="http://cdiak.archives.gov.ua/images/publikatsii/Kolnyshevsk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2996952"/>
            <a:ext cx="2819400" cy="3861048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665024" cy="836712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ІСТОРІЯ </a:t>
            </a:r>
            <a:r>
              <a:rPr lang="uk-UA" sz="2800" b="1" dirty="0" err="1" smtClean="0">
                <a:latin typeface="Times New Roman" pitchFamily="18" charset="0"/>
                <a:cs typeface="Times New Roman" pitchFamily="18" charset="0"/>
              </a:rPr>
              <a:t>аРХІВУ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3"/>
          <p:cNvSpPr>
            <a:spLocks noGrp="1"/>
          </p:cNvSpPr>
          <p:nvPr>
            <p:ph sz="half" idx="1"/>
          </p:nvPr>
        </p:nvSpPr>
        <p:spPr>
          <a:xfrm>
            <a:off x="0" y="764704"/>
            <a:ext cx="4788024" cy="6093296"/>
          </a:xfrm>
        </p:spPr>
        <p:txBody>
          <a:bodyPr>
            <a:normAutofit fontScale="55000" lnSpcReduction="20000"/>
          </a:bodyPr>
          <a:lstStyle/>
          <a:p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Київський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центральний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архів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давніх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актів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(КЦАДА)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засновано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у 1852 р.  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80-х 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рр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. XIX ст. КЦАДА за складом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документів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поділявся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на три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відділення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: а)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основний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комплекс –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актові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книги; б)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окремі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документи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кількості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понад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456 тис.; в)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документи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фондів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установ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Гетьманщини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XVIII ст., в основному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Київщини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Архів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підпорядковувався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Міністерству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народної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Правлінню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Київського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учбового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округу, 1903 р.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затверджено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новий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штат,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яким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передбачалися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посади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завідувача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архіву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архіваріуса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, секретаря та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двох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помічників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писарів-копіїстів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. 1912 р.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збільшено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заробітну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плату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співробітників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збільшилася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до восьми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осіб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(без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технічного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персоналу). У такому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складі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архів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працював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до 1917 р.</a:t>
            </a:r>
          </a:p>
          <a:p>
            <a:endParaRPr lang="ru-RU" dirty="0"/>
          </a:p>
        </p:txBody>
      </p:sp>
      <p:pic>
        <p:nvPicPr>
          <p:cNvPr id="6" name="Рисунок 5" descr="Highslide JS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124744"/>
            <a:ext cx="4464496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/>
            <a:r>
              <a:rPr lang="uk-UA" sz="6600" b="1" i="1" dirty="0" smtClean="0">
                <a:latin typeface="Times New Roman" pitchFamily="18" charset="0"/>
                <a:cs typeface="Times New Roman" pitchFamily="18" charset="0"/>
              </a:rPr>
              <a:t>Література:</a:t>
            </a:r>
            <a:endParaRPr lang="ru-RU" sz="66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  </a:t>
            </a:r>
            <a:r>
              <a:rPr lang="uk-UA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1. 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http://cdiak.archives.gov.ua/histori.php</a:t>
            </a:r>
            <a:endParaRPr lang="uk-UA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uk-UA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 Архівні установи України: Довідник. Т. 1. Державні архіви; </a:t>
            </a:r>
            <a:r>
              <a:rPr lang="uk-UA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Редкол</a:t>
            </a:r>
            <a:r>
              <a:rPr lang="uk-UA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.: Г.В.</a:t>
            </a:r>
            <a:r>
              <a:rPr lang="uk-UA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Боряк</a:t>
            </a:r>
            <a:r>
              <a:rPr lang="uk-UA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І.Б. Матяш, Г.В. </a:t>
            </a:r>
            <a:r>
              <a:rPr lang="uk-UA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Папакін</a:t>
            </a:r>
            <a:r>
              <a:rPr lang="uk-UA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– 2-е вид. </a:t>
            </a:r>
            <a:r>
              <a:rPr lang="uk-UA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доп</a:t>
            </a:r>
            <a:r>
              <a:rPr lang="uk-UA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– К., 2005.</a:t>
            </a:r>
          </a:p>
          <a:p>
            <a:pPr marL="514350" indent="-514350">
              <a:buAutoNum type="arabicPeriod" startAt="2"/>
            </a:pPr>
            <a:endParaRPr lang="uk-UA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Марущак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О. В. 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Архів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історичний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Києві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// 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3" tooltip="Енциклопедія сучасної України"/>
              </a:rPr>
              <a:t>Енциклопедія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3" tooltip="Енциклопедія сучасної України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3" tooltip="Енциклопедія сучасної України"/>
              </a:rPr>
              <a:t>сучасної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3" tooltip="Енциклопедія сучасної України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3" tooltip="Енциклопедія сучасної України"/>
              </a:rPr>
              <a:t>України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/ 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4" tooltip="Національна академія наук України"/>
              </a:rPr>
              <a:t>Національна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4" tooltip="Національна академія наук України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4" tooltip="Національна академія наук України"/>
              </a:rPr>
              <a:t>академія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4" tooltip="Національна академія наук України"/>
              </a:rPr>
              <a:t> наук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4" tooltip="Національна академія наук України"/>
              </a:rPr>
              <a:t>України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5" tooltip="Наукове товариство імені Шевченка"/>
              </a:rPr>
              <a:t>Наукове</a:t>
            </a:r>
            <a:r>
              <a:rPr lang="ru-RU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5" tooltip="Наукове товариство імені Шевченка"/>
              </a:rPr>
              <a:t> </a:t>
            </a:r>
            <a:r>
              <a:rPr lang="ru-RU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5" tooltip="Наукове товариство імені Шевченка"/>
              </a:rPr>
              <a:t>товариство</a:t>
            </a:r>
            <a:r>
              <a:rPr lang="ru-RU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5" tooltip="Наукове товариство імені Шевченка"/>
              </a:rPr>
              <a:t> </a:t>
            </a:r>
            <a:r>
              <a:rPr lang="ru-RU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5" tooltip="Наукове товариство імені Шевченка"/>
              </a:rPr>
              <a:t>імені</a:t>
            </a:r>
            <a:r>
              <a:rPr lang="ru-RU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5" tooltip="Наукове товариство імені Шевченка"/>
              </a:rPr>
              <a:t> </a:t>
            </a:r>
            <a:r>
              <a:rPr lang="ru-RU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5" tooltip="Наукове товариство імені Шевченка"/>
              </a:rPr>
              <a:t>Шевченка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 </a:t>
            </a:r>
          </a:p>
          <a:p>
            <a:pPr>
              <a:buNone/>
            </a:pPr>
            <a:endParaRPr lang="uk-UA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http://yak-prosto.com/images/a/5/yak-vidkriti-zip-arhi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594"/>
            <a:ext cx="9144000" cy="680940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043608" y="1124744"/>
            <a:ext cx="7200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0" b="1" i="1" dirty="0" smtClean="0">
                <a:solidFill>
                  <a:srgbClr val="00FF00"/>
                </a:solidFill>
              </a:rPr>
              <a:t>Дякуємо за увагу!!!</a:t>
            </a:r>
            <a:endParaRPr lang="ru-RU" sz="12000" b="1" i="1" dirty="0">
              <a:solidFill>
                <a:srgbClr val="00FF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sz="half" idx="1"/>
          </p:nvPr>
        </p:nvSpPr>
        <p:spPr>
          <a:xfrm>
            <a:off x="0" y="0"/>
            <a:ext cx="5076056" cy="7029400"/>
          </a:xfrm>
        </p:spPr>
        <p:txBody>
          <a:bodyPr>
            <a:normAutofit fontScale="47500" lnSpcReduction="20000"/>
          </a:bodyPr>
          <a:lstStyle/>
          <a:p>
            <a:r>
              <a:rPr lang="ru-RU" sz="4200" b="1" dirty="0" err="1" smtClean="0"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b="1" dirty="0" err="1" smtClean="0">
                <a:latin typeface="Times New Roman" pitchFamily="18" charset="0"/>
                <a:cs typeface="Times New Roman" pitchFamily="18" charset="0"/>
              </a:rPr>
              <a:t>науково-довідкового</a:t>
            </a: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b="1" dirty="0" err="1" smtClean="0">
                <a:latin typeface="Times New Roman" pitchFamily="18" charset="0"/>
                <a:cs typeface="Times New Roman" pitchFamily="18" charset="0"/>
              </a:rPr>
              <a:t>апарату</a:t>
            </a: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 (НДА) </a:t>
            </a:r>
            <a:r>
              <a:rPr lang="ru-RU" sz="4200" b="1" dirty="0" err="1" smtClean="0">
                <a:latin typeface="Times New Roman" pitchFamily="18" charset="0"/>
                <a:cs typeface="Times New Roman" pitchFamily="18" charset="0"/>
              </a:rPr>
              <a:t>розпочалося</a:t>
            </a: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b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b="1" dirty="0" err="1" smtClean="0">
                <a:latin typeface="Times New Roman" pitchFamily="18" charset="0"/>
                <a:cs typeface="Times New Roman" pitchFamily="18" charset="0"/>
              </a:rPr>
              <a:t>укладення</a:t>
            </a: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 каталогу </a:t>
            </a:r>
            <a:r>
              <a:rPr lang="ru-RU" sz="4200" b="1" dirty="0" err="1" smtClean="0">
                <a:latin typeface="Times New Roman" pitchFamily="18" charset="0"/>
                <a:cs typeface="Times New Roman" pitchFamily="18" charset="0"/>
              </a:rPr>
              <a:t>актових</a:t>
            </a: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 книг XVI-XVIII ст., </a:t>
            </a:r>
            <a:r>
              <a:rPr lang="ru-RU" sz="4200" b="1" dirty="0" err="1" smtClean="0">
                <a:latin typeface="Times New Roman" pitchFamily="18" charset="0"/>
                <a:cs typeface="Times New Roman" pitchFamily="18" charset="0"/>
              </a:rPr>
              <a:t>надрукованого</a:t>
            </a: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 в «Университетских известиях» за 1862-1864 </a:t>
            </a:r>
            <a:r>
              <a:rPr lang="ru-RU" sz="4200" b="1" dirty="0" err="1" smtClean="0">
                <a:latin typeface="Times New Roman" pitchFamily="18" charset="0"/>
                <a:cs typeface="Times New Roman" pitchFamily="18" charset="0"/>
              </a:rPr>
              <a:t>рр</a:t>
            </a: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4200" b="1" dirty="0" err="1" smtClean="0">
                <a:latin typeface="Times New Roman" pitchFamily="18" charset="0"/>
                <a:cs typeface="Times New Roman" pitchFamily="18" charset="0"/>
              </a:rPr>
              <a:t>Важливою</a:t>
            </a: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 проблемою </a:t>
            </a:r>
            <a:r>
              <a:rPr lang="ru-RU" sz="4200" b="1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b="1" dirty="0" err="1" smtClean="0">
                <a:latin typeface="Times New Roman" pitchFamily="18" charset="0"/>
                <a:cs typeface="Times New Roman" pitchFamily="18" charset="0"/>
              </a:rPr>
              <a:t>виявлення</a:t>
            </a: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b="1" dirty="0" err="1" smtClean="0">
                <a:latin typeface="Times New Roman" pitchFamily="18" charset="0"/>
                <a:cs typeface="Times New Roman" pitchFamily="18" charset="0"/>
              </a:rPr>
              <a:t>вписаних</a:t>
            </a: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 до книг </a:t>
            </a:r>
            <a:r>
              <a:rPr lang="ru-RU" sz="4200" b="1" dirty="0" err="1" smtClean="0">
                <a:latin typeface="Times New Roman" pitchFamily="18" charset="0"/>
                <a:cs typeface="Times New Roman" pitchFamily="18" charset="0"/>
              </a:rPr>
              <a:t>фальшивих</a:t>
            </a: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b="1" dirty="0" err="1" smtClean="0">
                <a:latin typeface="Times New Roman" pitchFamily="18" charset="0"/>
                <a:cs typeface="Times New Roman" pitchFamily="18" charset="0"/>
              </a:rPr>
              <a:t>актів</a:t>
            </a:r>
            <a:r>
              <a:rPr lang="uk-UA" sz="4200" b="1" dirty="0" smtClean="0">
                <a:latin typeface="Times New Roman" pitchFamily="18" charset="0"/>
                <a:cs typeface="Times New Roman" pitchFamily="18" charset="0"/>
              </a:rPr>
              <a:t>,якою  займався </a:t>
            </a: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4200" b="1" dirty="0" err="1" smtClean="0">
                <a:latin typeface="Times New Roman" pitchFamily="18" charset="0"/>
                <a:cs typeface="Times New Roman" pitchFamily="18" charset="0"/>
              </a:rPr>
              <a:t>Каманін</a:t>
            </a:r>
            <a:r>
              <a:rPr lang="uk-UA" sz="4200" b="1" dirty="0" smtClean="0">
                <a:latin typeface="Times New Roman" pitchFamily="18" charset="0"/>
                <a:cs typeface="Times New Roman" pitchFamily="18" charset="0"/>
              </a:rPr>
              <a:t> спільно з співробітницею архіву О.</a:t>
            </a: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4200" b="1" dirty="0" smtClean="0">
                <a:latin typeface="Times New Roman" pitchFamily="18" charset="0"/>
                <a:cs typeface="Times New Roman" pitchFamily="18" charset="0"/>
              </a:rPr>
              <a:t>Вітвицькою. Ними було підготовлено альбом водяних знаків.</a:t>
            </a:r>
            <a:endParaRPr lang="ru-RU" sz="4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4200" b="1" dirty="0" smtClean="0">
                <a:latin typeface="Times New Roman" pitchFamily="18" charset="0"/>
                <a:cs typeface="Times New Roman" pitchFamily="18" charset="0"/>
              </a:rPr>
              <a:t>У 1917-1920</a:t>
            </a: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4200" b="1" dirty="0" smtClean="0">
                <a:latin typeface="Times New Roman" pitchFamily="18" charset="0"/>
                <a:cs typeface="Times New Roman" pitchFamily="18" charset="0"/>
              </a:rPr>
              <a:t>рр. – співробітники КЦАДА, зокрема І.</a:t>
            </a: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4200" b="1" dirty="0" err="1" smtClean="0">
                <a:latin typeface="Times New Roman" pitchFamily="18" charset="0"/>
                <a:cs typeface="Times New Roman" pitchFamily="18" charset="0"/>
              </a:rPr>
              <a:t>Каманін</a:t>
            </a:r>
            <a:r>
              <a:rPr lang="uk-UA" sz="4200" b="1" dirty="0" smtClean="0">
                <a:latin typeface="Times New Roman" pitchFamily="18" charset="0"/>
                <a:cs typeface="Times New Roman" pitchFamily="18" charset="0"/>
              </a:rPr>
              <a:t>, В.</a:t>
            </a: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4200" b="1" dirty="0" err="1" smtClean="0">
                <a:latin typeface="Times New Roman" pitchFamily="18" charset="0"/>
                <a:cs typeface="Times New Roman" pitchFamily="18" charset="0"/>
              </a:rPr>
              <a:t>Романовський</a:t>
            </a:r>
            <a:r>
              <a:rPr lang="uk-UA" sz="4200" b="1" dirty="0" smtClean="0">
                <a:latin typeface="Times New Roman" pitchFamily="18" charset="0"/>
                <a:cs typeface="Times New Roman" pitchFamily="18" charset="0"/>
              </a:rPr>
              <a:t> та інші брали участь в розбудові архівної системи в Україні, розробленні теоретичних і практичних засад архівної реформи. В цей складний час архів не тільки зберіг свої фонди, але й прийняв на зберігання важливі документи (колекцію метричних книг церков Поділля </a:t>
            </a: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XVI</a:t>
            </a:r>
            <a:r>
              <a:rPr lang="uk-UA" sz="42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XVIII </a:t>
            </a:r>
            <a:r>
              <a:rPr lang="uk-UA" sz="4200" b="1" dirty="0" smtClean="0">
                <a:latin typeface="Times New Roman" pitchFamily="18" charset="0"/>
                <a:cs typeface="Times New Roman" pitchFamily="18" charset="0"/>
              </a:rPr>
              <a:t>ст., колекцію зібраних Київською археографічною комісією документів </a:t>
            </a: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XIV</a:t>
            </a:r>
            <a:r>
              <a:rPr lang="uk-UA" sz="42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XVIII </a:t>
            </a:r>
            <a:r>
              <a:rPr lang="uk-UA" sz="4200" b="1" dirty="0" smtClean="0">
                <a:latin typeface="Times New Roman" pitchFamily="18" charset="0"/>
                <a:cs typeface="Times New Roman" pitchFamily="18" charset="0"/>
              </a:rPr>
              <a:t>ст.).</a:t>
            </a:r>
            <a:endParaRPr lang="ru-RU" sz="4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83970" name="Picture 2" descr="http://coinsbolhov.ru/assets/thumbs/dz0yNTAmaD0yNTAmd3A9MjUwJmhwPTI1MCZ3bD0yNTAmaGw9MTkwJnpjPTAmcT05MA==/files/monety3/dce8901f5b2a981d715eb3e364eb4842_0010-32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7696" y="214290"/>
            <a:ext cx="2736304" cy="2736304"/>
          </a:xfrm>
          <a:prstGeom prst="rect">
            <a:avLst/>
          </a:prstGeom>
          <a:noFill/>
        </p:spPr>
      </p:pic>
      <p:pic>
        <p:nvPicPr>
          <p:cNvPr id="83972" name="Picture 4" descr="https://upload.wikimedia.org/wikipedia/commons/thumb/e/ec/Watermark_Crown_CA.jpg/160px-Watermark_Crown_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571612"/>
            <a:ext cx="2001063" cy="2376264"/>
          </a:xfrm>
          <a:prstGeom prst="rect">
            <a:avLst/>
          </a:prstGeom>
          <a:noFill/>
        </p:spPr>
      </p:pic>
      <p:pic>
        <p:nvPicPr>
          <p:cNvPr id="83974" name="Picture 6" descr="http://www.chernorukov.ru/articles/900/img/906-0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3643314"/>
            <a:ext cx="3373092" cy="2780928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ighslide JS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556792"/>
            <a:ext cx="3923928" cy="3600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0"/>
            <a:ext cx="5436096" cy="685800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20 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червня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1932 р.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архів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перейменовано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Всеукраїнський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центральний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архів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стародавніх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актів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у м. 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Києві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такою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назвою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проіснував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до 1941 р.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Періодичні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реорганізації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архівної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супроводжувалися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репресіями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 На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поч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 1934 р.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звільнено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увесь склад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працівників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архіву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За для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обліку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документів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архів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провів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уточнення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фондування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архівних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матеріалів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обліку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фондів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склав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картотеку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список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фондів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аркуші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фондів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, описи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фондів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Упродовж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1920-1930-х 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рр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 у КЦАДА створено систему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довідників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зміст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документів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– перший в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путівник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Центральний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архів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стародавніх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актів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збірник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статей /за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редакцією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В. 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Романовського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 – К., 1929),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інвентарні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описи практично до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фондів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КЦАДА активно займався реалізацією заходів, пов’язаних з видавничою справою, зокрема підготовкою до видання збірників документів з історії торгівлі в Україні у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XVIII </a:t>
            </a: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ст., «Селянські революційні рухи кінця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XVIII </a:t>
            </a: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ст. на Київщині та Волині», «Коліївщина».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/>
          </a:p>
        </p:txBody>
      </p:sp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214290"/>
            <a:ext cx="4495800" cy="6643710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Найтрагічнішими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архіву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стали 1941-1944 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., час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окупації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нацистською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Німеччиною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КЦАДА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втратив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дві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третини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свого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фондового складу. За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іронією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долі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збереглося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те,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фашисти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вивезли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міста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напередодні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вступу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радянських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військ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Київ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звільненням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розпочинається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відбудова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архівного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галузі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уло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створено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Центральний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державний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історичний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архів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УРСР в м. 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Київ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Одночасно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ліквідовувалися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центральні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архіви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давніх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актів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у м. 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Києві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та м. 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Харків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документальні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матеріали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включалися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до складу Центрального державного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історичного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архіву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УРСР в м. 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Київ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філіалів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у мм. 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Харкові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Львові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22" name="Picture 2" descr="http://rublacklist.net/media/fahrenheit-451-c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32656"/>
            <a:ext cx="3914800" cy="29361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1924" name="Picture 4" descr="http://infoglaz.ru/wp-content/uploads/839013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501008"/>
            <a:ext cx="4211960" cy="31589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strips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0"/>
            <a:ext cx="5357818" cy="685800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 1949 р. завершено роботу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обліку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фондів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уточнено списки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фондів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відділам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уточнені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облікові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записи внесено до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аркушів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карточок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фондів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Протягом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наступних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тривала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копітка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робота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розбирання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систематизації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інвентаризації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документів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При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розбиранні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систематизації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відібрано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517467 од. 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зб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відносилися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профілю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архіву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передано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іншим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архівним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установам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головним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чином Центральному державному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архіву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Жовтневої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революції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УРСР та Державному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архіву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Київської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області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упорядкування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каталогу у 1954 р.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запроваджено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карткову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систему, 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координацію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контроль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робіт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внесення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уточнень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доповнень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до каталогу,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закріплено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окремим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відділом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ighslide JS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071546"/>
            <a:ext cx="4286248" cy="44673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285728"/>
            <a:ext cx="4286248" cy="4572032"/>
          </a:xfrm>
        </p:spPr>
        <p:txBody>
          <a:bodyPr>
            <a:normAutofit fontScale="77500" lnSpcReduction="20000"/>
          </a:bodyPr>
          <a:lstStyle/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перші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повоєнні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роки при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архіві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функціонувала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історико-архівна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аспірантура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керівництвом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А. 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Введенського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, М. 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Рубача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, К. 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Гуслистого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Фактично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перших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днів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своєї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архів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розпочав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обслуговування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користувачів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uk-UA" sz="2600" b="1" dirty="0" smtClean="0">
                <a:latin typeface="Times New Roman" pitchFamily="18" charset="0"/>
                <a:cs typeface="Times New Roman" pitchFamily="18" charset="0"/>
              </a:rPr>
              <a:t>Архів взяв активну участь у підготовці «Історії міст і сіл Української РСР».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в 1963 р.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переглянуто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понад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500 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фондів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складено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30 тис.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тематичних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карток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виявленні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документи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5" name="Рисунок 4" descr="Highslide JS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714356"/>
            <a:ext cx="4644008" cy="30243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285720" y="4357694"/>
            <a:ext cx="88582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повоєнні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десятиліття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інформаційній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сфері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головним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пріоритетом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архіву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підготовка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тематичних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збірників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документів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документальних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видань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1940-60-х 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рр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.: 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Революція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1905–1907 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рр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Україна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перед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визвольною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війною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1648–1654», 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Український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народ у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Вітчизняній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війні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1812 року», 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Устим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Кармалюк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», </a:t>
            </a:r>
          </a:p>
        </p:txBody>
      </p:sp>
    </p:spTree>
  </p:cSld>
  <p:clrMapOvr>
    <a:masterClrMapping/>
  </p:clrMapOvr>
  <p:transition>
    <p:wheel spokes="8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3"/>
          <p:cNvSpPr>
            <a:spLocks noGrp="1"/>
          </p:cNvSpPr>
          <p:nvPr>
            <p:ph sz="half" idx="1"/>
          </p:nvPr>
        </p:nvSpPr>
        <p:spPr>
          <a:xfrm>
            <a:off x="0" y="642918"/>
            <a:ext cx="4500562" cy="6215082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1992 року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архів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сучасну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назву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Центральний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державний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історичний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архів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м. 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Київ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Таємні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фонди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жандармських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управлінь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відділень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охоронних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відділень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військових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судів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прокурорів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спеціальних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комісій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розсекречено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удоступнено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користувачів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Станом на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поч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2013 р. в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архіві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зберігається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1618 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фондів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понад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1 млн. 300 тис.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одиниця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зберігання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Каталог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архіву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формується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1954 р.)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нараховує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понад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1 млн.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карток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Створюється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сучасна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інформаційна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система,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функціонують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облікові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тематичні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локальні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бази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даних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6" name="Рисунок 5" descr="Highslide JS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214422"/>
            <a:ext cx="457200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305</TotalTime>
  <Words>1727</Words>
  <Application>Microsoft Office PowerPoint</Application>
  <PresentationFormat>Экран (4:3)</PresentationFormat>
  <Paragraphs>181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Трек</vt:lpstr>
      <vt:lpstr>Презентація  з курсу: архівознавтсво та музеєзнавтво  студенток групи іі-13-3  нечипорук в.г. </vt:lpstr>
      <vt:lpstr>Центральний державний історичний архів України, м.Київ  (ЦДІАК України) </vt:lpstr>
      <vt:lpstr>ІСТОРІЯ аРХІВУ</vt:lpstr>
      <vt:lpstr>Слайд 4</vt:lpstr>
      <vt:lpstr>Слайд 5</vt:lpstr>
      <vt:lpstr>Слайд 6</vt:lpstr>
      <vt:lpstr>Слайд 7</vt:lpstr>
      <vt:lpstr>Слайд 8</vt:lpstr>
      <vt:lpstr>Слайд 9</vt:lpstr>
      <vt:lpstr>Документальний масив архіву</vt:lpstr>
      <vt:lpstr>Слайд 11</vt:lpstr>
      <vt:lpstr>Слайд 12</vt:lpstr>
      <vt:lpstr>Слайд 13</vt:lpstr>
      <vt:lpstr>                               Фонди архіву</vt:lpstr>
      <vt:lpstr> Фонд 127 “Київська духовна консисторія”</vt:lpstr>
      <vt:lpstr>Слайд 16</vt:lpstr>
      <vt:lpstr>Слайд 17</vt:lpstr>
      <vt:lpstr> Фонд Київської духовної консисторії                                     у наш час</vt:lpstr>
      <vt:lpstr>структура архіву</vt:lpstr>
      <vt:lpstr>Слайд 20</vt:lpstr>
      <vt:lpstr>Слайд 21</vt:lpstr>
      <vt:lpstr>Слайд 22</vt:lpstr>
      <vt:lpstr>Довідковий апарат архіву</vt:lpstr>
      <vt:lpstr>Слайд 24</vt:lpstr>
      <vt:lpstr>Слайд 25</vt:lpstr>
      <vt:lpstr>Огляд інтернет-сторінки архіву</vt:lpstr>
      <vt:lpstr>Слайд 27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50</cp:revision>
  <dcterms:created xsi:type="dcterms:W3CDTF">2016-03-03T13:13:50Z</dcterms:created>
  <dcterms:modified xsi:type="dcterms:W3CDTF">2016-11-19T10:39:20Z</dcterms:modified>
</cp:coreProperties>
</file>