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27"/>
  </p:notesMasterIdLst>
  <p:sldIdLst>
    <p:sldId id="256" r:id="rId2"/>
    <p:sldId id="257" r:id="rId3"/>
    <p:sldId id="269" r:id="rId4"/>
    <p:sldId id="279" r:id="rId5"/>
    <p:sldId id="286" r:id="rId6"/>
    <p:sldId id="258" r:id="rId7"/>
    <p:sldId id="281" r:id="rId8"/>
    <p:sldId id="270" r:id="rId9"/>
    <p:sldId id="272" r:id="rId10"/>
    <p:sldId id="274" r:id="rId11"/>
    <p:sldId id="276" r:id="rId12"/>
    <p:sldId id="290" r:id="rId13"/>
    <p:sldId id="278" r:id="rId14"/>
    <p:sldId id="260" r:id="rId15"/>
    <p:sldId id="262" r:id="rId16"/>
    <p:sldId id="292" r:id="rId17"/>
    <p:sldId id="287" r:id="rId18"/>
    <p:sldId id="267" r:id="rId19"/>
    <p:sldId id="268" r:id="rId20"/>
    <p:sldId id="283" r:id="rId21"/>
    <p:sldId id="291" r:id="rId22"/>
    <p:sldId id="289" r:id="rId23"/>
    <p:sldId id="282" r:id="rId24"/>
    <p:sldId id="285" r:id="rId25"/>
    <p:sldId id="284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vertBarState="maximized" horzBarState="maximized">
    <p:restoredLeft sz="15620"/>
    <p:restoredTop sz="94660"/>
  </p:normalViewPr>
  <p:slideViewPr>
    <p:cSldViewPr>
      <p:cViewPr>
        <p:scale>
          <a:sx n="84" d="100"/>
          <a:sy n="84" d="100"/>
        </p:scale>
        <p:origin x="-720" y="23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4A7A148-9070-4FA0-B207-DCFFD99560F4}" type="datetimeFigureOut">
              <a:rPr lang="ru-RU" smtClean="0"/>
              <a:pPr/>
              <a:t>09.01.2018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671A5C0-2B29-4964-89C7-86885AF973B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71A5C0-2B29-4964-89C7-86885AF973BB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5A2508-07D1-4AF8-B034-3CE5F5BD1902}" type="datetimeFigureOut">
              <a:rPr lang="ru-RU" smtClean="0"/>
              <a:pPr/>
              <a:t>09.01.2018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CD119A-CDFF-4427-88AF-8F28292B48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5A2508-07D1-4AF8-B034-3CE5F5BD1902}" type="datetimeFigureOut">
              <a:rPr lang="ru-RU" smtClean="0"/>
              <a:pPr/>
              <a:t>09.01.2018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CD119A-CDFF-4427-88AF-8F28292B48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5A2508-07D1-4AF8-B034-3CE5F5BD1902}" type="datetimeFigureOut">
              <a:rPr lang="ru-RU" smtClean="0"/>
              <a:pPr/>
              <a:t>09.01.2018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CD119A-CDFF-4427-88AF-8F28292B48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5A2508-07D1-4AF8-B034-3CE5F5BD1902}" type="datetimeFigureOut">
              <a:rPr lang="ru-RU" smtClean="0"/>
              <a:pPr/>
              <a:t>09.01.2018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CD119A-CDFF-4427-88AF-8F28292B48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5A2508-07D1-4AF8-B034-3CE5F5BD1902}" type="datetimeFigureOut">
              <a:rPr lang="ru-RU" smtClean="0"/>
              <a:pPr/>
              <a:t>09.01.2018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CD119A-CDFF-4427-88AF-8F28292B48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5A2508-07D1-4AF8-B034-3CE5F5BD1902}" type="datetimeFigureOut">
              <a:rPr lang="ru-RU" smtClean="0"/>
              <a:pPr/>
              <a:t>09.01.2018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CD119A-CDFF-4427-88AF-8F28292B48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5A2508-07D1-4AF8-B034-3CE5F5BD1902}" type="datetimeFigureOut">
              <a:rPr lang="ru-RU" smtClean="0"/>
              <a:pPr/>
              <a:t>09.01.2018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CD119A-CDFF-4427-88AF-8F28292B48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5A2508-07D1-4AF8-B034-3CE5F5BD1902}" type="datetimeFigureOut">
              <a:rPr lang="ru-RU" smtClean="0"/>
              <a:pPr/>
              <a:t>09.01.2018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CD119A-CDFF-4427-88AF-8F28292B48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5A2508-07D1-4AF8-B034-3CE5F5BD1902}" type="datetimeFigureOut">
              <a:rPr lang="ru-RU" smtClean="0"/>
              <a:pPr/>
              <a:t>09.01.2018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CD119A-CDFF-4427-88AF-8F28292B48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5A2508-07D1-4AF8-B034-3CE5F5BD1902}" type="datetimeFigureOut">
              <a:rPr lang="ru-RU" smtClean="0"/>
              <a:pPr/>
              <a:t>09.01.2018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CD119A-CDFF-4427-88AF-8F28292B48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5A2508-07D1-4AF8-B034-3CE5F5BD1902}" type="datetimeFigureOut">
              <a:rPr lang="ru-RU" smtClean="0"/>
              <a:pPr/>
              <a:t>09.01.2018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94CD119A-CDFF-4427-88AF-8F28292B487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F95A2508-07D1-4AF8-B034-3CE5F5BD1902}" type="datetimeFigureOut">
              <a:rPr lang="ru-RU" smtClean="0"/>
              <a:pPr/>
              <a:t>09.01.2018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4CD119A-CDFF-4427-88AF-8F28292B487D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3271846"/>
          </a:xfrm>
        </p:spPr>
        <p:txBody>
          <a:bodyPr>
            <a:normAutofit fontScale="90000"/>
          </a:bodyPr>
          <a:lstStyle/>
          <a:p>
            <a:r>
              <a:rPr lang="uk-UA" b="1" dirty="0" smtClean="0">
                <a:solidFill>
                  <a:srgbClr val="FFFF00"/>
                </a:solidFill>
              </a:rPr>
              <a:t>ВПЛИВ ЯКОСТІ ПИТНОЇ ВОДИ НА СТАН ЗДОРОВ'Я МЕШКАНЦІВ </a:t>
            </a:r>
            <a:br>
              <a:rPr lang="uk-UA" b="1" dirty="0" smtClean="0">
                <a:solidFill>
                  <a:srgbClr val="FFFF00"/>
                </a:solidFill>
              </a:rPr>
            </a:br>
            <a:r>
              <a:rPr lang="uk-UA" sz="6000" b="1" dirty="0" err="1" smtClean="0">
                <a:solidFill>
                  <a:srgbClr val="FFFF00"/>
                </a:solidFill>
              </a:rPr>
              <a:t>смт</a:t>
            </a:r>
            <a:r>
              <a:rPr lang="uk-UA" sz="6000" b="1" dirty="0" smtClean="0">
                <a:solidFill>
                  <a:srgbClr val="FFFF00"/>
                </a:solidFill>
              </a:rPr>
              <a:t> </a:t>
            </a:r>
            <a:r>
              <a:rPr lang="uk-UA" sz="6000" b="1" dirty="0" err="1" smtClean="0">
                <a:solidFill>
                  <a:srgbClr val="FFFF00"/>
                </a:solidFill>
              </a:rPr>
              <a:t>Степногірська</a:t>
            </a:r>
            <a:r>
              <a:rPr lang="uk-UA" sz="6000" b="1" dirty="0" smtClean="0">
                <a:solidFill>
                  <a:srgbClr val="FFFF00"/>
                </a:solidFill>
              </a:rPr>
              <a:t>  </a:t>
            </a:r>
            <a:endParaRPr lang="ru-RU" b="1" dirty="0">
              <a:solidFill>
                <a:srgbClr val="FFFF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3400" y="5500702"/>
            <a:ext cx="7854696" cy="214314"/>
          </a:xfrm>
        </p:spPr>
        <p:txBody>
          <a:bodyPr>
            <a:normAutofit fontScale="32500" lnSpcReduction="20000"/>
          </a:bodyPr>
          <a:lstStyle/>
          <a:p>
            <a:pPr algn="r"/>
            <a:endParaRPr lang="uk-UA" sz="2800" b="1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ChangeArrowheads="1"/>
          </p:cNvSpPr>
          <p:nvPr/>
        </p:nvSpPr>
        <p:spPr bwMode="auto">
          <a:xfrm>
            <a:off x="500034" y="428604"/>
            <a:ext cx="8143932" cy="48936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6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</a:t>
            </a:r>
            <a:r>
              <a:rPr kumimoji="0" lang="uk-UA" sz="32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Залізо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uk-UA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допомагає виробляти та підтримувати імунітет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uk-UA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приймає участь у кровотворенні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uk-UA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при дефіциті - втома, болі в області серця, дискомфорт шлунково-кишкового тракту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uk-UA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при високому вмісті - порушується процес кровотворення, можливий цироз печінки, гострі отруєння дітей, рак прямої кишки, цукровий діабет. Відноситься до III класу небезпечності.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uk-UA" sz="28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Саме тому надлишок заліза у питній воді є небезпечною домішкою.</a:t>
            </a:r>
            <a:endParaRPr kumimoji="0" lang="uk-UA" sz="28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1"/>
          <p:cNvSpPr>
            <a:spLocks noChangeArrowheads="1"/>
          </p:cNvSpPr>
          <p:nvPr/>
        </p:nvSpPr>
        <p:spPr bwMode="auto">
          <a:xfrm>
            <a:off x="857224" y="357166"/>
            <a:ext cx="7715304" cy="56938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8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Висока </a:t>
            </a:r>
            <a:r>
              <a:rPr kumimoji="0" lang="uk-UA" sz="2800" b="0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жорсткісь</a:t>
            </a:r>
            <a:endParaRPr kumimoji="0" lang="uk-UA" sz="28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uk-UA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погіршує органолептичні властивості води, надає їй гіркуватий смак та справляючи негативний вплив на органи травлення людини.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uk-UA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є зв</a:t>
            </a:r>
            <a:r>
              <a:rPr kumimoji="0" lang="uk-UA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’</a:t>
            </a:r>
            <a:r>
              <a:rPr kumimoji="0" lang="uk-UA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язок між рівнем жорсткості  води і ступенем поширення серцево-судинних захворювань.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uk-UA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солі твердості порушують всмоктування жирів й утворення в кишечнику нерозчинних кальцієво-магнієвих мил. Також тверда вода погано милиться, дає великий накип в парових котлах, чайниках,  збільшує термін варіння овочів, м'яса тощо.</a:t>
            </a:r>
            <a:endParaRPr kumimoji="0" lang="uk-UA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 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:lc="http://schemas.openxmlformats.org/drawingml/2006/lockedCanvas" xmlns="" val="0"/>
              </a:ext>
            </a:extLst>
          </a:blip>
          <a:srcRect/>
          <a:stretch>
            <a:fillRect/>
          </a:stretch>
        </p:blipFill>
        <p:spPr bwMode="auto">
          <a:xfrm>
            <a:off x="571472" y="500042"/>
            <a:ext cx="4714908" cy="3500462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6" name="Picture 2" descr="C:\Users\админ\Desktop\images (4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71736" y="3857628"/>
            <a:ext cx="4429156" cy="2500330"/>
          </a:xfrm>
          <a:prstGeom prst="rect">
            <a:avLst/>
          </a:prstGeom>
          <a:noFill/>
        </p:spPr>
      </p:pic>
      <p:pic>
        <p:nvPicPr>
          <p:cNvPr id="1027" name="Picture 3" descr="C:\Users\админ\Desktop\images (3)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86314" y="1142984"/>
            <a:ext cx="3819532" cy="290513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1"/>
          <p:cNvSpPr>
            <a:spLocks noChangeArrowheads="1"/>
          </p:cNvSpPr>
          <p:nvPr/>
        </p:nvSpPr>
        <p:spPr bwMode="auto">
          <a:xfrm>
            <a:off x="857224" y="500042"/>
            <a:ext cx="7572428" cy="56938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</a:t>
            </a:r>
            <a:r>
              <a:rPr kumimoji="0" lang="uk-UA" sz="28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Кальцій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uk-UA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відіграє важливу роль у формуванні кісток,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uk-UA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впливає на процеси скорочення м'язів,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uk-UA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підвищує захисні функції організму,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uk-UA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знижує небезпеку появи  алергії,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uk-UA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зміцнює стінки кровоносних судин.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uk-UA" sz="28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Надлишок</a:t>
            </a:r>
            <a:r>
              <a:rPr kumimoji="0" lang="uk-UA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в організмі призводить до негативних наслідків, насамперед, до закупорки кровоносних судин.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uk-UA" sz="28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Нестача</a:t>
            </a:r>
            <a:r>
              <a:rPr kumimoji="0" lang="uk-UA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може викликати розрідження кісткової тканини, </a:t>
            </a:r>
            <a:r>
              <a:rPr kumimoji="0" lang="uk-UA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демінералізацію</a:t>
            </a:r>
            <a:r>
              <a:rPr kumimoji="0" lang="uk-UA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кісток, а у людей похилого віку порушення функцій залоз внутрішньої секреції.</a:t>
            </a:r>
            <a:endParaRPr kumimoji="0" lang="uk-UA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571472" y="857232"/>
            <a:ext cx="8215370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+mn-ea" charset="0"/>
                <a:cs typeface="Times New Roman" pitchFamily="18" charset="0"/>
              </a:rPr>
              <a:t>  </a:t>
            </a:r>
            <a:r>
              <a:rPr kumimoji="0" lang="uk-UA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+mn-ea" charset="0"/>
                <a:cs typeface="Times New Roman" pitchFamily="18" charset="0"/>
              </a:rPr>
              <a:t>Населення змушене кип’ятити воду, відстоювати її, ставити фільтри в квартирах та пити </a:t>
            </a:r>
            <a:r>
              <a:rPr kumimoji="0" lang="uk-UA" sz="3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+mn-ea" charset="0"/>
                <a:cs typeface="Times New Roman" pitchFamily="18" charset="0"/>
              </a:rPr>
              <a:t>бутильовану</a:t>
            </a:r>
            <a:r>
              <a:rPr kumimoji="0" lang="uk-UA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+mn-ea" charset="0"/>
                <a:cs typeface="Times New Roman" pitchFamily="18" charset="0"/>
              </a:rPr>
              <a:t> воду. </a:t>
            </a:r>
            <a:endParaRPr kumimoji="0" lang="uk-UA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Через часті пориви водогону населення вимушено брати воду з джерел на території селища. </a:t>
            </a:r>
            <a:r>
              <a:rPr kumimoji="0" lang="uk-UA" sz="36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Більшість населення впевнена в тому, що споживання джерельної води є виключно безпечним</a:t>
            </a:r>
            <a:r>
              <a:rPr kumimoji="0" lang="uk-UA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  </a:t>
            </a:r>
            <a:endParaRPr kumimoji="0" lang="uk-UA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8027988" cy="1196975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uk-UA" altLang="ru-RU" b="1" smtClean="0">
                <a:solidFill>
                  <a:srgbClr val="7030A0"/>
                </a:solidFill>
              </a:rPr>
              <a:t>Джерело на вулиці Таврійській </a:t>
            </a:r>
            <a:endParaRPr lang="ru-RU" altLang="ru-RU" b="1" smtClean="0">
              <a:solidFill>
                <a:srgbClr val="7030A0"/>
              </a:solidFill>
            </a:endParaRPr>
          </a:p>
        </p:txBody>
      </p:sp>
      <p:pic>
        <p:nvPicPr>
          <p:cNvPr id="23555" name="Рисунок 2" descr="DSCN199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419475" y="1196975"/>
            <a:ext cx="5292725" cy="4821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6" name="Прямоугольник 3"/>
          <p:cNvSpPr>
            <a:spLocks noChangeArrowheads="1"/>
          </p:cNvSpPr>
          <p:nvPr/>
        </p:nvSpPr>
        <p:spPr bwMode="auto">
          <a:xfrm>
            <a:off x="141288" y="765175"/>
            <a:ext cx="2843212" cy="61247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uk-UA" altLang="ru-RU" sz="28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uk-UA" alt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Підземне </a:t>
            </a:r>
            <a:r>
              <a:rPr lang="uk-UA" altLang="ru-RU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русло джерела розташоване вище шару з піщаних порід на верховодці , воно протікає по території кладовища і села, збираючи фекальні маси і господарські відходи.</a:t>
            </a:r>
            <a:endParaRPr lang="ru-RU" altLang="ru-RU" sz="28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uk-UA" b="1" dirty="0" smtClean="0"/>
              <a:t>Дослідження  в шкільній лабораторії</a:t>
            </a:r>
            <a:endParaRPr lang="ru-RU" b="1" dirty="0"/>
          </a:p>
        </p:txBody>
      </p:sp>
      <p:pic>
        <p:nvPicPr>
          <p:cNvPr id="1027" name="Picture 3" descr="C:\Users\админ\Desktop\IMG_20171120_14154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5500694" y="2571744"/>
            <a:ext cx="2928768" cy="3857652"/>
          </a:xfrm>
          <a:prstGeom prst="rect">
            <a:avLst/>
          </a:prstGeom>
          <a:noFill/>
        </p:spPr>
      </p:pic>
      <p:pic>
        <p:nvPicPr>
          <p:cNvPr id="1028" name="Picture 4" descr="C:\Users\админ\Desktop\IMG_20171120_141506_BURST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1538" y="1857364"/>
            <a:ext cx="3625497" cy="469112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Rectangle 1"/>
          <p:cNvSpPr>
            <a:spLocks noChangeArrowheads="1"/>
          </p:cNvSpPr>
          <p:nvPr/>
        </p:nvSpPr>
        <p:spPr bwMode="auto">
          <a:xfrm>
            <a:off x="500034" y="357166"/>
            <a:ext cx="7715336" cy="31085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Разом </a:t>
            </a:r>
            <a:r>
              <a:rPr kumimoji="0" lang="ru-RU" sz="2800" b="1" i="0" u="none" strike="noStrike" cap="none" normalizeH="0" baseline="0" dirty="0" err="1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1" i="0" u="none" strike="noStrike" cap="none" normalizeH="0" baseline="0" dirty="0" err="1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питною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водою в </a:t>
            </a:r>
            <a:r>
              <a:rPr kumimoji="0" lang="ru-RU" sz="2800" b="1" i="0" u="none" strike="noStrike" cap="none" normalizeH="0" baseline="0" dirty="0" err="1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організм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1" i="0" u="none" strike="noStrike" cap="none" normalizeH="0" baseline="0" dirty="0" err="1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дитини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1" i="0" u="none" strike="noStrike" cap="none" normalizeH="0" baseline="0" dirty="0" err="1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надходить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1" i="0" u="none" strike="noStrike" cap="none" normalizeH="0" baseline="0" dirty="0" err="1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1" i="0" u="none" strike="noStrike" cap="none" normalizeH="0" baseline="0" dirty="0" err="1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кілька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1" i="0" u="none" strike="noStrike" cap="none" normalizeH="0" baseline="0" dirty="0" err="1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разів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1" i="0" u="none" strike="noStrike" cap="none" normalizeH="0" baseline="0" dirty="0" err="1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більше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1" i="0" u="none" strike="noStrike" cap="none" normalizeH="0" baseline="0" dirty="0" err="1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хімічних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1" i="0" u="none" strike="noStrike" cap="none" normalizeH="0" baseline="0" dirty="0" err="1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речовин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ru-RU" sz="2800" b="1" i="0" u="none" strike="noStrike" cap="none" normalizeH="0" baseline="0" dirty="0" err="1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ніж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у </a:t>
            </a:r>
            <a:r>
              <a:rPr kumimoji="0" lang="ru-RU" sz="2800" b="1" i="0" u="none" strike="noStrike" cap="none" normalizeH="0" baseline="0" dirty="0" err="1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дорослий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1" i="0" u="none" strike="noStrike" cap="none" normalizeH="0" baseline="0" dirty="0" err="1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організм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</a:t>
            </a:r>
            <a:r>
              <a:rPr kumimoji="0" lang="ru-RU" sz="2800" b="1" i="0" u="none" strike="noStrike" cap="none" normalizeH="0" baseline="0" dirty="0" err="1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Діти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1" i="0" u="none" strike="noStrike" cap="none" normalizeH="0" baseline="0" dirty="0" err="1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більш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1" i="0" u="none" strike="noStrike" cap="none" normalizeH="0" baseline="0" dirty="0" err="1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чутливі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до </a:t>
            </a:r>
            <a:r>
              <a:rPr kumimoji="0" lang="ru-RU" sz="2800" b="1" i="0" u="none" strike="noStrike" cap="none" normalizeH="0" baseline="0" dirty="0" err="1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різних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1" i="0" u="none" strike="noStrike" cap="none" normalizeH="0" baseline="0" dirty="0" err="1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токсичних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1" i="0" u="none" strike="noStrike" cap="none" normalizeH="0" baseline="0" dirty="0" err="1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речовин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</a:t>
            </a:r>
            <a:r>
              <a:rPr kumimoji="0" lang="ru-RU" sz="2800" b="1" i="0" u="none" strike="noStrike" cap="none" normalizeH="0" baseline="0" dirty="0" err="1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Адже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1" i="0" u="none" strike="noStrike" cap="none" normalizeH="0" baseline="0" dirty="0" err="1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саме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в </a:t>
            </a:r>
            <a:r>
              <a:rPr kumimoji="0" lang="ru-RU" sz="2800" b="1" i="0" u="none" strike="noStrike" cap="none" normalizeH="0" baseline="0" dirty="0" err="1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ранньому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1" i="0" u="none" strike="noStrike" cap="none" normalizeH="0" baseline="0" dirty="0" err="1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віці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1" i="0" u="none" strike="noStrike" cap="none" normalizeH="0" baseline="0" dirty="0" err="1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такі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1" i="0" u="none" strike="noStrike" cap="none" normalizeH="0" baseline="0" dirty="0" err="1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речовини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1" i="0" u="none" strike="noStrike" cap="none" normalizeH="0" baseline="0" dirty="0" err="1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надають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особливо </a:t>
            </a:r>
            <a:r>
              <a:rPr kumimoji="0" lang="ru-RU" sz="2800" b="1" i="0" u="none" strike="noStrike" cap="none" normalizeH="0" baseline="0" dirty="0" err="1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згубний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1" i="0" u="none" strike="noStrike" cap="none" normalizeH="0" baseline="0" dirty="0" err="1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вплив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на </a:t>
            </a:r>
            <a:r>
              <a:rPr kumimoji="0" lang="ru-RU" sz="2800" b="1" i="0" u="none" strike="noStrike" cap="none" normalizeH="0" baseline="0" dirty="0" err="1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здоров'я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ru-RU" sz="2800" b="1" i="0" u="none" strike="noStrike" cap="none" normalizeH="0" baseline="0" dirty="0" err="1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і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​​</a:t>
            </a:r>
            <a:r>
              <a:rPr kumimoji="0" lang="ru-RU" sz="2800" b="1" i="0" u="none" strike="noStrike" cap="none" normalizeH="0" baseline="0" dirty="0" err="1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можливі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1" i="0" u="none" strike="noStrike" cap="none" normalizeH="0" baseline="0" dirty="0" err="1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незворотні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1" i="0" u="none" strike="noStrike" cap="none" normalizeH="0" baseline="0" dirty="0" err="1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ефекти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1" i="0" u="none" strike="noStrike" cap="none" normalizeH="0" baseline="0" dirty="0" err="1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від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1" i="0" u="none" strike="noStrike" cap="none" normalizeH="0" baseline="0" dirty="0" err="1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їх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1" i="0" u="none" strike="noStrike" cap="none" normalizeH="0" baseline="0" dirty="0" err="1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впливу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</a:t>
            </a:r>
          </a:p>
        </p:txBody>
      </p:sp>
      <p:pic>
        <p:nvPicPr>
          <p:cNvPr id="44034" name="Picture 2" descr="C:\Users\админ\Desktop\images (2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3700" y="3717925"/>
            <a:ext cx="3321044" cy="2925785"/>
          </a:xfrm>
          <a:prstGeom prst="rect">
            <a:avLst/>
          </a:prstGeom>
          <a:noFill/>
        </p:spPr>
      </p:pic>
      <p:pic>
        <p:nvPicPr>
          <p:cNvPr id="44035" name="Picture 3" descr="C:\Users\админ\Desktop\images (7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00562" y="3738889"/>
            <a:ext cx="4214841" cy="283338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ChangeArrowheads="1"/>
          </p:cNvSpPr>
          <p:nvPr/>
        </p:nvSpPr>
        <p:spPr bwMode="auto">
          <a:xfrm>
            <a:off x="571472" y="642918"/>
            <a:ext cx="7929618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uk-UA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 даними СЕС перевищення показників по вмісту заліза, марганцю,</a:t>
            </a:r>
            <a:r>
              <a:rPr lang="uk-UA" sz="28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uk-UA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загальної мінералізації і жорсткості  та не відповідають вимогам  норм «Гігієнічні вимоги до води питної, призначеної для споживання людиною</a:t>
            </a:r>
            <a:r>
              <a:rPr kumimoji="0" lang="uk-UA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uk-UA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uk-UA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14348" y="3357562"/>
            <a:ext cx="8001056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uk-UA" sz="2800" dirty="0" smtClean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Аналізуючи динаміку захворюваності учнів школи, можна зробити висновки, що найбільше зросла кількість захворювань нирок та сечових шляхів, печінки та </a:t>
            </a:r>
            <a:r>
              <a:rPr lang="uk-UA" sz="2800" dirty="0" err="1" smtClean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шлунково-</a:t>
            </a:r>
            <a:r>
              <a:rPr lang="uk-UA" sz="2800" dirty="0" smtClean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кишкового тракту, що неодмінно є наслідком вживання неякісної води. </a:t>
            </a:r>
            <a:endParaRPr lang="uk-UA" sz="36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uk-UA" sz="2000" b="1" dirty="0" smtClean="0">
                <a:solidFill>
                  <a:srgbClr val="C00000"/>
                </a:solidFill>
              </a:rPr>
              <a:t>Захворювання ендокринної системи                         </a:t>
            </a:r>
            <a:r>
              <a:rPr lang="uk-UA" sz="2000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Захворювання крові                            </a:t>
            </a:r>
            <a:r>
              <a:rPr lang="uk-UA" sz="2000" b="1" dirty="0" smtClean="0">
                <a:solidFill>
                  <a:schemeClr val="accent5"/>
                </a:solidFill>
              </a:rPr>
              <a:t>Захворювання нирок та сечових шляхів                  </a:t>
            </a:r>
            <a:r>
              <a:rPr lang="uk-UA" sz="2000" b="1" dirty="0" smtClean="0"/>
              <a:t>Захворювання ШКТ </a:t>
            </a: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/>
          </a:p>
        </p:txBody>
      </p:sp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lc="http://schemas.openxmlformats.org/drawingml/2006/lockedCanvas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925187" y="1935163"/>
            <a:ext cx="5293626" cy="438943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704088"/>
            <a:ext cx="8043890" cy="1143000"/>
          </a:xfrm>
        </p:spPr>
        <p:txBody>
          <a:bodyPr>
            <a:normAutofit fontScale="90000"/>
          </a:bodyPr>
          <a:lstStyle/>
          <a:p>
            <a:r>
              <a:rPr lang="ru-RU" dirty="0" err="1" smtClean="0"/>
              <a:t>Ще</a:t>
            </a:r>
            <a:r>
              <a:rPr lang="ru-RU" dirty="0" smtClean="0"/>
              <a:t> в поза </a:t>
            </a:r>
            <a:r>
              <a:rPr lang="ru-RU" dirty="0" err="1" smtClean="0"/>
              <a:t>минулому</a:t>
            </a:r>
            <a:r>
              <a:rPr lang="ru-RU" dirty="0" smtClean="0"/>
              <a:t> </a:t>
            </a:r>
            <a:r>
              <a:rPr lang="ru-RU" dirty="0" err="1" smtClean="0"/>
              <a:t>столітті</a:t>
            </a:r>
            <a:r>
              <a:rPr lang="ru-RU" dirty="0" smtClean="0"/>
              <a:t> основоположник </a:t>
            </a:r>
            <a:r>
              <a:rPr lang="ru-RU" dirty="0" err="1" smtClean="0"/>
              <a:t>мікробіології</a:t>
            </a:r>
            <a:r>
              <a:rPr lang="ru-RU" dirty="0" smtClean="0"/>
              <a:t> </a:t>
            </a:r>
            <a:r>
              <a:rPr lang="ru-RU" dirty="0" err="1" smtClean="0"/>
              <a:t>Луї</a:t>
            </a:r>
            <a:r>
              <a:rPr lang="ru-RU" dirty="0" smtClean="0"/>
              <a:t> Пастер сказав, </a:t>
            </a:r>
            <a:r>
              <a:rPr lang="ru-RU" dirty="0" err="1" smtClean="0"/>
              <a:t>що</a:t>
            </a:r>
            <a:r>
              <a:rPr lang="ru-RU" dirty="0" smtClean="0"/>
              <a:t>: « Людина </a:t>
            </a:r>
            <a:r>
              <a:rPr lang="ru-RU" dirty="0" err="1" smtClean="0"/>
              <a:t>випиває</a:t>
            </a:r>
            <a:r>
              <a:rPr lang="ru-RU" dirty="0" smtClean="0"/>
              <a:t> 90% </a:t>
            </a:r>
            <a:r>
              <a:rPr lang="ru-RU" dirty="0" err="1" smtClean="0"/>
              <a:t>своїх</a:t>
            </a:r>
            <a:r>
              <a:rPr lang="ru-RU" dirty="0" smtClean="0"/>
              <a:t> хвороб». На </a:t>
            </a:r>
            <a:r>
              <a:rPr lang="ru-RU" dirty="0" err="1" smtClean="0"/>
              <a:t>цьому</a:t>
            </a:r>
            <a:r>
              <a:rPr lang="ru-RU" dirty="0" smtClean="0"/>
              <a:t> </a:t>
            </a:r>
            <a:r>
              <a:rPr lang="ru-RU" dirty="0" err="1" smtClean="0"/>
              <a:t>тлі</a:t>
            </a:r>
            <a:r>
              <a:rPr lang="ru-RU" dirty="0" smtClean="0"/>
              <a:t> </a:t>
            </a:r>
            <a:r>
              <a:rPr lang="ru-RU" dirty="0" err="1" smtClean="0"/>
              <a:t>вже</a:t>
            </a:r>
            <a:r>
              <a:rPr lang="ru-RU" dirty="0" smtClean="0"/>
              <a:t> не </a:t>
            </a:r>
            <a:r>
              <a:rPr lang="ru-RU" dirty="0" err="1" smtClean="0"/>
              <a:t>видаються</a:t>
            </a:r>
            <a:r>
              <a:rPr lang="ru-RU" dirty="0" smtClean="0"/>
              <a:t> </a:t>
            </a:r>
            <a:r>
              <a:rPr lang="ru-RU" dirty="0" err="1" smtClean="0"/>
              <a:t>оригінальними</a:t>
            </a:r>
            <a:r>
              <a:rPr lang="ru-RU" dirty="0" smtClean="0"/>
              <a:t> </a:t>
            </a:r>
            <a:r>
              <a:rPr lang="ru-RU" dirty="0" err="1" smtClean="0"/>
              <a:t>сучасні</a:t>
            </a:r>
            <a:r>
              <a:rPr lang="ru-RU" dirty="0" smtClean="0"/>
              <a:t> </a:t>
            </a:r>
            <a:r>
              <a:rPr lang="ru-RU" dirty="0" err="1" smtClean="0"/>
              <a:t>застереження</a:t>
            </a:r>
            <a:r>
              <a:rPr lang="ru-RU" dirty="0" smtClean="0"/>
              <a:t> </a:t>
            </a:r>
            <a:r>
              <a:rPr lang="ru-RU" dirty="0" err="1" smtClean="0"/>
              <a:t>Всесвітньої</a:t>
            </a:r>
            <a:r>
              <a:rPr lang="ru-RU" dirty="0" smtClean="0"/>
              <a:t> </a:t>
            </a:r>
            <a:r>
              <a:rPr lang="ru-RU" dirty="0" err="1" smtClean="0"/>
              <a:t>Організації</a:t>
            </a:r>
            <a:r>
              <a:rPr lang="ru-RU" dirty="0" smtClean="0"/>
              <a:t> </a:t>
            </a:r>
            <a:r>
              <a:rPr lang="ru-RU" dirty="0" err="1" smtClean="0"/>
              <a:t>Охорони</a:t>
            </a:r>
            <a:r>
              <a:rPr lang="ru-RU" dirty="0" smtClean="0"/>
              <a:t> </a:t>
            </a:r>
            <a:r>
              <a:rPr lang="ru-RU" dirty="0" err="1" smtClean="0"/>
              <a:t>Здоров’я</a:t>
            </a:r>
            <a:r>
              <a:rPr lang="ru-RU" dirty="0" smtClean="0"/>
              <a:t> про те,  </a:t>
            </a:r>
            <a:r>
              <a:rPr lang="ru-RU" dirty="0" err="1" smtClean="0"/>
              <a:t>що</a:t>
            </a:r>
            <a:r>
              <a:rPr lang="ru-RU" dirty="0" smtClean="0"/>
              <a:t> 80% </a:t>
            </a:r>
            <a:r>
              <a:rPr lang="ru-RU" dirty="0" err="1" smtClean="0"/>
              <a:t>захворювань</a:t>
            </a:r>
            <a:r>
              <a:rPr lang="ru-RU" dirty="0" smtClean="0"/>
              <a:t> на </a:t>
            </a:r>
            <a:r>
              <a:rPr lang="ru-RU" dirty="0" err="1" smtClean="0"/>
              <a:t>планеті</a:t>
            </a:r>
            <a:r>
              <a:rPr lang="ru-RU" dirty="0" smtClean="0"/>
              <a:t> </a:t>
            </a:r>
            <a:r>
              <a:rPr lang="ru-RU" dirty="0" err="1" smtClean="0"/>
              <a:t>пов’язані</a:t>
            </a:r>
            <a:r>
              <a:rPr lang="ru-RU" dirty="0" smtClean="0"/>
              <a:t> </a:t>
            </a:r>
            <a:r>
              <a:rPr lang="ru-RU" dirty="0" err="1" smtClean="0"/>
              <a:t>із</a:t>
            </a:r>
            <a:r>
              <a:rPr lang="ru-RU" dirty="0" smtClean="0"/>
              <a:t> </a:t>
            </a:r>
            <a:r>
              <a:rPr lang="ru-RU" dirty="0" err="1" smtClean="0"/>
              <a:t>споживанням</a:t>
            </a:r>
            <a:r>
              <a:rPr lang="ru-RU" dirty="0" smtClean="0"/>
              <a:t> </a:t>
            </a:r>
            <a:r>
              <a:rPr lang="ru-RU" dirty="0" err="1" smtClean="0"/>
              <a:t>неякісної</a:t>
            </a:r>
            <a:r>
              <a:rPr lang="ru-RU" dirty="0" smtClean="0"/>
              <a:t> </a:t>
            </a:r>
            <a:r>
              <a:rPr lang="ru-RU" dirty="0" err="1" smtClean="0"/>
              <a:t>питної</a:t>
            </a:r>
            <a:r>
              <a:rPr lang="ru-RU" dirty="0" smtClean="0"/>
              <a:t> води.  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uk-UA" dirty="0" smtClean="0"/>
              <a:t>Мета роботи: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uk-UA" sz="3200" dirty="0" smtClean="0"/>
              <a:t>дослідити  рівень  якості питної води в</a:t>
            </a:r>
          </a:p>
          <a:p>
            <a:pPr>
              <a:buNone/>
            </a:pPr>
            <a:r>
              <a:rPr lang="uk-UA" sz="3200" dirty="0" smtClean="0"/>
              <a:t> </a:t>
            </a:r>
            <a:r>
              <a:rPr lang="uk-UA" sz="3200" dirty="0" err="1" smtClean="0"/>
              <a:t>смт</a:t>
            </a:r>
            <a:r>
              <a:rPr lang="uk-UA" sz="3200" dirty="0" smtClean="0"/>
              <a:t> </a:t>
            </a:r>
            <a:r>
              <a:rPr lang="uk-UA" sz="3200" dirty="0" err="1" smtClean="0"/>
              <a:t>Степногірську</a:t>
            </a:r>
            <a:r>
              <a:rPr lang="uk-UA" sz="3200" dirty="0" smtClean="0"/>
              <a:t>  </a:t>
            </a:r>
          </a:p>
          <a:p>
            <a:r>
              <a:rPr lang="uk-UA" sz="3200" dirty="0" smtClean="0"/>
              <a:t>визначити   залежність стану здоров’я   учнів  школи від якості питної води</a:t>
            </a:r>
            <a:endParaRPr lang="ru-RU" sz="3200" dirty="0" smtClean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500032" y="714355"/>
          <a:ext cx="8143933" cy="5429290"/>
        </p:xfrm>
        <a:graphic>
          <a:graphicData uri="http://schemas.openxmlformats.org/drawingml/2006/table">
            <a:tbl>
              <a:tblPr/>
              <a:tblGrid>
                <a:gridCol w="3227628"/>
                <a:gridCol w="982581"/>
                <a:gridCol w="983431"/>
                <a:gridCol w="983431"/>
                <a:gridCol w="983431"/>
                <a:gridCol w="983431"/>
              </a:tblGrid>
              <a:tr h="452440">
                <a:tc rowSpan="2">
                  <a:txBody>
                    <a:bodyPr/>
                    <a:lstStyle/>
                    <a:p>
                      <a:pPr eaLnBrk="0" fontAlgn="base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000" b="1" kern="1200" dirty="0">
                          <a:latin typeface="Times New Roman"/>
                          <a:ea typeface="Times New Roman"/>
                          <a:cs typeface="Times New Roman"/>
                        </a:rPr>
                        <a:t>Питання анкети </a:t>
                      </a:r>
                      <a:r>
                        <a:rPr lang="ru-RU" sz="2000" b="1" kern="1200" dirty="0">
                          <a:latin typeface="Times New Roman"/>
                          <a:ea typeface="Times New Roman"/>
                          <a:cs typeface="Times New Roman"/>
                        </a:rPr>
                        <a:t>: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000" b="1" kern="1200" dirty="0">
                          <a:latin typeface="Times New Roman"/>
                          <a:ea typeface="Times New Roman"/>
                          <a:cs typeface="Times New Roman"/>
                        </a:rPr>
                        <a:t>Яку воду вживають у вашій сім</a:t>
                      </a:r>
                      <a:r>
                        <a:rPr lang="ru-RU" sz="2000" b="1" kern="1200" dirty="0">
                          <a:latin typeface="Times New Roman"/>
                          <a:ea typeface="Times New Roman"/>
                          <a:cs typeface="Times New Roman"/>
                        </a:rPr>
                        <a:t>‘</a:t>
                      </a:r>
                      <a:r>
                        <a:rPr lang="uk-UA" sz="2000" b="1" kern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ї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000" b="1" kern="1200">
                          <a:latin typeface="Times New Roman"/>
                          <a:ea typeface="Times New Roman"/>
                          <a:cs typeface="Times New Roman"/>
                        </a:rPr>
                        <a:t>класи</a:t>
                      </a:r>
                      <a:endParaRPr lang="ru-RU" sz="16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90488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000" b="1" dirty="0">
                          <a:latin typeface="Times New Roman"/>
                          <a:ea typeface="Calibri"/>
                          <a:cs typeface="Times New Roman"/>
                        </a:rPr>
                        <a:t>5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000" b="1" dirty="0">
                          <a:latin typeface="Times New Roman"/>
                          <a:ea typeface="Calibri"/>
                          <a:cs typeface="Times New Roman"/>
                        </a:rPr>
                        <a:t>6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000" b="1" dirty="0">
                          <a:latin typeface="Times New Roman"/>
                          <a:ea typeface="Calibri"/>
                          <a:cs typeface="Times New Roman"/>
                        </a:rPr>
                        <a:t>7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000" b="1" dirty="0">
                          <a:latin typeface="Times New Roman"/>
                          <a:ea typeface="Calibri"/>
                          <a:cs typeface="Times New Roman"/>
                        </a:rPr>
                        <a:t>8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000" b="1">
                          <a:latin typeface="Times New Roman"/>
                          <a:ea typeface="Calibri"/>
                          <a:cs typeface="Times New Roman"/>
                        </a:rPr>
                        <a:t>9</a:t>
                      </a:r>
                      <a:endParaRPr lang="ru-RU" sz="16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0488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000" b="1" kern="1200">
                          <a:latin typeface="Times New Roman"/>
                          <a:ea typeface="Times New Roman"/>
                          <a:cs typeface="Times New Roman"/>
                        </a:rPr>
                        <a:t>п’</a:t>
                      </a:r>
                      <a:r>
                        <a:rPr lang="ru-RU" sz="2000" b="1" kern="1200">
                          <a:latin typeface="Times New Roman"/>
                          <a:ea typeface="Times New Roman"/>
                          <a:cs typeface="Times New Roman"/>
                        </a:rPr>
                        <a:t>ють воду з водопровода без фільтра</a:t>
                      </a:r>
                      <a:endParaRPr lang="ru-RU" sz="16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7345" indent="-347345" algn="ctr" eaLnBrk="0" fontAlgn="base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000" b="1" i="1" kern="1200">
                          <a:latin typeface="Times New Roman"/>
                          <a:ea typeface="Times New Roman"/>
                          <a:cs typeface="Times New Roman"/>
                        </a:rPr>
                        <a:t>9</a:t>
                      </a:r>
                      <a:r>
                        <a:rPr lang="uk-UA" sz="2000" b="1" kern="120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endParaRPr lang="ru-RU" sz="16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7345" indent="-347345" algn="ctr" eaLnBrk="0" fontAlgn="base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000" b="1" i="1" kern="1200">
                          <a:latin typeface="Times New Roman"/>
                          <a:ea typeface="Times New Roman"/>
                          <a:cs typeface="Times New Roman"/>
                        </a:rPr>
                        <a:t>7</a:t>
                      </a:r>
                      <a:r>
                        <a:rPr lang="uk-UA" sz="2000" b="1" kern="120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endParaRPr lang="ru-RU" sz="16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7345" indent="-347345" algn="ctr" eaLnBrk="0" fontAlgn="base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000" b="1" i="1" kern="120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r>
                        <a:rPr lang="uk-UA" sz="2000" b="1" kern="120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endParaRPr lang="ru-RU" sz="16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7345" indent="-347345" algn="ctr" eaLnBrk="0" fontAlgn="base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000" b="1" i="1" kern="1200"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  <a:r>
                        <a:rPr lang="uk-UA" sz="2000" b="1" kern="120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endParaRPr lang="ru-RU" sz="16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7345" indent="-347345" algn="ctr" eaLnBrk="0" fontAlgn="base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1" kern="1200" dirty="0">
                          <a:latin typeface="Times New Roman"/>
                          <a:ea typeface="Times New Roman"/>
                          <a:cs typeface="Times New Roman"/>
                        </a:rPr>
                        <a:t>4 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0488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000" b="1" kern="1200" dirty="0" err="1">
                          <a:latin typeface="Times New Roman"/>
                          <a:ea typeface="Times New Roman"/>
                          <a:cs typeface="Times New Roman"/>
                        </a:rPr>
                        <a:t>п’</a:t>
                      </a:r>
                      <a:r>
                        <a:rPr lang="ru-RU" sz="2000" b="1" kern="1200" dirty="0" err="1">
                          <a:latin typeface="Times New Roman"/>
                          <a:ea typeface="Times New Roman"/>
                          <a:cs typeface="Times New Roman"/>
                        </a:rPr>
                        <a:t>ють</a:t>
                      </a:r>
                      <a:r>
                        <a:rPr lang="ru-RU" sz="2000" b="1" kern="1200" dirty="0">
                          <a:latin typeface="Times New Roman"/>
                          <a:ea typeface="Times New Roman"/>
                          <a:cs typeface="Times New Roman"/>
                        </a:rPr>
                        <a:t> воду </a:t>
                      </a:r>
                      <a:r>
                        <a:rPr lang="ru-RU" sz="2000" b="1" kern="1200" dirty="0" err="1">
                          <a:latin typeface="Times New Roman"/>
                          <a:ea typeface="Times New Roman"/>
                          <a:cs typeface="Times New Roman"/>
                        </a:rPr>
                        <a:t>з</a:t>
                      </a:r>
                      <a:r>
                        <a:rPr lang="ru-RU" sz="2000" b="1" kern="1200" dirty="0">
                          <a:latin typeface="Times New Roman"/>
                          <a:ea typeface="Times New Roman"/>
                          <a:cs typeface="Times New Roman"/>
                        </a:rPr>
                        <a:t> водопровода </a:t>
                      </a:r>
                      <a:r>
                        <a:rPr lang="ru-RU" sz="2000" b="1" kern="1200" dirty="0" err="1">
                          <a:latin typeface="Times New Roman"/>
                          <a:ea typeface="Times New Roman"/>
                          <a:cs typeface="Times New Roman"/>
                        </a:rPr>
                        <a:t>з</a:t>
                      </a:r>
                      <a:r>
                        <a:rPr lang="ru-RU" sz="2000" b="1" kern="1200" dirty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2000" b="1" kern="1200" dirty="0" err="1">
                          <a:latin typeface="Times New Roman"/>
                          <a:ea typeface="Times New Roman"/>
                          <a:cs typeface="Times New Roman"/>
                        </a:rPr>
                        <a:t>фільтром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7345" indent="-347345" algn="ctr" eaLnBrk="0" fontAlgn="base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000" b="1" i="1" kern="1200" dirty="0">
                          <a:latin typeface="Times New Roman"/>
                          <a:ea typeface="Times New Roman"/>
                          <a:cs typeface="Times New Roman"/>
                        </a:rPr>
                        <a:t>10</a:t>
                      </a:r>
                      <a:r>
                        <a:rPr lang="uk-UA" sz="2000" b="1" kern="1200" dirty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7345" indent="-347345" algn="ctr" eaLnBrk="0" fontAlgn="base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000" b="1" i="1" kern="1200" dirty="0">
                          <a:latin typeface="Times New Roman"/>
                          <a:ea typeface="Times New Roman"/>
                          <a:cs typeface="Times New Roman"/>
                        </a:rPr>
                        <a:t>11</a:t>
                      </a:r>
                      <a:r>
                        <a:rPr lang="uk-UA" sz="2000" b="1" kern="1200" dirty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7345" indent="-347345" algn="ctr" eaLnBrk="0" fontAlgn="base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000" b="1" i="1" kern="1200" dirty="0">
                          <a:latin typeface="Times New Roman"/>
                          <a:ea typeface="Times New Roman"/>
                          <a:cs typeface="Times New Roman"/>
                        </a:rPr>
                        <a:t>16</a:t>
                      </a:r>
                      <a:r>
                        <a:rPr lang="uk-UA" sz="2000" b="1" kern="1200" dirty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7345" indent="-347345" algn="ctr" eaLnBrk="0" fontAlgn="base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000" b="1" i="1" kern="1200">
                          <a:latin typeface="Times New Roman"/>
                          <a:ea typeface="Times New Roman"/>
                          <a:cs typeface="Times New Roman"/>
                        </a:rPr>
                        <a:t>17</a:t>
                      </a:r>
                      <a:r>
                        <a:rPr lang="uk-UA" sz="2000" b="1" kern="120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endParaRPr lang="ru-RU" sz="16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7345" indent="-347345" algn="ctr" eaLnBrk="0" fontAlgn="base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1" kern="1200" dirty="0">
                          <a:latin typeface="Times New Roman"/>
                          <a:ea typeface="Times New Roman"/>
                          <a:cs typeface="Times New Roman"/>
                        </a:rPr>
                        <a:t>12 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0488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000" b="1" kern="1200">
                          <a:latin typeface="Times New Roman"/>
                          <a:ea typeface="Times New Roman"/>
                          <a:cs typeface="Times New Roman"/>
                        </a:rPr>
                        <a:t>п’</a:t>
                      </a:r>
                      <a:r>
                        <a:rPr lang="ru-RU" sz="2000" b="1" kern="1200">
                          <a:latin typeface="Times New Roman"/>
                          <a:ea typeface="Times New Roman"/>
                          <a:cs typeface="Times New Roman"/>
                        </a:rPr>
                        <a:t>ють </a:t>
                      </a:r>
                      <a:r>
                        <a:rPr lang="uk-UA" sz="2000" b="1" kern="1200">
                          <a:latin typeface="Times New Roman"/>
                          <a:ea typeface="Times New Roman"/>
                          <a:cs typeface="Times New Roman"/>
                        </a:rPr>
                        <a:t>воду </a:t>
                      </a:r>
                      <a:r>
                        <a:rPr lang="ru-RU" sz="2000" b="1" kern="1200">
                          <a:latin typeface="Times New Roman"/>
                          <a:ea typeface="Times New Roman"/>
                          <a:cs typeface="Times New Roman"/>
                        </a:rPr>
                        <a:t>з джерела без ф</a:t>
                      </a:r>
                      <a:r>
                        <a:rPr lang="uk-UA" sz="2000" b="1" kern="1200">
                          <a:latin typeface="Times New Roman"/>
                          <a:ea typeface="Times New Roman"/>
                          <a:cs typeface="Times New Roman"/>
                        </a:rPr>
                        <a:t>ільтра</a:t>
                      </a:r>
                      <a:endParaRPr lang="ru-RU" sz="16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7345" indent="-347345" algn="ctr" eaLnBrk="0" fontAlgn="base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000" b="1" i="1" kern="1200">
                          <a:latin typeface="Times New Roman"/>
                          <a:ea typeface="Times New Roman"/>
                          <a:cs typeface="Times New Roman"/>
                        </a:rPr>
                        <a:t>19</a:t>
                      </a:r>
                      <a:r>
                        <a:rPr lang="uk-UA" sz="2000" b="1" kern="120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endParaRPr lang="ru-RU" sz="16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7345" indent="-347345" algn="ctr" eaLnBrk="0" fontAlgn="base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000" b="1" i="1" kern="1200">
                          <a:latin typeface="Times New Roman"/>
                          <a:ea typeface="Times New Roman"/>
                          <a:cs typeface="Times New Roman"/>
                        </a:rPr>
                        <a:t>15</a:t>
                      </a:r>
                      <a:r>
                        <a:rPr lang="uk-UA" sz="2000" b="1" kern="120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endParaRPr lang="ru-RU" sz="16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7345" indent="-347345" algn="ctr" eaLnBrk="0" fontAlgn="base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000" b="1" i="1" kern="1200" dirty="0">
                          <a:latin typeface="Times New Roman"/>
                          <a:ea typeface="Times New Roman"/>
                          <a:cs typeface="Times New Roman"/>
                        </a:rPr>
                        <a:t>10</a:t>
                      </a:r>
                      <a:r>
                        <a:rPr lang="uk-UA" sz="2000" b="1" kern="1200" dirty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7345" indent="-347345" algn="ctr" eaLnBrk="0" fontAlgn="base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000" b="1" i="1" kern="1200" dirty="0">
                          <a:latin typeface="Times New Roman"/>
                          <a:ea typeface="Times New Roman"/>
                          <a:cs typeface="Times New Roman"/>
                        </a:rPr>
                        <a:t>12</a:t>
                      </a:r>
                      <a:r>
                        <a:rPr lang="uk-UA" sz="2000" b="1" kern="1200" dirty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7345" indent="-347345" algn="ctr" eaLnBrk="0" fontAlgn="base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1" kern="1200" dirty="0">
                          <a:latin typeface="Times New Roman"/>
                          <a:ea typeface="Times New Roman"/>
                          <a:cs typeface="Times New Roman"/>
                        </a:rPr>
                        <a:t>3 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0488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000" b="1" kern="1200">
                          <a:latin typeface="Times New Roman"/>
                          <a:ea typeface="Times New Roman"/>
                          <a:cs typeface="Times New Roman"/>
                        </a:rPr>
                        <a:t>п’</a:t>
                      </a:r>
                      <a:r>
                        <a:rPr lang="ru-RU" sz="2000" b="1" kern="1200">
                          <a:latin typeface="Times New Roman"/>
                          <a:ea typeface="Times New Roman"/>
                          <a:cs typeface="Times New Roman"/>
                        </a:rPr>
                        <a:t>ють воду з джерела з фільтром</a:t>
                      </a:r>
                      <a:endParaRPr lang="ru-RU" sz="16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7345" indent="-347345" algn="ctr" eaLnBrk="0" fontAlgn="base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000" b="1" i="1" kern="1200"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  <a:r>
                        <a:rPr lang="uk-UA" sz="2000" b="1" kern="120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endParaRPr lang="ru-RU" sz="16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7345" indent="-347345" algn="ctr" eaLnBrk="0" fontAlgn="base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000" b="1" i="1" kern="1200"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  <a:r>
                        <a:rPr lang="uk-UA" sz="2000" b="1" kern="120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endParaRPr lang="ru-RU" sz="16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7345" indent="-347345" algn="ctr" eaLnBrk="0" fontAlgn="base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000" b="1" i="1" kern="1200"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  <a:r>
                        <a:rPr lang="uk-UA" sz="2000" b="1" kern="120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endParaRPr lang="ru-RU" sz="16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7345" indent="-347345" algn="ctr" eaLnBrk="0" fontAlgn="base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000" b="1" i="1" kern="120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r>
                        <a:rPr lang="uk-UA" sz="2000" b="1" kern="120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endParaRPr lang="ru-RU" sz="16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7345" indent="-347345" algn="ctr" eaLnBrk="0" fontAlgn="base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1" kern="1200" dirty="0">
                          <a:latin typeface="Times New Roman"/>
                          <a:ea typeface="Times New Roman"/>
                          <a:cs typeface="Times New Roman"/>
                        </a:rPr>
                        <a:t>1 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24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000" b="1" kern="1200">
                          <a:latin typeface="Times New Roman"/>
                          <a:ea typeface="Times New Roman"/>
                          <a:cs typeface="Times New Roman"/>
                        </a:rPr>
                        <a:t>п’</a:t>
                      </a:r>
                      <a:r>
                        <a:rPr lang="en-US" sz="2000" b="1" kern="1200">
                          <a:latin typeface="Times New Roman"/>
                          <a:ea typeface="Times New Roman"/>
                          <a:cs typeface="Times New Roman"/>
                        </a:rPr>
                        <a:t>ють </a:t>
                      </a:r>
                      <a:r>
                        <a:rPr lang="ru-RU" sz="2000" b="1" kern="1200">
                          <a:latin typeface="Times New Roman"/>
                          <a:ea typeface="Times New Roman"/>
                          <a:cs typeface="Times New Roman"/>
                        </a:rPr>
                        <a:t>воду бутильовону</a:t>
                      </a:r>
                      <a:endParaRPr lang="ru-RU" sz="16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7345" indent="-347345" algn="ctr" eaLnBrk="0" fontAlgn="base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i="1" kern="120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r>
                        <a:rPr lang="ru-RU" sz="2000" b="1" kern="120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endParaRPr lang="ru-RU" sz="16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7345" indent="-347345" algn="ctr" eaLnBrk="0" fontAlgn="base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i="1" kern="120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r>
                        <a:rPr lang="ru-RU" sz="2000" b="1" kern="120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endParaRPr lang="ru-RU" sz="16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7345" indent="-347345" algn="ctr" eaLnBrk="0" fontAlgn="base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i="1" kern="1200"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r>
                        <a:rPr lang="ru-RU" sz="2000" b="1" kern="120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endParaRPr lang="ru-RU" sz="16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7345" indent="-347345" algn="ctr" eaLnBrk="0" fontAlgn="base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i="1" kern="120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r>
                        <a:rPr lang="ru-RU" sz="2000" b="1" kern="120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endParaRPr lang="ru-RU" sz="16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7345" indent="-347345" algn="ctr" eaLnBrk="0" fontAlgn="base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i="1" kern="1200" dirty="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r>
                        <a:rPr lang="ru-RU" sz="2000" b="1" kern="1200" dirty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642910" y="1195864"/>
            <a:ext cx="6786610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err="1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Пропозиції</a:t>
            </a:r>
            <a:r>
              <a:rPr kumimoji="0" lang="ru-RU" sz="3200" b="0" i="0" u="none" strike="noStrike" cap="none" normalizeH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3200" b="0" i="0" u="none" strike="noStrike" cap="none" normalizeH="0" dirty="0" err="1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щодо</a:t>
            </a:r>
            <a:r>
              <a:rPr kumimoji="0" lang="ru-RU" sz="3200" b="0" i="0" u="none" strike="noStrike" cap="none" normalizeH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3200" b="0" i="0" u="none" strike="noStrike" cap="none" normalizeH="0" baseline="0" dirty="0" err="1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організації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3200" b="0" i="0" u="none" strike="noStrike" cap="none" normalizeH="0" baseline="0" dirty="0" err="1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питного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режиму в </a:t>
            </a:r>
            <a:r>
              <a:rPr kumimoji="0" lang="ru-RU" sz="3200" b="0" i="0" u="none" strike="noStrike" cap="none" normalizeH="0" baseline="0" dirty="0" err="1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школі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Для </a:t>
            </a:r>
            <a:r>
              <a:rPr kumimoji="0" lang="ru-RU" sz="3200" b="0" i="0" u="none" strike="noStrike" cap="none" normalizeH="0" baseline="0" dirty="0" err="1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організації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3200" b="0" i="0" u="none" strike="noStrike" cap="none" normalizeH="0" baseline="0" dirty="0" err="1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питного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режиму в </a:t>
            </a:r>
            <a:r>
              <a:rPr kumimoji="0" lang="ru-RU" sz="3200" b="0" i="0" u="none" strike="noStrike" cap="none" normalizeH="0" baseline="0" dirty="0" err="1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школі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3200" b="0" i="0" u="none" strike="noStrike" cap="none" normalizeH="0" baseline="0" dirty="0" err="1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3200" b="0" i="0" u="none" strike="noStrike" cap="none" normalizeH="0" baseline="0" dirty="0" err="1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сучасних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3200" b="0" i="0" u="none" strike="noStrike" cap="none" normalizeH="0" baseline="0" dirty="0" err="1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умовах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3200" b="0" i="0" u="none" strike="noStrike" cap="none" normalizeH="0" baseline="0" dirty="0" err="1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існують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3200" b="0" i="0" u="none" strike="noStrike" cap="none" normalizeH="0" baseline="0" dirty="0" err="1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нові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3200" b="0" i="0" u="none" strike="noStrike" cap="none" normalizeH="0" baseline="0" dirty="0" err="1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технології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: фонтанчик для води</a:t>
            </a:r>
            <a:r>
              <a:rPr kumimoji="0" lang="uk-UA" sz="32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та </a:t>
            </a:r>
            <a:r>
              <a:rPr kumimoji="0" lang="ru-RU" sz="3200" b="0" i="0" u="none" strike="noStrike" cap="none" normalizeH="0" baseline="0" dirty="0" err="1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кулерпомпа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На наш </a:t>
            </a:r>
            <a:r>
              <a:rPr kumimoji="0" lang="ru-RU" sz="3200" b="0" i="0" u="none" strike="noStrike" cap="none" normalizeH="0" baseline="0" dirty="0" err="1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погляд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ru-RU" sz="3200" b="0" i="0" u="none" strike="noStrike" cap="none" normalizeH="0" baseline="0" dirty="0" err="1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найоптимальніший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3200" b="0" i="0" u="none" strike="noStrike" cap="none" normalizeH="0" baseline="0" dirty="0" err="1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варіант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для </a:t>
            </a:r>
            <a:r>
              <a:rPr kumimoji="0" lang="ru-RU" sz="3200" b="0" i="0" u="none" strike="noStrike" cap="none" normalizeH="0" baseline="0" dirty="0" err="1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школи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– </a:t>
            </a:r>
            <a:r>
              <a:rPr kumimoji="0" lang="ru-RU" sz="3200" b="0" i="0" u="none" strike="noStrike" cap="none" normalizeH="0" baseline="0" dirty="0" err="1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механічна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rgbClr val="333333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помпа для води.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Users\админ\Desktop\image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43625" y="4714884"/>
            <a:ext cx="3000375" cy="214311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714612" y="428604"/>
            <a:ext cx="5643602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3600" dirty="0" err="1" smtClean="0">
                <a:solidFill>
                  <a:srgbClr val="333333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Вчені</a:t>
            </a:r>
            <a:r>
              <a:rPr lang="ru-RU" sz="3600" dirty="0" smtClean="0">
                <a:solidFill>
                  <a:srgbClr val="333333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err="1" smtClean="0">
                <a:solidFill>
                  <a:srgbClr val="333333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зробили</a:t>
            </a:r>
            <a:r>
              <a:rPr lang="ru-RU" sz="3600" dirty="0" smtClean="0">
                <a:solidFill>
                  <a:srgbClr val="333333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err="1" smtClean="0">
                <a:solidFill>
                  <a:srgbClr val="333333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висновок</a:t>
            </a:r>
            <a:r>
              <a:rPr lang="ru-RU" sz="3600" dirty="0" smtClean="0">
                <a:solidFill>
                  <a:srgbClr val="333333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lang="ru-RU" sz="3600" dirty="0" err="1" smtClean="0">
                <a:solidFill>
                  <a:srgbClr val="333333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що</a:t>
            </a:r>
            <a:r>
              <a:rPr lang="ru-RU" sz="3600" dirty="0" smtClean="0">
                <a:solidFill>
                  <a:srgbClr val="333333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err="1" smtClean="0">
                <a:solidFill>
                  <a:srgbClr val="333333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рівень</a:t>
            </a:r>
            <a:r>
              <a:rPr lang="ru-RU" sz="3600" dirty="0" smtClean="0">
                <a:solidFill>
                  <a:srgbClr val="333333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err="1" smtClean="0">
                <a:solidFill>
                  <a:srgbClr val="333333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енергії</a:t>
            </a:r>
            <a:r>
              <a:rPr lang="ru-RU" sz="3600" dirty="0" smtClean="0">
                <a:solidFill>
                  <a:srgbClr val="333333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err="1" smtClean="0">
                <a:solidFill>
                  <a:srgbClr val="333333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людини</a:t>
            </a:r>
            <a:r>
              <a:rPr lang="ru-RU" sz="3600" dirty="0" smtClean="0">
                <a:solidFill>
                  <a:srgbClr val="333333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err="1" smtClean="0">
                <a:solidFill>
                  <a:srgbClr val="333333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безпосередньо</a:t>
            </a:r>
            <a:r>
              <a:rPr lang="ru-RU" sz="3600" dirty="0" smtClean="0">
                <a:solidFill>
                  <a:srgbClr val="333333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err="1" smtClean="0">
                <a:solidFill>
                  <a:srgbClr val="333333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залежить</a:t>
            </a:r>
            <a:r>
              <a:rPr lang="ru-RU" sz="3600" dirty="0" smtClean="0">
                <a:solidFill>
                  <a:srgbClr val="333333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err="1" smtClean="0">
                <a:solidFill>
                  <a:srgbClr val="333333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від</a:t>
            </a:r>
            <a:r>
              <a:rPr lang="ru-RU" sz="3600" dirty="0" smtClean="0">
                <a:solidFill>
                  <a:srgbClr val="333333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err="1" smtClean="0">
                <a:solidFill>
                  <a:srgbClr val="333333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якості</a:t>
            </a:r>
            <a:r>
              <a:rPr lang="ru-RU" sz="3600" dirty="0" smtClean="0">
                <a:solidFill>
                  <a:srgbClr val="333333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err="1" smtClean="0">
                <a:solidFill>
                  <a:srgbClr val="333333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споживаної</a:t>
            </a:r>
            <a:r>
              <a:rPr lang="ru-RU" sz="3600" dirty="0" smtClean="0">
                <a:solidFill>
                  <a:srgbClr val="333333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води. Погано очищена вода </a:t>
            </a:r>
            <a:r>
              <a:rPr lang="ru-RU" sz="3600" dirty="0" err="1" smtClean="0">
                <a:solidFill>
                  <a:srgbClr val="333333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сприяє</a:t>
            </a:r>
            <a:r>
              <a:rPr lang="ru-RU" sz="3600" dirty="0" smtClean="0">
                <a:solidFill>
                  <a:srgbClr val="333333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err="1" smtClean="0">
                <a:solidFill>
                  <a:srgbClr val="333333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погіршенню</a:t>
            </a:r>
            <a:r>
              <a:rPr lang="ru-RU" sz="3600" dirty="0" smtClean="0">
                <a:solidFill>
                  <a:srgbClr val="333333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err="1" smtClean="0">
                <a:solidFill>
                  <a:srgbClr val="333333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загального</a:t>
            </a:r>
            <a:r>
              <a:rPr lang="ru-RU" sz="3600" dirty="0" smtClean="0">
                <a:solidFill>
                  <a:srgbClr val="333333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стану </a:t>
            </a:r>
            <a:r>
              <a:rPr lang="ru-RU" sz="3600" dirty="0" err="1" smtClean="0">
                <a:solidFill>
                  <a:srgbClr val="333333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організму</a:t>
            </a:r>
            <a:r>
              <a:rPr lang="ru-RU" sz="3600" dirty="0" smtClean="0">
                <a:solidFill>
                  <a:srgbClr val="333333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lang="ru-RU" sz="3600" dirty="0" err="1" smtClean="0">
                <a:solidFill>
                  <a:srgbClr val="333333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веде</a:t>
            </a:r>
            <a:r>
              <a:rPr lang="ru-RU" sz="3600" dirty="0" smtClean="0">
                <a:solidFill>
                  <a:srgbClr val="333333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до </a:t>
            </a:r>
            <a:r>
              <a:rPr lang="ru-RU" sz="3600" dirty="0" err="1" smtClean="0">
                <a:solidFill>
                  <a:srgbClr val="333333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зниження</a:t>
            </a:r>
            <a:r>
              <a:rPr lang="ru-RU" sz="3600" dirty="0" smtClean="0">
                <a:solidFill>
                  <a:srgbClr val="333333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err="1" smtClean="0">
                <a:solidFill>
                  <a:srgbClr val="333333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іммунітета</a:t>
            </a:r>
            <a:r>
              <a:rPr lang="ru-RU" dirty="0" smtClean="0">
                <a:solidFill>
                  <a:srgbClr val="333333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5059" name="Picture 3" descr="C:\Users\админ\Desktop\images (5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4071942"/>
            <a:ext cx="2643174" cy="2527305"/>
          </a:xfrm>
          <a:prstGeom prst="rect">
            <a:avLst/>
          </a:prstGeom>
          <a:noFill/>
        </p:spPr>
      </p:pic>
      <p:pic>
        <p:nvPicPr>
          <p:cNvPr id="30721" name="Picture 1" descr="C:\Users\админ\Desktop\images (5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938" y="428604"/>
            <a:ext cx="2635236" cy="350046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1"/>
          <p:cNvSpPr>
            <a:spLocks noChangeArrowheads="1"/>
          </p:cNvSpPr>
          <p:nvPr/>
        </p:nvSpPr>
        <p:spPr bwMode="auto">
          <a:xfrm>
            <a:off x="642910" y="1195864"/>
            <a:ext cx="7786742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Для покращення даної ситуації бажано впровадити локальні системи очищення, доцільно організовувати моніторинг стану підземних вод. А також радикальним засобом забезпечення населення питною водою є організація будівництва локальних очисних споруд та використання води з артезіанських свердловин.</a:t>
            </a:r>
            <a:endParaRPr kumimoji="0" lang="uk-UA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2770" name="Picture 2" descr="C:\Users\админ\Desktop\images (8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00562" y="4500571"/>
            <a:ext cx="4106863" cy="219868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28662" y="714356"/>
            <a:ext cx="7786742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800" dirty="0" smtClean="0"/>
              <a:t>Одними із шляхів запобігання екологічної катастрофи в регіоні є залучення широкого кола громадськості до розв’язання існуючих проблем,        реалізація загальнодержавних та регіональних природоохоронних програм -  «Програма екологічної реабілітації гірничодобувних районів Запорізької області», «Питна вода </a:t>
            </a:r>
            <a:r>
              <a:rPr lang="uk-UA" sz="2800" dirty="0" err="1" smtClean="0"/>
              <a:t>України”</a:t>
            </a:r>
            <a:r>
              <a:rPr lang="uk-UA" sz="2800" dirty="0" smtClean="0"/>
              <a:t> на 2006 – 2020 роки», та «Програма Питна вода Запорізької області» на 2007-2020 роки. </a:t>
            </a:r>
            <a:endParaRPr lang="ru-RU" sz="2800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Rectangle 1"/>
          <p:cNvSpPr>
            <a:spLocks noChangeArrowheads="1"/>
          </p:cNvSpPr>
          <p:nvPr/>
        </p:nvSpPr>
        <p:spPr bwMode="auto">
          <a:xfrm>
            <a:off x="428596" y="1000108"/>
            <a:ext cx="8143932" cy="526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800" b="0" i="0" u="sng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Висновки:  </a:t>
            </a:r>
            <a:endParaRPr kumimoji="0" lang="ru-RU" sz="12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8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Відповідальне ставлення до здоров’я повинно  формуватися з дитинства. На сьогоднішній день більшість факторів, які впливають на здоров’я дітей, ми не можемо змінити самотужки.  Проте  кожен повинен знати, яким чином можна </a:t>
            </a:r>
            <a:r>
              <a:rPr kumimoji="0" lang="uk-UA" sz="2800" b="0" i="0" u="none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пом’ягшити</a:t>
            </a:r>
            <a:r>
              <a:rPr kumimoji="0" lang="uk-UA" sz="28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агресивний вплив навколишнього середовища на власний організм. Під час виконання роботи виявлено   вплив води, яку споживають учні школи на їх самопочуття і здоров’я, надані відповідні рекомендації щодо збереження власного здоров'я.</a:t>
            </a:r>
            <a:endParaRPr kumimoji="0" lang="uk-UA" sz="36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1"/>
          <p:cNvSpPr>
            <a:spLocks noChangeArrowheads="1"/>
          </p:cNvSpPr>
          <p:nvPr/>
        </p:nvSpPr>
        <p:spPr bwMode="auto">
          <a:xfrm>
            <a:off x="500034" y="785794"/>
            <a:ext cx="8143932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69875" algn="l"/>
              </a:tabLst>
            </a:pPr>
            <a:r>
              <a:rPr kumimoji="0" lang="uk-UA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Завдання дослідження:</a:t>
            </a:r>
            <a:r>
              <a:rPr kumimoji="0" lang="uk-UA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69875" algn="l"/>
              </a:tabLst>
            </a:pPr>
            <a:r>
              <a:rPr kumimoji="0" lang="uk-UA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зробити висновки щодо якості питної води на основі аналізу різних джерел інформації та власних досліджень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69875" algn="l"/>
              </a:tabLst>
            </a:pPr>
            <a:r>
              <a:rPr kumimoji="0" lang="ru-RU" sz="3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проаналізувати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стан </a:t>
            </a:r>
            <a:r>
              <a:rPr kumimoji="0" lang="ru-RU" sz="3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здоров’я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3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учнів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3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школи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3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точки </a:t>
            </a:r>
            <a:r>
              <a:rPr kumimoji="0" lang="ru-RU" sz="3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зору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3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захворювань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ru-RU" sz="3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пов’язаних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</a:t>
            </a:r>
            <a:r>
              <a:rPr kumimoji="0" lang="ru-RU" sz="3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зі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3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споживанням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3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неякісної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3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питної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води 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69875" algn="l"/>
              </a:tabLst>
            </a:pPr>
            <a:r>
              <a:rPr kumimoji="0" lang="ru-RU" sz="3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надати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3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відповідні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3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рекомендації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3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щодо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3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збереження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3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власного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3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здоров'я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5510994"/>
          </a:xfrm>
        </p:spPr>
        <p:txBody>
          <a:bodyPr>
            <a:normAutofit/>
          </a:bodyPr>
          <a:lstStyle/>
          <a:p>
            <a:pPr algn="r"/>
            <a:r>
              <a:rPr lang="ru-RU" sz="4900" b="1" dirty="0" smtClean="0">
                <a:latin typeface="Times New Roman" pitchFamily="18" charset="0"/>
                <a:cs typeface="Times New Roman" pitchFamily="18" charset="0"/>
              </a:rPr>
              <a:t>Людина </a:t>
            </a:r>
            <a:r>
              <a:rPr lang="ru-RU" sz="4900" b="1" dirty="0" err="1" smtClean="0">
                <a:latin typeface="Times New Roman" pitchFamily="18" charset="0"/>
                <a:cs typeface="Times New Roman" pitchFamily="18" charset="0"/>
              </a:rPr>
              <a:t>випиває</a:t>
            </a:r>
            <a:r>
              <a:rPr lang="ru-RU" sz="4900" b="1" dirty="0" smtClean="0">
                <a:latin typeface="Times New Roman" pitchFamily="18" charset="0"/>
                <a:cs typeface="Times New Roman" pitchFamily="18" charset="0"/>
              </a:rPr>
              <a:t> 90% </a:t>
            </a:r>
            <a:r>
              <a:rPr lang="ru-RU" sz="4900" b="1" dirty="0" err="1" smtClean="0">
                <a:latin typeface="Times New Roman" pitchFamily="18" charset="0"/>
                <a:cs typeface="Times New Roman" pitchFamily="18" charset="0"/>
              </a:rPr>
              <a:t>своїх</a:t>
            </a:r>
            <a:r>
              <a:rPr lang="ru-RU" sz="4900" b="1" dirty="0" smtClean="0">
                <a:latin typeface="Times New Roman" pitchFamily="18" charset="0"/>
                <a:cs typeface="Times New Roman" pitchFamily="18" charset="0"/>
              </a:rPr>
              <a:t> хвороб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                              </a:t>
            </a:r>
            <a:r>
              <a:rPr lang="ru-RU" sz="3100" dirty="0" err="1" smtClean="0">
                <a:latin typeface="Times New Roman" pitchFamily="18" charset="0"/>
                <a:cs typeface="Times New Roman" pitchFamily="18" charset="0"/>
              </a:rPr>
              <a:t>Луї</a:t>
            </a: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 Пастер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80% </a:t>
            </a:r>
            <a:r>
              <a:rPr lang="ru-RU" sz="4400" b="1" dirty="0" err="1" smtClean="0">
                <a:latin typeface="Times New Roman" pitchFamily="18" charset="0"/>
                <a:cs typeface="Times New Roman" pitchFamily="18" charset="0"/>
              </a:rPr>
              <a:t>захворювань</a:t>
            </a: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 на </a:t>
            </a:r>
            <a:r>
              <a:rPr lang="ru-RU" sz="4400" b="1" dirty="0" err="1" smtClean="0">
                <a:latin typeface="Times New Roman" pitchFamily="18" charset="0"/>
                <a:cs typeface="Times New Roman" pitchFamily="18" charset="0"/>
              </a:rPr>
              <a:t>планеті</a:t>
            </a: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b="1" dirty="0" err="1" smtClean="0">
                <a:latin typeface="Times New Roman" pitchFamily="18" charset="0"/>
                <a:cs typeface="Times New Roman" pitchFamily="18" charset="0"/>
              </a:rPr>
              <a:t>пов’язані</a:t>
            </a: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b="1" dirty="0" err="1" smtClean="0">
                <a:latin typeface="Times New Roman" pitchFamily="18" charset="0"/>
                <a:cs typeface="Times New Roman" pitchFamily="18" charset="0"/>
              </a:rPr>
              <a:t>із</a:t>
            </a: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b="1" dirty="0" err="1" smtClean="0">
                <a:latin typeface="Times New Roman" pitchFamily="18" charset="0"/>
                <a:cs typeface="Times New Roman" pitchFamily="18" charset="0"/>
              </a:rPr>
              <a:t>споживанням</a:t>
            </a: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b="1" dirty="0" err="1" smtClean="0">
                <a:latin typeface="Times New Roman" pitchFamily="18" charset="0"/>
                <a:cs typeface="Times New Roman" pitchFamily="18" charset="0"/>
              </a:rPr>
              <a:t>неякісної</a:t>
            </a: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b="1" dirty="0" err="1" smtClean="0">
                <a:latin typeface="Times New Roman" pitchFamily="18" charset="0"/>
                <a:cs typeface="Times New Roman" pitchFamily="18" charset="0"/>
              </a:rPr>
              <a:t>питної</a:t>
            </a: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 води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ВООЗ 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>
            <a:spLocks noChangeArrowheads="1"/>
          </p:cNvSpPr>
          <p:nvPr/>
        </p:nvSpPr>
        <p:spPr bwMode="auto">
          <a:xfrm>
            <a:off x="357158" y="642918"/>
            <a:ext cx="8286808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Що</a:t>
            </a:r>
            <a:r>
              <a:rPr kumimoji="0" lang="ru-RU" sz="3600" b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3600" b="1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попадає</a:t>
            </a:r>
            <a:r>
              <a:rPr kumimoji="0" lang="ru-RU" sz="3600" b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3600" b="1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</a:t>
            </a:r>
            <a:r>
              <a:rPr kumimoji="0" lang="ru-RU" sz="3600" b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водою в наш организм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за 25 </a:t>
            </a:r>
            <a:r>
              <a:rPr kumimoji="0" lang="ru-RU" sz="3600" b="1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років</a:t>
            </a:r>
            <a:r>
              <a:rPr kumimoji="0" lang="ru-RU" sz="3600" b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? </a:t>
            </a: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25 кг </a:t>
            </a:r>
            <a:r>
              <a:rPr kumimoji="0" lang="ru-RU" sz="3600" b="1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нітратів</a:t>
            </a:r>
            <a:r>
              <a:rPr kumimoji="0" lang="ru-RU" sz="3600" b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</a:t>
            </a: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500 г</a:t>
            </a:r>
            <a:r>
              <a:rPr kumimoji="0" lang="ru-RU" sz="3600" b="1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</a:t>
            </a:r>
            <a:r>
              <a:rPr kumimoji="0" lang="ru-RU" sz="3600" b="1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алюмінію</a:t>
            </a:r>
            <a:r>
              <a:rPr kumimoji="0" lang="ru-RU" sz="3600" b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 кг </a:t>
            </a:r>
            <a:r>
              <a:rPr kumimoji="0" lang="ru-RU" sz="3600" b="1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заліза</a:t>
            </a:r>
            <a:r>
              <a:rPr kumimoji="0" lang="ru-RU" sz="3600" b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</a:t>
            </a: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1літр бензину </a:t>
            </a: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25г бора   </a:t>
            </a: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</a:t>
            </a:r>
            <a:r>
              <a:rPr kumimoji="0" lang="ru-RU" sz="3600" b="1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мікроби</a:t>
            </a:r>
            <a:r>
              <a:rPr kumimoji="0" lang="ru-RU" sz="3600" b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sz="4400" b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1986" name="Picture 2" descr="C:\Users\админ\Desktop\images (3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2285992"/>
            <a:ext cx="4643470" cy="350998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00034" y="285728"/>
            <a:ext cx="8143932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4000" dirty="0" smtClean="0"/>
              <a:t>Як відомо, стан організму людини залежить від повітря, способу життя, якості продуктів харчування, а також питної води. </a:t>
            </a:r>
            <a:endParaRPr lang="ru-RU" sz="40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500034" y="2828837"/>
            <a:ext cx="8358246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4000" dirty="0" smtClean="0"/>
              <a:t>Погіршення стану здоров’я населення у зв’язку  з вживанням питної води може бути інфекційної і неінфекційної природи (хімічний склад</a:t>
            </a:r>
            <a:r>
              <a:rPr lang="uk-UA" sz="3600" dirty="0" smtClean="0"/>
              <a:t>)</a:t>
            </a:r>
            <a:endParaRPr lang="ru-RU" sz="36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428596" y="0"/>
            <a:ext cx="8143932" cy="48320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69875" algn="l"/>
              </a:tabLst>
            </a:pPr>
            <a:endParaRPr kumimoji="0" lang="uk-UA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69875" algn="l"/>
              </a:tabLst>
            </a:pPr>
            <a:endParaRPr lang="uk-UA" sz="14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69875" algn="l"/>
              </a:tabLst>
            </a:pPr>
            <a:endParaRPr kumimoji="0" lang="uk-UA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69875" algn="l"/>
              </a:tabLst>
            </a:pPr>
            <a:endParaRPr lang="uk-UA" sz="14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69875" algn="l"/>
              </a:tabLst>
            </a:pPr>
            <a:r>
              <a:rPr kumimoji="0" lang="uk-UA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 території </a:t>
            </a:r>
            <a:r>
              <a:rPr kumimoji="0" lang="uk-UA" sz="3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смт</a:t>
            </a:r>
            <a:r>
              <a:rPr kumimoji="0" lang="uk-UA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uk-UA" sz="3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Степногірськ</a:t>
            </a:r>
            <a:r>
              <a:rPr kumimoji="0" lang="uk-UA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проблема питної води виникла через низку факторів: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69875" algn="l"/>
              </a:tabLst>
            </a:pPr>
            <a:r>
              <a:rPr kumimoji="0" lang="uk-UA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  <a:t>забруднення підземних вод;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69875" algn="l"/>
              </a:tabLst>
            </a:pPr>
            <a:r>
              <a:rPr kumimoji="0" lang="uk-UA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  <a:t>зниження рівня  Бучацького   водоносного горизонту;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69875" algn="l"/>
              </a:tabLst>
            </a:pPr>
            <a:r>
              <a:rPr kumimoji="0" lang="uk-UA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  <a:t>руйнування водогону .</a:t>
            </a:r>
            <a:endParaRPr kumimoji="0" lang="uk-UA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3793" name="Picture 1" descr="C:\Users\админ\Desktop\images (1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929190" y="4071942"/>
            <a:ext cx="4214810" cy="278605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1"/>
          <p:cNvSpPr>
            <a:spLocks noChangeArrowheads="1"/>
          </p:cNvSpPr>
          <p:nvPr/>
        </p:nvSpPr>
        <p:spPr bwMode="auto">
          <a:xfrm>
            <a:off x="428596" y="642918"/>
            <a:ext cx="8429684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Через високу концентрацію у воді марганцю почав руйнуватися водогін, який доставляє її з артезіанських свердловин за 19 кілометрів від селища. Нині воду подають через зношені труби, її практично не очищують. </a:t>
            </a:r>
            <a:endParaRPr kumimoji="0" lang="uk-UA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1538" y="142852"/>
            <a:ext cx="7691462" cy="1000132"/>
          </a:xfrm>
        </p:spPr>
        <p:txBody>
          <a:bodyPr>
            <a:normAutofit fontScale="90000"/>
          </a:bodyPr>
          <a:lstStyle/>
          <a:p>
            <a:r>
              <a:rPr lang="uk-UA" dirty="0" smtClean="0"/>
              <a:t>Хімічний склад питної води </a:t>
            </a:r>
            <a:r>
              <a:rPr lang="uk-UA" sz="4400" dirty="0" smtClean="0"/>
              <a:t>(дані СЕС)</a:t>
            </a:r>
            <a:endParaRPr lang="ru-RU" sz="4400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571472" y="1188190"/>
          <a:ext cx="8215370" cy="5098335"/>
        </p:xfrm>
        <a:graphic>
          <a:graphicData uri="http://schemas.openxmlformats.org/drawingml/2006/table">
            <a:tbl>
              <a:tblPr/>
              <a:tblGrid>
                <a:gridCol w="2738170"/>
                <a:gridCol w="2738170"/>
                <a:gridCol w="2739030"/>
              </a:tblGrid>
              <a:tr h="46348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2000" b="1" dirty="0">
                          <a:latin typeface="Times New Roman"/>
                          <a:ea typeface="Calibri"/>
                          <a:cs typeface="Times New Roman"/>
                        </a:rPr>
                        <a:t>показник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2000" b="1" dirty="0">
                          <a:latin typeface="Times New Roman"/>
                          <a:ea typeface="Calibri"/>
                          <a:cs typeface="Times New Roman"/>
                        </a:rPr>
                        <a:t>норма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2000" b="1">
                          <a:latin typeface="Times New Roman"/>
                          <a:ea typeface="Calibri"/>
                          <a:cs typeface="Times New Roman"/>
                        </a:rPr>
                        <a:t>фактично</a:t>
                      </a:r>
                      <a:endParaRPr lang="ru-RU" sz="16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3485"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50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uk-UA" sz="2000" b="1" dirty="0">
                          <a:latin typeface="Times New Roman"/>
                          <a:cs typeface="Times New Roman"/>
                        </a:rPr>
                        <a:t>прозорість</a:t>
                      </a:r>
                      <a:endParaRPr lang="ru-RU" sz="1600" b="1" dirty="0">
                        <a:latin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2000" b="1" dirty="0">
                          <a:latin typeface="Times New Roman"/>
                          <a:ea typeface="Calibri"/>
                          <a:cs typeface="Times New Roman"/>
                        </a:rPr>
                        <a:t>не менше 30см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2000" b="1" dirty="0">
                          <a:latin typeface="Times New Roman"/>
                          <a:ea typeface="Calibri"/>
                          <a:cs typeface="Times New Roman"/>
                        </a:rPr>
                        <a:t>-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3485"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50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uk-UA" sz="2000" b="1" dirty="0">
                          <a:latin typeface="Times New Roman"/>
                          <a:cs typeface="Times New Roman"/>
                        </a:rPr>
                        <a:t>запах</a:t>
                      </a:r>
                      <a:endParaRPr lang="ru-RU" sz="1600" b="1" dirty="0">
                        <a:latin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2000" b="1">
                          <a:latin typeface="Times New Roman"/>
                          <a:ea typeface="Calibri"/>
                          <a:cs typeface="Times New Roman"/>
                        </a:rPr>
                        <a:t>до 2 балів</a:t>
                      </a:r>
                      <a:endParaRPr lang="ru-RU" sz="16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2000" b="1" dirty="0">
                          <a:latin typeface="Times New Roman"/>
                          <a:ea typeface="Calibri"/>
                          <a:cs typeface="Times New Roman"/>
                        </a:rPr>
                        <a:t>0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3485"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50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uk-UA" sz="2000" b="1" dirty="0">
                          <a:latin typeface="Times New Roman"/>
                          <a:cs typeface="Times New Roman"/>
                        </a:rPr>
                        <a:t>смак</a:t>
                      </a:r>
                      <a:endParaRPr lang="ru-RU" sz="1600" b="1" dirty="0">
                        <a:latin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2000" b="1" dirty="0">
                          <a:latin typeface="Times New Roman"/>
                          <a:ea typeface="Calibri"/>
                          <a:cs typeface="Times New Roman"/>
                        </a:rPr>
                        <a:t>до 2 балів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2000" b="1" dirty="0"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3485"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50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uk-UA" sz="2000" b="1" dirty="0" err="1">
                          <a:latin typeface="Times New Roman"/>
                          <a:cs typeface="Times New Roman"/>
                        </a:rPr>
                        <a:t>колірність</a:t>
                      </a:r>
                      <a:endParaRPr lang="ru-RU" sz="1600" b="1" dirty="0">
                        <a:latin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2000" b="1" dirty="0">
                          <a:latin typeface="Times New Roman"/>
                          <a:ea typeface="Calibri"/>
                          <a:cs typeface="Times New Roman"/>
                        </a:rPr>
                        <a:t>до 20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2000" b="1" dirty="0">
                          <a:latin typeface="Times New Roman"/>
                          <a:ea typeface="Calibri"/>
                          <a:cs typeface="Times New Roman"/>
                        </a:rPr>
                        <a:t>4,8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3485"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50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uk-UA" sz="2000" b="1" dirty="0">
                          <a:latin typeface="Times New Roman"/>
                          <a:cs typeface="Times New Roman"/>
                        </a:rPr>
                        <a:t>мутність</a:t>
                      </a:r>
                      <a:endParaRPr lang="ru-RU" sz="1600" b="1" dirty="0">
                        <a:latin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2000" b="1" dirty="0">
                          <a:latin typeface="Times New Roman"/>
                          <a:ea typeface="Calibri"/>
                          <a:cs typeface="Times New Roman"/>
                        </a:rPr>
                        <a:t>До 1,5 мг/л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2000" b="1">
                          <a:latin typeface="Times New Roman"/>
                          <a:ea typeface="Calibri"/>
                          <a:cs typeface="Times New Roman"/>
                        </a:rPr>
                        <a:t>0,23мг/л</a:t>
                      </a:r>
                      <a:endParaRPr lang="ru-RU" sz="16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3485"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50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uk-UA" sz="2000" b="1" dirty="0">
                          <a:latin typeface="Times New Roman"/>
                          <a:cs typeface="Times New Roman"/>
                        </a:rPr>
                        <a:t>РН</a:t>
                      </a:r>
                      <a:endParaRPr lang="ru-RU" sz="1600" b="1" dirty="0">
                        <a:latin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2000" b="1" dirty="0">
                          <a:latin typeface="Times New Roman"/>
                          <a:ea typeface="Calibri"/>
                          <a:cs typeface="Times New Roman"/>
                        </a:rPr>
                        <a:t>6,0-9,0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2000" b="1" dirty="0">
                          <a:latin typeface="Times New Roman"/>
                          <a:ea typeface="Calibri"/>
                          <a:cs typeface="Times New Roman"/>
                        </a:rPr>
                        <a:t>7,5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3485"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50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uk-UA" sz="2000" b="1" dirty="0">
                          <a:latin typeface="Times New Roman"/>
                          <a:cs typeface="Times New Roman"/>
                        </a:rPr>
                        <a:t>жорсткість води</a:t>
                      </a:r>
                      <a:endParaRPr lang="ru-RU" sz="1600" b="1" dirty="0">
                        <a:latin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2000" b="1" dirty="0">
                          <a:latin typeface="Times New Roman"/>
                          <a:ea typeface="Calibri"/>
                          <a:cs typeface="Times New Roman"/>
                        </a:rPr>
                        <a:t>7мл/</a:t>
                      </a:r>
                      <a:r>
                        <a:rPr lang="uk-UA" sz="2000" b="1" dirty="0" err="1">
                          <a:latin typeface="Times New Roman"/>
                          <a:ea typeface="Calibri"/>
                          <a:cs typeface="Times New Roman"/>
                        </a:rPr>
                        <a:t>дм³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2000" b="1" dirty="0">
                          <a:latin typeface="Times New Roman"/>
                          <a:ea typeface="Calibri"/>
                          <a:cs typeface="Times New Roman"/>
                        </a:rPr>
                        <a:t>9,4мл/</a:t>
                      </a:r>
                      <a:r>
                        <a:rPr lang="uk-UA" sz="2000" b="1" dirty="0" err="1">
                          <a:latin typeface="Times New Roman"/>
                          <a:ea typeface="Calibri"/>
                          <a:cs typeface="Times New Roman"/>
                        </a:rPr>
                        <a:t>дм³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463485"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50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uk-UA" sz="2000" b="1" dirty="0">
                          <a:latin typeface="Times New Roman"/>
                          <a:cs typeface="Times New Roman"/>
                        </a:rPr>
                        <a:t>залізо</a:t>
                      </a:r>
                      <a:endParaRPr lang="ru-RU" sz="1600" b="1" dirty="0">
                        <a:latin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2000" b="1" dirty="0">
                          <a:latin typeface="Times New Roman"/>
                          <a:ea typeface="Calibri"/>
                          <a:cs typeface="Times New Roman"/>
                        </a:rPr>
                        <a:t>0,3 мг/л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2000" b="1" dirty="0">
                          <a:latin typeface="Times New Roman"/>
                          <a:ea typeface="Calibri"/>
                          <a:cs typeface="Times New Roman"/>
                        </a:rPr>
                        <a:t>0,58 мг/л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463485"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50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uk-UA" sz="2000" b="1" dirty="0">
                          <a:latin typeface="Times New Roman"/>
                          <a:cs typeface="Times New Roman"/>
                        </a:rPr>
                        <a:t>хлориди</a:t>
                      </a:r>
                      <a:endParaRPr lang="ru-RU" sz="1600" b="1" dirty="0">
                        <a:latin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2000" b="1">
                          <a:latin typeface="Times New Roman"/>
                          <a:ea typeface="Calibri"/>
                          <a:cs typeface="Times New Roman"/>
                        </a:rPr>
                        <a:t>350 мг/л</a:t>
                      </a:r>
                      <a:endParaRPr lang="ru-RU" sz="16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2000" b="1" dirty="0">
                          <a:latin typeface="Times New Roman"/>
                          <a:ea typeface="Calibri"/>
                          <a:cs typeface="Times New Roman"/>
                        </a:rPr>
                        <a:t>183,3 мг/л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3485"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50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uk-UA" sz="2000" b="1" dirty="0">
                          <a:latin typeface="Times New Roman"/>
                          <a:cs typeface="Times New Roman"/>
                        </a:rPr>
                        <a:t>марганець</a:t>
                      </a:r>
                      <a:endParaRPr lang="ru-RU" sz="1600" b="1" dirty="0">
                        <a:latin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2000" b="1">
                          <a:latin typeface="Times New Roman"/>
                          <a:ea typeface="Calibri"/>
                          <a:cs typeface="Times New Roman"/>
                        </a:rPr>
                        <a:t>0,1 мг/л</a:t>
                      </a:r>
                      <a:endParaRPr lang="ru-RU" sz="16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uk-UA" sz="2000" b="1" dirty="0">
                          <a:latin typeface="Times New Roman"/>
                          <a:ea typeface="Calibri"/>
                          <a:cs typeface="Times New Roman"/>
                        </a:rPr>
                        <a:t>0,24 мг/л</a:t>
                      </a:r>
                      <a:endParaRPr lang="ru-RU" sz="16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139</TotalTime>
  <Words>1041</Words>
  <Application>Microsoft Office PowerPoint</Application>
  <PresentationFormat>Экран (4:3)</PresentationFormat>
  <Paragraphs>140</Paragraphs>
  <Slides>25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Поток</vt:lpstr>
      <vt:lpstr>ВПЛИВ ЯКОСТІ ПИТНОЇ ВОДИ НА СТАН ЗДОРОВ'Я МЕШКАНЦІВ  смт Степногірська  </vt:lpstr>
      <vt:lpstr>Ще в поза минулому столітті основоположник мікробіології Луї Пастер сказав, що: « Людина випиває 90% своїх хвороб». На цьому тлі вже не видаються оригінальними сучасні застереження Всесвітньої Організації Охорони Здоров’я про те,  що 80% захворювань на планеті пов’язані із споживанням неякісної питної води.         Мета роботи:</vt:lpstr>
      <vt:lpstr>Слайд 3</vt:lpstr>
      <vt:lpstr>Людина випиває 90% своїх хвороб                                Луї Пастер  80% захворювань на планеті пов’язані із споживанням неякісної питної води ВООЗ  </vt:lpstr>
      <vt:lpstr>Слайд 5</vt:lpstr>
      <vt:lpstr>Слайд 6</vt:lpstr>
      <vt:lpstr>Слайд 7</vt:lpstr>
      <vt:lpstr>Слайд 8</vt:lpstr>
      <vt:lpstr>Хімічний склад питної води (дані СЕС)</vt:lpstr>
      <vt:lpstr>Слайд 10</vt:lpstr>
      <vt:lpstr>Слайд 11</vt:lpstr>
      <vt:lpstr>Слайд 12</vt:lpstr>
      <vt:lpstr>Слайд 13</vt:lpstr>
      <vt:lpstr>Слайд 14</vt:lpstr>
      <vt:lpstr>Джерело на вулиці Таврійській </vt:lpstr>
      <vt:lpstr>Дослідження  в шкільній лабораторії</vt:lpstr>
      <vt:lpstr>Слайд 17</vt:lpstr>
      <vt:lpstr>Слайд 18</vt:lpstr>
      <vt:lpstr>Захворювання ендокринної системи                         Захворювання крові                            Захворювання нирок та сечових шляхів                  Захворювання ШКТ  </vt:lpstr>
      <vt:lpstr>Слайд 20</vt:lpstr>
      <vt:lpstr>Слайд 21</vt:lpstr>
      <vt:lpstr>Слайд 22</vt:lpstr>
      <vt:lpstr>Слайд 23</vt:lpstr>
      <vt:lpstr>Слайд 24</vt:lpstr>
      <vt:lpstr>Слайд 25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ВПЛИВ ЯКОСТІ ПИТНОЇ ВОДИ НА СТАН ЗДОРОВ'Я МЕШКАНЦІВ  смт Степногірська  </dc:title>
  <dc:creator>админ</dc:creator>
  <cp:lastModifiedBy>админ</cp:lastModifiedBy>
  <cp:revision>12</cp:revision>
  <dcterms:created xsi:type="dcterms:W3CDTF">2017-11-17T00:12:40Z</dcterms:created>
  <dcterms:modified xsi:type="dcterms:W3CDTF">2018-01-09T12:42:57Z</dcterms:modified>
</cp:coreProperties>
</file>