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2" r:id="rId6"/>
    <p:sldId id="261" r:id="rId7"/>
    <p:sldId id="263" r:id="rId8"/>
    <p:sldId id="268" r:id="rId9"/>
    <p:sldId id="267" r:id="rId10"/>
    <p:sldId id="265" r:id="rId11"/>
    <p:sldId id="271" r:id="rId12"/>
    <p:sldId id="269" r:id="rId13"/>
    <p:sldId id="270" r:id="rId14"/>
    <p:sldId id="272" r:id="rId15"/>
    <p:sldId id="258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A64DD7"/>
    <a:srgbClr val="009900"/>
    <a:srgbClr val="006600"/>
    <a:srgbClr val="D7D46A"/>
    <a:srgbClr val="4A411E"/>
    <a:srgbClr val="3F2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F89EB-B459-4467-A2DD-5D73CAA3B5DE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40EF8-E759-4F11-9F96-EDF0D34C2B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5"/>
            <a:ext cx="77048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uk-UA" altLang="zh-CN" sz="4000" b="1" i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Тема . Закріплення    і  узагальнення </a:t>
            </a:r>
            <a:r>
              <a:rPr lang="uk-UA" altLang="zh-CN" sz="4000" b="1" i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знань </a:t>
            </a:r>
            <a:r>
              <a:rPr lang="uk-UA" altLang="zh-CN" sz="4000" b="1" i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учнів   </a:t>
            </a:r>
            <a:endParaRPr lang="uk-UA" altLang="zh-CN" sz="4000" b="1" i="1" dirty="0" smtClean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lvl="0" algn="ctr">
              <a:spcBef>
                <a:spcPct val="20000"/>
              </a:spcBef>
            </a:pPr>
            <a:r>
              <a:rPr lang="uk-UA" altLang="zh-CN" sz="4000" b="1" i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з  розділів </a:t>
            </a:r>
            <a:endParaRPr lang="uk-UA" altLang="zh-CN" sz="4000" b="1" i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lvl="0" algn="ctr">
              <a:spcBef>
                <a:spcPct val="20000"/>
              </a:spcBef>
            </a:pPr>
            <a:r>
              <a:rPr lang="uk-UA" altLang="zh-CN" sz="4000" b="1" i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«Іменник» та «Прикметник».</a:t>
            </a:r>
            <a:endParaRPr lang="zh-CN" altLang="en-US" sz="4000" b="1" i="1" dirty="0">
              <a:solidFill>
                <a:srgbClr val="FFFF00"/>
              </a:solidFill>
              <a:latin typeface="Showcard Gothic" pitchFamily="82" charset="0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6146" name="Picture 2" descr="C:\Users\Таня\Downloads\IMG_20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1007"/>
            <a:ext cx="4279762" cy="316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Galya\Desktop\img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41" y="3501008"/>
            <a:ext cx="4206308" cy="3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247" y="1974449"/>
            <a:ext cx="6459753" cy="4869160"/>
          </a:xfrm>
        </p:spPr>
      </p:pic>
      <p:sp>
        <p:nvSpPr>
          <p:cNvPr id="5" name="Прямоугольник 4"/>
          <p:cNvSpPr/>
          <p:nvPr/>
        </p:nvSpPr>
        <p:spPr>
          <a:xfrm>
            <a:off x="85179" y="0"/>
            <a:ext cx="9058821" cy="6926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Доповнення віршованого тексту</a:t>
            </a:r>
            <a:endParaRPr lang="uk-UA" sz="4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827584" y="1700808"/>
            <a:ext cx="1033272" cy="11430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107774" y="1124744"/>
            <a:ext cx="4541537" cy="540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там над річкою </a:t>
            </a:r>
            <a:r>
              <a:rPr lang="uk-UA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_______</a:t>
            </a:r>
            <a:endParaRPr lang="uk-UA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Стоять </a:t>
            </a:r>
            <a:r>
              <a:rPr lang="uk-UA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 </a:t>
            </a:r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зелений град,</a:t>
            </a:r>
          </a:p>
          <a:p>
            <a:pPr lvl="0"/>
            <a:r>
              <a:rPr lang="uk-UA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________________</a:t>
            </a:r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красою</a:t>
            </a:r>
          </a:p>
          <a:p>
            <a:pPr lvl="0"/>
            <a:r>
              <a:rPr lang="uk-UA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Цвіте , немов </a:t>
            </a:r>
            <a:r>
              <a:rPr lang="uk-UA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_______</a:t>
            </a:r>
            <a:r>
              <a:rPr lang="uk-UA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</a:t>
            </a:r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блищить </a:t>
            </a:r>
            <a:r>
              <a:rPr lang="uk-UA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веселково,</a:t>
            </a:r>
          </a:p>
          <a:p>
            <a:pPr lvl="0"/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вікнах </a:t>
            </a:r>
            <a:r>
              <a:rPr lang="uk-UA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_________ </a:t>
            </a:r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виграє</a:t>
            </a:r>
          </a:p>
          <a:p>
            <a:pPr lvl="0"/>
            <a:r>
              <a:rPr lang="uk-UA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uk-UA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місто. В нім чудово</a:t>
            </a:r>
          </a:p>
          <a:p>
            <a:pPr lvl="0"/>
            <a:r>
              <a:rPr lang="uk-UA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_________ </a:t>
            </a:r>
            <a:r>
              <a:rPr lang="uk-UA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злагоді живе.</a:t>
            </a:r>
          </a:p>
          <a:p>
            <a:pPr lvl="0"/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Слова для довідки:     </a:t>
            </a:r>
            <a:r>
              <a:rPr lang="uk-UA" sz="2800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Лубни, Сулою, весняний, </a:t>
            </a:r>
            <a:endParaRPr lang="uk-UA" sz="2800" i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8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2800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сонці, тисячолітньою, зелене, сяйвом.</a:t>
            </a:r>
            <a:r>
              <a:rPr lang="uk-UA" sz="28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849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260648"/>
            <a:ext cx="8964488" cy="64267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FF00"/>
                </a:solidFill>
                <a:latin typeface="Arial Black" pitchFamily="34" charset="0"/>
                <a:cs typeface="Aharoni" pitchFamily="2" charset="-79"/>
              </a:rPr>
              <a:t>Рухайся з нами</a:t>
            </a:r>
            <a:endParaRPr lang="uk-UA" sz="4800" b="1" dirty="0">
              <a:solidFill>
                <a:srgbClr val="FFFF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1386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96952"/>
            <a:ext cx="4890120" cy="3667590"/>
          </a:xfrm>
          <a:prstGeom prst="rect">
            <a:avLst/>
          </a:prstGeom>
        </p:spPr>
      </p:pic>
      <p:pic>
        <p:nvPicPr>
          <p:cNvPr id="1029" name="Picture 5" descr="C:\Users\Таня\Desktop\Аукціон Галка\016508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328592" cy="332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0232" y="692695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Притулок для </a:t>
            </a:r>
            <a:r>
              <a:rPr lang="uk-UA" sz="2800" b="1" dirty="0" smtClean="0">
                <a:solidFill>
                  <a:srgbClr val="FF0000"/>
                </a:solidFill>
              </a:rPr>
              <a:t>тварин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5652120" y="1292859"/>
            <a:ext cx="860884" cy="33594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1560" y="4581128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Ботанічний </a:t>
            </a:r>
          </a:p>
          <a:p>
            <a:r>
              <a:rPr lang="uk-UA" sz="2800" b="1" dirty="0" smtClean="0">
                <a:solidFill>
                  <a:srgbClr val="FF0000"/>
                </a:solidFill>
              </a:rPr>
              <a:t>сад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915816" y="4941169"/>
            <a:ext cx="936104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1115616" y="116632"/>
            <a:ext cx="7380312" cy="17728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Мудрий </a:t>
            </a:r>
            <a:r>
              <a:rPr lang="uk-UA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той, хто надто багато знає, а той, чиї знання 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корисні.</a:t>
            </a:r>
          </a:p>
          <a:p>
            <a:pPr algn="r"/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Давньогрецький драматург Есхіл</a:t>
            </a:r>
          </a:p>
          <a:p>
            <a:endParaRPr lang="uk-UA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4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890" y="12315"/>
            <a:ext cx="9144000" cy="68211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5373216"/>
            <a:ext cx="5940152" cy="138141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Враження від уроку</a:t>
            </a:r>
            <a:endParaRPr lang="ru-RU" sz="5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589" y="2492896"/>
            <a:ext cx="4252698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1206500"/>
            <a:ext cx="41529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47483" cy="417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70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92881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hank you!</a:t>
            </a:r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2050" name="Picture 2" descr="C:\Users\Таня\Downloads\IMG_20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6300192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8208912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Дякуємо за співпрацю!</a:t>
            </a:r>
            <a:endParaRPr lang="uk-UA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16632"/>
            <a:ext cx="6408712" cy="3600400"/>
          </a:xfrm>
        </p:spPr>
        <p:txBody>
          <a:bodyPr>
            <a:noAutofit/>
          </a:bodyPr>
          <a:lstStyle/>
          <a:p>
            <a:r>
              <a:rPr lang="uk-UA" altLang="zh-CN" sz="4000" i="1" dirty="0" smtClean="0">
                <a:solidFill>
                  <a:srgbClr val="FF3300"/>
                </a:solidFill>
                <a:latin typeface="Arial Black" pitchFamily="34" charset="0"/>
                <a:ea typeface="Arial Unicode MS" pitchFamily="34" charset="-122"/>
                <a:cs typeface="Arial Unicode MS" pitchFamily="34" charset="-122"/>
              </a:rPr>
              <a:t>Сенкан</a:t>
            </a:r>
          </a:p>
          <a:p>
            <a:pPr marL="457200" indent="-457200" algn="l">
              <a:buAutoNum type="arabicPeriod"/>
            </a:pPr>
            <a:r>
              <a:rPr lang="uk-UA" altLang="zh-CN" sz="4000" dirty="0" smtClean="0">
                <a:solidFill>
                  <a:srgbClr val="FF3300"/>
                </a:solidFill>
                <a:latin typeface="Arial Black" pitchFamily="34" charset="0"/>
                <a:ea typeface="Arial Unicode MS" pitchFamily="34" charset="-122"/>
                <a:cs typeface="Arial Unicode MS" pitchFamily="34" charset="-122"/>
              </a:rPr>
              <a:t>Банк.</a:t>
            </a:r>
          </a:p>
          <a:p>
            <a:pPr marL="457200" indent="-457200" algn="l">
              <a:buAutoNum type="arabicPeriod"/>
            </a:pPr>
            <a:r>
              <a:rPr lang="uk-UA" altLang="zh-CN" dirty="0" smtClean="0">
                <a:solidFill>
                  <a:srgbClr val="FF3300"/>
                </a:solidFill>
                <a:latin typeface="Arial Black" pitchFamily="34" charset="0"/>
                <a:ea typeface="Arial Unicode MS" pitchFamily="34" charset="-122"/>
                <a:cs typeface="Arial Unicode MS" pitchFamily="34" charset="-122"/>
              </a:rPr>
              <a:t>______, ______.</a:t>
            </a:r>
          </a:p>
          <a:p>
            <a:pPr marL="457200" indent="-457200" algn="l">
              <a:buAutoNum type="arabicPeriod"/>
            </a:pPr>
            <a:r>
              <a:rPr lang="uk-UA" altLang="zh-CN" dirty="0" smtClean="0">
                <a:solidFill>
                  <a:srgbClr val="FF3300"/>
                </a:solidFill>
                <a:latin typeface="Arial Black" pitchFamily="34" charset="0"/>
                <a:ea typeface="Arial Unicode MS" pitchFamily="34" charset="-122"/>
                <a:cs typeface="Arial Unicode MS" pitchFamily="34" charset="-122"/>
              </a:rPr>
              <a:t>_____, ______, ______.</a:t>
            </a:r>
          </a:p>
          <a:p>
            <a:pPr marL="457200" indent="-457200" algn="l">
              <a:buAutoNum type="arabicPeriod"/>
            </a:pPr>
            <a:r>
              <a:rPr lang="uk-UA" altLang="zh-CN" dirty="0" smtClean="0">
                <a:solidFill>
                  <a:srgbClr val="FF3300"/>
                </a:solidFill>
                <a:latin typeface="Arial Black" pitchFamily="34" charset="0"/>
                <a:ea typeface="Arial Unicode MS" pitchFamily="34" charset="-122"/>
                <a:cs typeface="Arial Unicode MS" pitchFamily="34" charset="-122"/>
              </a:rPr>
              <a:t>_____ _____ ____ _____.</a:t>
            </a:r>
          </a:p>
          <a:p>
            <a:pPr marL="457200" indent="-457200" algn="l">
              <a:buAutoNum type="arabicPeriod"/>
            </a:pPr>
            <a:r>
              <a:rPr lang="uk-UA" altLang="zh-CN" dirty="0" smtClean="0">
                <a:solidFill>
                  <a:srgbClr val="FF3300"/>
                </a:solidFill>
                <a:latin typeface="Arial Black" pitchFamily="34" charset="0"/>
                <a:ea typeface="Arial Unicode MS" pitchFamily="34" charset="-122"/>
                <a:cs typeface="Arial Unicode MS" pitchFamily="34" charset="-122"/>
              </a:rPr>
              <a:t>________.</a:t>
            </a:r>
            <a:endParaRPr lang="zh-CN" altLang="en-US" dirty="0">
              <a:solidFill>
                <a:srgbClr val="FF3300"/>
              </a:solidFill>
              <a:latin typeface="Arial Black" pitchFamily="34" charset="0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Таня\Desktop\прз екон\prezentaci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83356" cy="688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476672"/>
            <a:ext cx="4464496" cy="216024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rgbClr val="C00000"/>
                </a:solidFill>
                <a:latin typeface="Arial Black" pitchFamily="34" charset="0"/>
              </a:rPr>
              <a:t>Ділова економічна гра «Бізнес-проект»</a:t>
            </a:r>
            <a:endParaRPr lang="uk-UA" sz="3200" b="1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1" name="Picture 3" descr="C:\Users\Таня\Desktop\Аукціон Галка\000477518_480_Plastikovaya_karta_Vis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26" y="4437112"/>
            <a:ext cx="362637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1020924" y="2924944"/>
            <a:ext cx="936104" cy="158417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074" name="Picture 2" descr="C:\Users\Таня\Desktop\Аукціон Галка\f71dc34ca94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98" y="908720"/>
            <a:ext cx="2790196" cy="180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аня\Desktop\прз екон\0_72f75_36eab8d6_X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" y="4797152"/>
            <a:ext cx="2842091" cy="207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8796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 descr="C:\Users\Таня\Desktop\Аукціон Галка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8712968" cy="28803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Президент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розподіляє доручення, надає   право відповіді. 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Заступник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контролює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своєчасність виконання завдань.</a:t>
            </a:r>
          </a:p>
          <a:p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Консультант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юрист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надає  юридичні консультації. </a:t>
            </a:r>
          </a:p>
          <a:p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Бухгалтер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підраховує доходи фірми . 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Секретар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фіксує результати.  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Рекламіст –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рекламує, проводить електронні розсилки. 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Касир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рахує і зберігає бонуси-ключики.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Охоронець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слідкує за порядком.</a:t>
            </a:r>
          </a:p>
        </p:txBody>
      </p:sp>
    </p:spTree>
    <p:extLst>
      <p:ext uri="{BB962C8B-B14F-4D97-AF65-F5344CB8AC3E}">
        <p14:creationId xmlns:p14="http://schemas.microsoft.com/office/powerpoint/2010/main" val="957038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uk-UA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КРИПТОГРАМА</a:t>
            </a:r>
            <a:endParaRPr lang="uk-UA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4568577"/>
              </p:ext>
            </p:extLst>
          </p:nvPr>
        </p:nvGraphicFramePr>
        <p:xfrm>
          <a:off x="457200" y="1196752"/>
          <a:ext cx="829126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466"/>
                <a:gridCol w="1184466"/>
                <a:gridCol w="1184466"/>
                <a:gridCol w="1184466"/>
                <a:gridCol w="1184466"/>
                <a:gridCol w="1184466"/>
                <a:gridCol w="1184466"/>
              </a:tblGrid>
              <a:tr h="432048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- 1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 -2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- 3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 - 4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Ґ</a:t>
                      </a:r>
                      <a:r>
                        <a:rPr lang="uk-UA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- 5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uk-UA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- 6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 - 7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Є - 8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 - 9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 - 10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- 11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 - 12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Ї - 13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Й -14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 -15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 - 16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 - 17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 - 18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 - 19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 -20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 - 21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-22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 - 23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- 24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 -25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 - 26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 -27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 -28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 -29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 -30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 - 31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 -32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-33</a:t>
                      </a:r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067" y="3586658"/>
            <a:ext cx="4167893" cy="3200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rgbClr val="A64DD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A64DD7"/>
                </a:solidFill>
                <a:latin typeface="Times New Roman" pitchFamily="18" charset="0"/>
                <a:cs typeface="Times New Roman" pitchFamily="18" charset="0"/>
              </a:rPr>
              <a:t>12-17-7-18-18-11-15</a:t>
            </a:r>
          </a:p>
          <a:p>
            <a:pPr algn="ctr"/>
            <a:endParaRPr lang="uk-UA" sz="2800" b="1" dirty="0">
              <a:solidFill>
                <a:srgbClr val="A64DD7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 smtClean="0">
                <a:solidFill>
                  <a:srgbClr val="00B050"/>
                </a:solidFill>
              </a:rPr>
              <a:t>12-17-7-18-18-11-15     </a:t>
            </a:r>
            <a:r>
              <a:rPr lang="uk-UA" sz="1600" b="1" dirty="0">
                <a:solidFill>
                  <a:srgbClr val="00B050"/>
                </a:solidFill>
              </a:rPr>
              <a:t>16-32-2-11-23-31 </a:t>
            </a:r>
          </a:p>
          <a:p>
            <a:r>
              <a:rPr lang="uk-UA" sz="1600" b="1" dirty="0">
                <a:solidFill>
                  <a:srgbClr val="00B050"/>
                </a:solidFill>
              </a:rPr>
              <a:t>18-1-10-11-3-1-23-11 </a:t>
            </a:r>
          </a:p>
          <a:p>
            <a:r>
              <a:rPr lang="uk-UA" sz="1600" b="1" dirty="0">
                <a:solidFill>
                  <a:srgbClr val="00B050"/>
                </a:solidFill>
              </a:rPr>
              <a:t>10-1-3-9-6-11 </a:t>
            </a:r>
            <a:r>
              <a:rPr lang="uk-UA" sz="1600" b="1" dirty="0" smtClean="0">
                <a:solidFill>
                  <a:srgbClr val="00B050"/>
                </a:solidFill>
              </a:rPr>
              <a:t>   18-1     </a:t>
            </a:r>
            <a:r>
              <a:rPr lang="uk-UA" sz="1600" b="1" dirty="0">
                <a:solidFill>
                  <a:srgbClr val="00B050"/>
                </a:solidFill>
              </a:rPr>
              <a:t>14-17-7-18-18-33 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15-19-9-18-24    21-12-28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10-7-17-16-33,   15-21-1-13-18-1,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22-19-18-27-7,   17-1-23-11,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20-7-28-1-16-31    12    21-1-6-12-22-23-31,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6-7-18-31    12    18-12-28.</a:t>
            </a:r>
          </a:p>
          <a:p>
            <a:endParaRPr lang="uk-UA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3694380"/>
            <a:ext cx="4680520" cy="2985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A64DD7"/>
                </a:solidFill>
              </a:rPr>
              <a:t>20-21-11-15-17-7-23-18-11-15</a:t>
            </a:r>
          </a:p>
          <a:p>
            <a:pPr algn="ctr"/>
            <a:endParaRPr lang="uk-UA" sz="3200" b="1" dirty="0" smtClean="0">
              <a:solidFill>
                <a:srgbClr val="A64DD7"/>
              </a:solidFill>
            </a:endParaRPr>
          </a:p>
          <a:p>
            <a:r>
              <a:rPr lang="uk-UA" sz="1600" b="1" dirty="0" smtClean="0">
                <a:solidFill>
                  <a:srgbClr val="00B050"/>
                </a:solidFill>
              </a:rPr>
              <a:t>19-10-18-1-15-24   28-11    20-21-11-15-17-7-23-24 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 3   22-16-19-3-12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20-21-11-15-17-7-23-18-11-15   3-15-1-10-24-8  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23-19-2-12: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3-7-22-18-33-18-12   15-19-23-11-15-11  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3-7-21-2-19-3-12,</a:t>
            </a:r>
          </a:p>
          <a:p>
            <a:r>
              <a:rPr lang="uk-UA" sz="1600" b="1" dirty="0" smtClean="0">
                <a:solidFill>
                  <a:srgbClr val="00B050"/>
                </a:solidFill>
              </a:rPr>
              <a:t>25-12-1-16-15-11   18-12-9-18-12 ,  4-19-16-24-2-12.</a:t>
            </a:r>
          </a:p>
          <a:p>
            <a:endParaRPr lang="ru-RU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863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Таня\Desktop\прз екон\1404852327_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359" y="188640"/>
            <a:ext cx="43924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47468" y="2881565"/>
            <a:ext cx="4340758" cy="385980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Фірма «Прикметник»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Ознаку чи прикмету в слові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прикметник вказує тобі:</a:t>
            </a:r>
          </a:p>
          <a:p>
            <a:pPr algn="ctr"/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весняні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котики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вербові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фіалки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ніжні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голубі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uk-UA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881565"/>
            <a:ext cx="4248472" cy="38598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Фірма  </a:t>
            </a:r>
          </a:p>
          <a:p>
            <a:pPr algn="ctr"/>
            <a:r>
              <a:rPr lang="uk-UA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«Іменник»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Іменник любить називати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завжди на ймення кожну річ: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земля,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країна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сонце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печаль і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радість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день і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ніч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uk-UA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247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esktop\прз екон\фо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13792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uk-UA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Розподільний   економічний диктант</a:t>
            </a:r>
            <a:endParaRPr lang="uk-UA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Словникова робота</a:t>
            </a:r>
          </a:p>
          <a:p>
            <a:pPr>
              <a:spcBef>
                <a:spcPts val="575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latin typeface="Times New Roman"/>
              </a:rPr>
              <a:t>Податок</a:t>
            </a:r>
            <a:r>
              <a:rPr lang="uk-UA" sz="2400" b="1" dirty="0" smtClean="0">
                <a:solidFill>
                  <a:srgbClr val="FFFF00"/>
                </a:solidFill>
                <a:latin typeface="Times New Roman"/>
              </a:rPr>
              <a:t>-це встановлені обов'язкові платежі.</a:t>
            </a:r>
            <a:endParaRPr lang="ru-RU" sz="1200" dirty="0" smtClean="0">
              <a:latin typeface="Times New Roman"/>
              <a:ea typeface="Times New Roman"/>
            </a:endParaRPr>
          </a:p>
          <a:p>
            <a:pPr>
              <a:spcBef>
                <a:spcPts val="575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latin typeface="Times New Roman"/>
              </a:rPr>
              <a:t>Акція</a:t>
            </a:r>
            <a:r>
              <a:rPr lang="uk-UA" sz="2400" b="1" dirty="0" smtClean="0">
                <a:solidFill>
                  <a:srgbClr val="FFFF00"/>
                </a:solidFill>
                <a:latin typeface="Times New Roman"/>
              </a:rPr>
              <a:t>-вид цінного паперу, захід.</a:t>
            </a:r>
            <a:endParaRPr lang="ru-RU" sz="1200" dirty="0" smtClean="0">
              <a:latin typeface="Times New Roman"/>
              <a:ea typeface="Times New Roman"/>
            </a:endParaRPr>
          </a:p>
          <a:p>
            <a:pPr>
              <a:spcBef>
                <a:spcPts val="575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latin typeface="Times New Roman"/>
              </a:rPr>
              <a:t>Кредит</a:t>
            </a:r>
            <a:r>
              <a:rPr lang="uk-UA" sz="2400" b="1" dirty="0" smtClean="0">
                <a:solidFill>
                  <a:srgbClr val="FFFF00"/>
                </a:solidFill>
                <a:latin typeface="Times New Roman"/>
              </a:rPr>
              <a:t>-надання в борг товарів або грошей.</a:t>
            </a:r>
            <a:endParaRPr lang="ru-RU" sz="1200" dirty="0" smtClean="0">
              <a:latin typeface="Times New Roman"/>
              <a:ea typeface="Times New Roman"/>
            </a:endParaRPr>
          </a:p>
          <a:p>
            <a:pPr>
              <a:spcBef>
                <a:spcPts val="575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srgbClr val="FF0000"/>
                </a:solidFill>
                <a:latin typeface="Times New Roman"/>
              </a:rPr>
              <a:t>Марка</a:t>
            </a:r>
            <a:r>
              <a:rPr lang="uk-UA" sz="2400" b="1" dirty="0" smtClean="0">
                <a:solidFill>
                  <a:srgbClr val="FFFF00"/>
                </a:solidFill>
                <a:latin typeface="Times New Roman"/>
              </a:rPr>
              <a:t>-знак на виробах ,товарах із зазначенням місця їх виготовлення.</a:t>
            </a:r>
            <a:endParaRPr lang="ru-RU" sz="1200" dirty="0" smtClean="0">
              <a:latin typeface="Times New Roman"/>
              <a:ea typeface="Times New Roman"/>
            </a:endParaRPr>
          </a:p>
          <a:p>
            <a:pPr>
              <a:spcBef>
                <a:spcPts val="575"/>
              </a:spcBef>
              <a:spcAft>
                <a:spcPts val="0"/>
              </a:spcAft>
            </a:pPr>
            <a:r>
              <a:rPr lang="uk-UA" sz="2400" b="1" dirty="0">
                <a:solidFill>
                  <a:srgbClr val="FF0000"/>
                </a:solidFill>
                <a:latin typeface="Times New Roman"/>
              </a:rPr>
              <a:t>Споживач</a:t>
            </a:r>
            <a:r>
              <a:rPr lang="uk-UA" sz="2400" b="1" dirty="0">
                <a:solidFill>
                  <a:srgbClr val="FFFF00"/>
                </a:solidFill>
                <a:latin typeface="Times New Roman"/>
              </a:rPr>
              <a:t>-особа ,яка купує ,замовляє або використовує продукцію.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Bef>
                <a:spcPts val="575"/>
              </a:spcBef>
              <a:spcAft>
                <a:spcPts val="0"/>
              </a:spcAft>
            </a:pPr>
            <a:r>
              <a:rPr lang="uk-UA" sz="2400" b="1" dirty="0">
                <a:solidFill>
                  <a:srgbClr val="FF0000"/>
                </a:solidFill>
                <a:latin typeface="Times New Roman"/>
              </a:rPr>
              <a:t>Валюта</a:t>
            </a:r>
            <a:r>
              <a:rPr lang="uk-UA" sz="2400" b="1" dirty="0">
                <a:solidFill>
                  <a:srgbClr val="FFFF00"/>
                </a:solidFill>
                <a:latin typeface="Times New Roman"/>
              </a:rPr>
              <a:t>-грошова одиниця країни.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Bef>
                <a:spcPts val="575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uk-UA" sz="2400" b="1" dirty="0">
                <a:solidFill>
                  <a:srgbClr val="FF0000"/>
                </a:solidFill>
                <a:latin typeface="Times New Roman"/>
              </a:rPr>
              <a:t>Бізнес</a:t>
            </a:r>
            <a:r>
              <a:rPr lang="uk-UA" sz="2400" b="1" dirty="0">
                <a:solidFill>
                  <a:srgbClr val="FFFF00"/>
                </a:solidFill>
                <a:latin typeface="Times New Roman"/>
              </a:rPr>
              <a:t>-вид діяльності ,який приносить дохід.</a:t>
            </a:r>
            <a:endParaRPr lang="ru-RU" sz="12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0908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3888432" cy="64807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Податкова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рекламний</a:t>
            </a:r>
            <a:r>
              <a:rPr lang="uk-UA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економний</a:t>
            </a:r>
            <a:r>
              <a:rPr lang="uk-UA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продовольчі</a:t>
            </a:r>
            <a:r>
              <a:rPr lang="uk-UA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кредитні,</a:t>
            </a:r>
          </a:p>
          <a:p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валютні,</a:t>
            </a:r>
          </a:p>
          <a:p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грошова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uk-UA" sz="4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цінні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банківським</a:t>
            </a:r>
            <a:r>
              <a:rPr lang="uk-UA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товарний</a:t>
            </a:r>
            <a:r>
              <a:rPr lang="uk-UA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260648"/>
            <a:ext cx="3888432" cy="64807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Акція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покупець,  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купівля</a:t>
            </a:r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uk-UA" sz="4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марка,</a:t>
            </a:r>
          </a:p>
          <a:p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співпраця, </a:t>
            </a:r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квитанція, </a:t>
            </a:r>
            <a:r>
              <a:rPr lang="uk-UA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бізнесвумен.</a:t>
            </a:r>
          </a:p>
          <a:p>
            <a:endParaRPr lang="uk-UA" sz="4000" dirty="0">
              <a:latin typeface="Times New Roman" pitchFamily="18" charset="0"/>
              <a:cs typeface="Times New Roman" pitchFamily="18" charset="0"/>
            </a:endParaRPr>
          </a:p>
          <a:p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1601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170" name="Picture 2" descr="C:\Users\Таня\Desktop\прз екон\спектр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9000" contrast="-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" y="0"/>
            <a:ext cx="9130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751344"/>
            <a:ext cx="88569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1.Якого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роду слово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купівля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2.Утворити прикметник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іменника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реклама.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Споріднене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слово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іменника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4. Додайте 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приметник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іменника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марка.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слова 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утворився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іменник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співпраця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Змінити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за родами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прикметник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цінні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Антонім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іменника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покупець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8. З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прикметником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вживається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іменник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 smtClean="0"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sz="22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Синонім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слова 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квитанція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10. У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відмінку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вжитий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прикметник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банківським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Найменша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грошова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одиниця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12.Визначте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рід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прикметника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словосполученні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акційного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 товару.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корінь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слові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податок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14.Визначити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рід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іменника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u="sng" dirty="0" err="1">
                <a:latin typeface="Times New Roman" pitchFamily="18" charset="0"/>
                <a:cs typeface="Times New Roman" pitchFamily="18" charset="0"/>
              </a:rPr>
              <a:t>бізнесвумен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2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16632"/>
            <a:ext cx="42922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БЛІЦ-ТУРНІР</a:t>
            </a:r>
            <a:endParaRPr lang="uk-U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412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Успех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</TotalTime>
  <Words>588</Words>
  <Application>Microsoft Office PowerPoint</Application>
  <PresentationFormat>Экран (4:3)</PresentationFormat>
  <Paragraphs>142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Шаблон Успех</vt:lpstr>
      <vt:lpstr>Презентация PowerPoint</vt:lpstr>
      <vt:lpstr>Презентация PowerPoint</vt:lpstr>
      <vt:lpstr>Презентация PowerPoint</vt:lpstr>
      <vt:lpstr>Презентация PowerPoint</vt:lpstr>
      <vt:lpstr>КРИПТОГРАМА</vt:lpstr>
      <vt:lpstr>Презентация PowerPoint</vt:lpstr>
      <vt:lpstr>Розподільний   економічний диктант</vt:lpstr>
      <vt:lpstr>Презентация PowerPoint</vt:lpstr>
      <vt:lpstr>Презентация PowerPoint</vt:lpstr>
      <vt:lpstr>Презентация PowerPoint</vt:lpstr>
      <vt:lpstr>Рухайся з нами</vt:lpstr>
      <vt:lpstr>Презентация PowerPoint</vt:lpstr>
      <vt:lpstr>Презентация PowerPoint</vt:lpstr>
      <vt:lpstr>Презентация PowerPoint</vt:lpstr>
      <vt:lpstr>hank you!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Business</dc:subject>
  <dc:creator>Таня</dc:creator>
  <cp:keywords>free, PowerPoint template, download, PPT template, PowerPoint templates, slideshow template, POT, POTX, Power Point template, slide show template, festival, Business, Business PowerPoint template</cp:keywords>
  <dc:description>Made by Moyea Software. To find more free PowerPoint templates, please visit http://www.dvd-ppt-slideshow.com/powerpoint-knowledge/powerpoint-templates.html</dc:description>
  <cp:lastModifiedBy>Галина</cp:lastModifiedBy>
  <cp:revision>90</cp:revision>
  <dcterms:created xsi:type="dcterms:W3CDTF">2017-02-08T15:06:37Z</dcterms:created>
  <dcterms:modified xsi:type="dcterms:W3CDTF">2018-01-28T18:30:33Z</dcterms:modified>
  <cp:category>PowerPoint template, Business</cp:category>
</cp:coreProperties>
</file>