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9"/>
  </p:notesMasterIdLst>
  <p:sldIdLst>
    <p:sldId id="256" r:id="rId2"/>
    <p:sldId id="262" r:id="rId3"/>
    <p:sldId id="261" r:id="rId4"/>
    <p:sldId id="264" r:id="rId5"/>
    <p:sldId id="265" r:id="rId6"/>
    <p:sldId id="278" r:id="rId7"/>
    <p:sldId id="266" r:id="rId8"/>
    <p:sldId id="267" r:id="rId9"/>
    <p:sldId id="268" r:id="rId10"/>
    <p:sldId id="279" r:id="rId11"/>
    <p:sldId id="269" r:id="rId12"/>
    <p:sldId id="270" r:id="rId13"/>
    <p:sldId id="277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5C8EC-D49C-47A4-970F-71AC0242FB0B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7FABC-D41B-457F-929E-BC686A97D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74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УРОК </a:t>
            </a:r>
            <a:br>
              <a:rPr lang="uk-UA" b="1" dirty="0" smtClean="0"/>
            </a:br>
            <a:r>
              <a:rPr lang="uk-UA" b="1" dirty="0" smtClean="0"/>
              <a:t>УКРАЇНСЬКОЇ ЛІТЕРАТУРИ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8 КЛАС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44008" y="465313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Турчинова </a:t>
            </a:r>
            <a:r>
              <a:rPr lang="ru-RU" dirty="0" err="1" smtClean="0"/>
              <a:t>Олена</a:t>
            </a:r>
            <a:r>
              <a:rPr lang="ru-RU" dirty="0" smtClean="0"/>
              <a:t> </a:t>
            </a:r>
            <a:r>
              <a:rPr lang="ru-RU" dirty="0" err="1" smtClean="0"/>
              <a:t>Олегівна</a:t>
            </a:r>
            <a:r>
              <a:rPr lang="ru-RU" dirty="0" smtClean="0"/>
              <a:t>, </a:t>
            </a:r>
            <a:r>
              <a:rPr lang="ru-RU" dirty="0" err="1" smtClean="0"/>
              <a:t>вчитель</a:t>
            </a:r>
            <a:r>
              <a:rPr lang="ru-RU" dirty="0" smtClean="0"/>
              <a:t> </a:t>
            </a:r>
            <a:r>
              <a:rPr lang="ru-RU" dirty="0" err="1" smtClean="0"/>
              <a:t>української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та </a:t>
            </a:r>
            <a:r>
              <a:rPr lang="ru-RU" dirty="0" err="1" smtClean="0"/>
              <a:t>літератури</a:t>
            </a:r>
            <a:r>
              <a:rPr lang="ru-RU" dirty="0" smtClean="0"/>
              <a:t> ОЗ «</a:t>
            </a:r>
            <a:r>
              <a:rPr lang="ru-RU" dirty="0" err="1" smtClean="0"/>
              <a:t>Болградська</a:t>
            </a:r>
            <a:r>
              <a:rPr lang="ru-RU" dirty="0" smtClean="0"/>
              <a:t> </a:t>
            </a:r>
            <a:r>
              <a:rPr lang="ru-RU" dirty="0" err="1" smtClean="0"/>
              <a:t>гімназія</a:t>
            </a:r>
            <a:r>
              <a:rPr lang="ru-RU" dirty="0" smtClean="0"/>
              <a:t> </a:t>
            </a:r>
            <a:r>
              <a:rPr lang="ru-RU" dirty="0" err="1" smtClean="0"/>
              <a:t>ім</a:t>
            </a:r>
            <a:r>
              <a:rPr lang="ru-RU" dirty="0" smtClean="0"/>
              <a:t>. Г. С. </a:t>
            </a:r>
            <a:r>
              <a:rPr lang="ru-RU" dirty="0" err="1" smtClean="0"/>
              <a:t>Раковського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657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" y="-29206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Незакінчене речення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304515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Справжній поет – це людина…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8638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" y="0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412" y="692696"/>
            <a:ext cx="7756263" cy="1054250"/>
          </a:xfrm>
        </p:spPr>
        <p:txBody>
          <a:bodyPr/>
          <a:lstStyle/>
          <a:p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 завдання 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1054" y="2060848"/>
            <a:ext cx="7297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b="1" dirty="0"/>
              <a:t>І група</a:t>
            </a:r>
            <a:r>
              <a:rPr lang="uk-UA" sz="2800" dirty="0"/>
              <a:t>: скласти асоціативне гроно до образу поета. </a:t>
            </a:r>
            <a:endParaRPr lang="ru-RU" sz="2800" dirty="0"/>
          </a:p>
          <a:p>
            <a:pPr>
              <a:lnSpc>
                <a:spcPct val="150000"/>
              </a:lnSpc>
            </a:pPr>
            <a:r>
              <a:rPr lang="uk-UA" sz="2800" b="1" dirty="0"/>
              <a:t>ІІ група</a:t>
            </a:r>
            <a:r>
              <a:rPr lang="uk-UA" sz="2800" dirty="0"/>
              <a:t>: скласти </a:t>
            </a:r>
            <a:r>
              <a:rPr lang="uk-UA" sz="2800" dirty="0" err="1"/>
              <a:t>сенкан</a:t>
            </a:r>
            <a:r>
              <a:rPr lang="uk-UA" sz="2800" dirty="0"/>
              <a:t> до образу </a:t>
            </a:r>
            <a:r>
              <a:rPr lang="uk-UA" sz="2800" dirty="0" err="1"/>
              <a:t>Бертольдо</a:t>
            </a:r>
            <a:r>
              <a:rPr lang="uk-UA" sz="2800" dirty="0"/>
              <a:t>. </a:t>
            </a:r>
            <a:endParaRPr lang="ru-RU" sz="2800" dirty="0"/>
          </a:p>
          <a:p>
            <a:pPr>
              <a:lnSpc>
                <a:spcPct val="150000"/>
              </a:lnSpc>
            </a:pPr>
            <a:r>
              <a:rPr lang="uk-UA" sz="2800" b="1" dirty="0"/>
              <a:t>ІІІ група</a:t>
            </a:r>
            <a:r>
              <a:rPr lang="uk-UA" sz="2800" dirty="0"/>
              <a:t>: скласти діаграму Венна за образами поета і </a:t>
            </a:r>
            <a:r>
              <a:rPr lang="uk-UA" sz="2800" dirty="0" err="1"/>
              <a:t>Бертольдо</a:t>
            </a:r>
            <a:r>
              <a:rPr lang="uk-UA" sz="2800" dirty="0"/>
              <a:t>.</a:t>
            </a:r>
            <a:endParaRPr lang="ru-RU" sz="2800" dirty="0"/>
          </a:p>
          <a:p>
            <a:pPr>
              <a:lnSpc>
                <a:spcPct val="150000"/>
              </a:lnSpc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518141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Реконструювання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" y="0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2204864"/>
            <a:ext cx="698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1" dirty="0" smtClean="0"/>
              <a:t>     І </a:t>
            </a:r>
            <a:r>
              <a:rPr lang="uk-UA" sz="2400" b="1" dirty="0"/>
              <a:t>група: </a:t>
            </a:r>
            <a:endParaRPr lang="ru-RU" sz="2400" b="1" dirty="0"/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 smtClean="0"/>
              <a:t>Якою </a:t>
            </a:r>
            <a:r>
              <a:rPr lang="uk-UA" sz="2400" dirty="0"/>
              <a:t>є тема твору? 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uk-UA" sz="2400" b="1" dirty="0" smtClean="0"/>
              <a:t>     ІІ </a:t>
            </a:r>
            <a:r>
              <a:rPr lang="uk-UA" sz="2400" b="1" dirty="0"/>
              <a:t>група:</a:t>
            </a:r>
            <a:endParaRPr lang="ru-RU" sz="2400" b="1" dirty="0"/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/>
              <a:t>Яка </a:t>
            </a:r>
            <a:r>
              <a:rPr lang="uk-UA" sz="2400" dirty="0" smtClean="0"/>
              <a:t>ідея </a:t>
            </a:r>
            <a:r>
              <a:rPr lang="uk-UA" sz="2400" dirty="0"/>
              <a:t>твору? 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uk-UA" sz="2400" b="1" dirty="0" smtClean="0"/>
              <a:t>     ІІІ </a:t>
            </a:r>
            <a:r>
              <a:rPr lang="uk-UA" sz="2400" b="1" dirty="0"/>
              <a:t>група:</a:t>
            </a:r>
            <a:endParaRPr lang="ru-RU" sz="2400" b="1" dirty="0"/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/>
              <a:t>Яка основна думка твору? </a:t>
            </a:r>
            <a:endParaRPr lang="ru-RU" sz="2400" dirty="0"/>
          </a:p>
          <a:p>
            <a:pPr>
              <a:lnSpc>
                <a:spcPct val="15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27159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" y="0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764704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1" dirty="0"/>
              <a:t>Тема:</a:t>
            </a:r>
          </a:p>
          <a:p>
            <a:r>
              <a:rPr lang="uk-UA" sz="2400" i="1" dirty="0" smtClean="0"/>
              <a:t>	</a:t>
            </a:r>
            <a:r>
              <a:rPr lang="uk-UA" sz="2400" i="1" dirty="0"/>
              <a:t>Зображення боротьби простого народу проти поневолювачів та ролі і місця поета у визволенні народу від </a:t>
            </a:r>
            <a:r>
              <a:rPr lang="uk-UA" sz="2400" i="1" dirty="0" smtClean="0"/>
              <a:t>гніту.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658773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Ідея: </a:t>
            </a:r>
          </a:p>
          <a:p>
            <a:r>
              <a:rPr lang="uk-UA" sz="2400" i="1" dirty="0" smtClean="0"/>
              <a:t>	</a:t>
            </a:r>
            <a:r>
              <a:rPr lang="uk-UA" sz="2400" i="1" dirty="0"/>
              <a:t>Уславлення поета, який захищає інтереси </a:t>
            </a:r>
            <a:r>
              <a:rPr lang="uk-UA" sz="2400" i="1" dirty="0" smtClean="0"/>
              <a:t>народу, </a:t>
            </a:r>
            <a:r>
              <a:rPr lang="uk-UA" sz="2400" i="1" dirty="0"/>
              <a:t>і засудження жорстокості, жаги до збагачення</a:t>
            </a:r>
            <a:r>
              <a:rPr lang="uk-UA" sz="2400" i="1" dirty="0" smtClean="0"/>
              <a:t>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221088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Основна думка:</a:t>
            </a:r>
          </a:p>
          <a:p>
            <a:r>
              <a:rPr lang="uk-UA" sz="2400" i="1" dirty="0" smtClean="0"/>
              <a:t>	</a:t>
            </a:r>
            <a:r>
              <a:rPr lang="uk-UA" sz="2400" i="1" dirty="0"/>
              <a:t>У пошані народній завжди залишаються ті, хто захищав, відстоював інтереси простого люду, жертвуючи своїм життям</a:t>
            </a:r>
            <a:r>
              <a:rPr lang="uk-UA" sz="2400" i="1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1057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" y="0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036081"/>
              </p:ext>
            </p:extLst>
          </p:nvPr>
        </p:nvGraphicFramePr>
        <p:xfrm>
          <a:off x="920136" y="1212844"/>
          <a:ext cx="7344816" cy="5117592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258873"/>
                <a:gridCol w="5085943"/>
              </a:tblGrid>
              <a:tr h="233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</a:rPr>
                        <a:t>Художній засіб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Приклад із твору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</a:tr>
              <a:tr h="23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Епітет 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«Час летів, немов на крилах».</a:t>
                      </a:r>
                      <a:endParaRPr lang="ru-RU" sz="1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</a:tr>
              <a:tr h="23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Метафора 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Граф, графство, герольди, серенада, мандоліна. </a:t>
                      </a:r>
                      <a:endParaRPr lang="ru-RU" sz="1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</a:tr>
              <a:tr h="5434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Порівняння 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«Сумна діброва»; «бистрі, вільні думи-чарівниці»;  «гордо, пишно, променисто </a:t>
                      </a:r>
                      <a:r>
                        <a:rPr lang="uk-UA" sz="1600" i="1" dirty="0" err="1">
                          <a:effectLst/>
                        </a:rPr>
                        <a:t>золотії</a:t>
                      </a:r>
                      <a:r>
                        <a:rPr lang="uk-UA" sz="1600" i="1" dirty="0">
                          <a:effectLst/>
                        </a:rPr>
                        <a:t> світять зорі». </a:t>
                      </a:r>
                      <a:endParaRPr lang="ru-RU" sz="1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</a:tr>
              <a:tr h="467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Фразеологізми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В мужика землянка вогка, </a:t>
                      </a:r>
                      <a:endParaRPr lang="ru-RU" sz="1000" i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В пана хата на помості;</a:t>
                      </a:r>
                      <a:endParaRPr lang="ru-RU" sz="1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</a:tr>
              <a:tr h="9354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Лексика (запозичення </a:t>
                      </a:r>
                      <a:endParaRPr lang="ru-RU" sz="10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із </a:t>
                      </a:r>
                      <a:r>
                        <a:rPr lang="uk-UA" sz="1800" dirty="0" err="1">
                          <a:effectLst/>
                        </a:rPr>
                        <a:t>зах.-європ</a:t>
                      </a:r>
                      <a:r>
                        <a:rPr lang="uk-UA" sz="1800" dirty="0">
                          <a:effectLst/>
                        </a:rPr>
                        <a:t>. </a:t>
                      </a:r>
                      <a:r>
                        <a:rPr lang="uk-UA" sz="1800" dirty="0" err="1">
                          <a:effectLst/>
                        </a:rPr>
                        <a:t>літ-ри</a:t>
                      </a:r>
                      <a:r>
                        <a:rPr lang="uk-UA" sz="1800" dirty="0">
                          <a:effectLst/>
                        </a:rPr>
                        <a:t>, фольклору)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Був собі одважний лицар,</a:t>
                      </a:r>
                      <a:endParaRPr lang="ru-RU" sz="1000" i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Нам його </a:t>
                      </a:r>
                      <a:r>
                        <a:rPr lang="uk-UA" sz="1600" i="1" dirty="0" err="1">
                          <a:effectLst/>
                        </a:rPr>
                        <a:t>згадать</a:t>
                      </a:r>
                      <a:r>
                        <a:rPr lang="uk-UA" sz="1600" i="1" dirty="0">
                          <a:effectLst/>
                        </a:rPr>
                        <a:t> до речі,</a:t>
                      </a:r>
                      <a:endParaRPr lang="ru-RU" sz="1000" i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Він робив походи довгі —</a:t>
                      </a:r>
                      <a:endParaRPr lang="ru-RU" sz="1000" i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Від порога та до печі.</a:t>
                      </a:r>
                      <a:endParaRPr lang="ru-RU" sz="1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</a:tr>
              <a:tr h="467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Антитеза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«Рими-соколята». «Луною гай озвався». </a:t>
                      </a:r>
                      <a:endParaRPr lang="ru-RU" sz="1000" i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«На крилах думки лину». </a:t>
                      </a:r>
                      <a:endParaRPr lang="ru-RU" sz="1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</a:tr>
              <a:tr h="467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Інверсія</a:t>
                      </a:r>
                      <a:endParaRPr lang="ru-RU" sz="10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</a:rPr>
                        <a:t>«Спіймати </a:t>
                      </a:r>
                      <a:r>
                        <a:rPr lang="uk-UA" sz="1600" i="1" dirty="0" err="1">
                          <a:effectLst/>
                        </a:rPr>
                        <a:t>вітра</a:t>
                      </a:r>
                      <a:r>
                        <a:rPr lang="uk-UA" sz="1600" i="1" dirty="0">
                          <a:effectLst/>
                        </a:rPr>
                        <a:t> в полі».  «Задам тобі я гарту». «Пізнаєшся ти з лихом».</a:t>
                      </a:r>
                      <a:endParaRPr lang="ru-RU" sz="1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</a:tr>
              <a:tr h="467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Іронія, сатира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 smtClean="0">
                          <a:effectLst/>
                        </a:rPr>
                        <a:t>«Залунала гучна сурма»; «у ярмі стогнали люди»; «золотих не хочу лаврів». </a:t>
                      </a:r>
                      <a:endParaRPr lang="ru-RU" sz="1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94" marR="52694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692696"/>
            <a:ext cx="7756263" cy="576064"/>
          </a:xfrm>
        </p:spPr>
        <p:txBody>
          <a:bodyPr/>
          <a:lstStyle/>
          <a:p>
            <a:r>
              <a:rPr lang="uk-UA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 на встановлення відповідності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060104" y="1975638"/>
            <a:ext cx="1224136" cy="267749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294529" y="1628800"/>
            <a:ext cx="989711" cy="70268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947189" y="5229200"/>
            <a:ext cx="1337051" cy="576064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486829" y="3443603"/>
            <a:ext cx="797411" cy="2676442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1979712" y="2916744"/>
            <a:ext cx="1304528" cy="173639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060104" y="1988840"/>
            <a:ext cx="1224136" cy="145476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555776" y="2916744"/>
            <a:ext cx="728464" cy="23124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752836" y="1628800"/>
            <a:ext cx="1397068" cy="7200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8708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" y="0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348880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4400" b="1" i="1" dirty="0" err="1"/>
              <a:t>Довго</a:t>
            </a:r>
            <a:r>
              <a:rPr lang="ru-RU" sz="4400" b="1" i="1" dirty="0"/>
              <a:t> </a:t>
            </a:r>
            <a:r>
              <a:rPr lang="ru-RU" sz="4400" b="1" i="1" dirty="0" err="1"/>
              <a:t>щирими</a:t>
            </a:r>
            <a:r>
              <a:rPr lang="ru-RU" sz="4400" b="1" i="1" dirty="0"/>
              <a:t> словами</a:t>
            </a:r>
            <a:br>
              <a:rPr lang="ru-RU" sz="4400" b="1" i="1" dirty="0"/>
            </a:br>
            <a:r>
              <a:rPr lang="ru-RU" sz="4400" b="1" i="1" dirty="0"/>
              <a:t>До людей </a:t>
            </a:r>
            <a:r>
              <a:rPr lang="ru-RU" sz="4400" b="1" i="1" dirty="0" err="1"/>
              <a:t>промовлятиму</a:t>
            </a:r>
            <a:r>
              <a:rPr lang="ru-RU" sz="4400" b="1" i="1" dirty="0"/>
              <a:t> я…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000" b="1" dirty="0"/>
              <a:t>Леся </a:t>
            </a:r>
            <a:r>
              <a:rPr lang="ru-RU" sz="4000" b="1" dirty="0" err="1"/>
              <a:t>Українка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601309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" y="0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Домашнє завдання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204864"/>
            <a:ext cx="68407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3200" b="1" dirty="0" smtClean="0"/>
              <a:t>	Написати </a:t>
            </a:r>
            <a:r>
              <a:rPr lang="uk-UA" sz="3200" b="1" dirty="0"/>
              <a:t>невеличкий твір-роздум </a:t>
            </a:r>
            <a:r>
              <a:rPr lang="uk-UA" sz="3200" b="1" dirty="0" smtClean="0"/>
              <a:t>(8-10 речень) на </a:t>
            </a:r>
            <a:r>
              <a:rPr lang="uk-UA" sz="3200" b="1" dirty="0"/>
              <a:t>тему </a:t>
            </a:r>
            <a:endParaRPr lang="uk-UA" sz="3200" b="1" dirty="0" smtClean="0"/>
          </a:p>
          <a:p>
            <a:pPr algn="just">
              <a:lnSpc>
                <a:spcPct val="150000"/>
              </a:lnSpc>
            </a:pPr>
            <a:r>
              <a:rPr lang="uk-UA" sz="3200" b="1" dirty="0" smtClean="0"/>
              <a:t>«</a:t>
            </a:r>
            <a:r>
              <a:rPr lang="uk-UA" sz="3200" b="1" dirty="0"/>
              <a:t>Справжній поет має служити народу, </a:t>
            </a:r>
            <a:r>
              <a:rPr lang="uk-UA" sz="3200" b="1" dirty="0" smtClean="0"/>
              <a:t>а </a:t>
            </a:r>
            <a:r>
              <a:rPr lang="uk-UA" sz="3200" b="1" dirty="0"/>
              <a:t>не владі».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98648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" y="0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2204864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ДЯКУЮ ЗА РОБОТУ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3171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206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Дешифрувальник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609600" y="2132856"/>
            <a:ext cx="3124200" cy="6619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algn="ctr">
            <a:solidFill>
              <a:srgbClr val="CC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2800" b="1" dirty="0"/>
              <a:t>5270   85714651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641574" y="3140968"/>
            <a:ext cx="3092226" cy="6619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uk-UA" sz="2800" b="1" dirty="0"/>
              <a:t>21160  51351</a:t>
            </a:r>
            <a:endParaRPr lang="ru-RU" sz="2800" b="1" dirty="0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995936" y="2133923"/>
            <a:ext cx="1219200" cy="661987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>
                <a:solidFill>
                  <a:schemeClr val="bg1"/>
                </a:solidFill>
              </a:rPr>
              <a:t>1</a:t>
            </a:r>
          </a:p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А   </a:t>
            </a:r>
            <a:r>
              <a:rPr lang="uk-UA" sz="2400" b="1" dirty="0">
                <a:solidFill>
                  <a:schemeClr val="bg1"/>
                </a:solidFill>
              </a:rPr>
              <a:t>Б   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AutoShape 21"/>
          <p:cNvSpPr>
            <a:spLocks noChangeArrowheads="1"/>
          </p:cNvSpPr>
          <p:nvPr/>
        </p:nvSpPr>
        <p:spPr bwMode="auto">
          <a:xfrm>
            <a:off x="5508104" y="2138871"/>
            <a:ext cx="1295400" cy="685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2</a:t>
            </a:r>
            <a:endParaRPr lang="uk-UA" sz="2400" b="1" dirty="0">
              <a:solidFill>
                <a:schemeClr val="bg1"/>
              </a:solidFill>
            </a:endParaRPr>
          </a:p>
          <a:p>
            <a:pPr algn="ctr"/>
            <a:r>
              <a:rPr lang="uk-UA" sz="2400" b="1" dirty="0">
                <a:solidFill>
                  <a:schemeClr val="bg1"/>
                </a:solidFill>
              </a:rPr>
              <a:t>Г   Д   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AutoShape 24"/>
          <p:cNvSpPr>
            <a:spLocks noChangeArrowheads="1"/>
          </p:cNvSpPr>
          <p:nvPr/>
        </p:nvSpPr>
        <p:spPr bwMode="auto">
          <a:xfrm>
            <a:off x="7164287" y="2133923"/>
            <a:ext cx="1371599" cy="685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>
                <a:solidFill>
                  <a:schemeClr val="bg1"/>
                </a:solidFill>
              </a:rPr>
              <a:t>3</a:t>
            </a:r>
          </a:p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Є   </a:t>
            </a:r>
            <a:r>
              <a:rPr lang="uk-UA" sz="2400" b="1" dirty="0">
                <a:solidFill>
                  <a:schemeClr val="bg1"/>
                </a:solidFill>
              </a:rPr>
              <a:t>Ж   З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AutoShape 17"/>
          <p:cNvSpPr>
            <a:spLocks noChangeArrowheads="1"/>
          </p:cNvSpPr>
          <p:nvPr/>
        </p:nvSpPr>
        <p:spPr bwMode="auto">
          <a:xfrm>
            <a:off x="4025572" y="3148408"/>
            <a:ext cx="1219200" cy="685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4</a:t>
            </a:r>
            <a:endParaRPr lang="uk-UA" sz="2400" b="1" dirty="0">
              <a:solidFill>
                <a:schemeClr val="bg1"/>
              </a:solidFill>
            </a:endParaRPr>
          </a:p>
          <a:p>
            <a:pPr algn="ctr"/>
            <a:r>
              <a:rPr lang="uk-UA" sz="2400" b="1" dirty="0">
                <a:solidFill>
                  <a:schemeClr val="bg1"/>
                </a:solidFill>
              </a:rPr>
              <a:t>И   І   Ї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5528502" y="3148408"/>
            <a:ext cx="1281112" cy="685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5</a:t>
            </a:r>
            <a:endParaRPr lang="uk-UA" sz="2400" b="1" dirty="0">
              <a:solidFill>
                <a:schemeClr val="bg1"/>
              </a:solidFill>
            </a:endParaRPr>
          </a:p>
          <a:p>
            <a:pPr algn="ctr"/>
            <a:r>
              <a:rPr lang="uk-UA" sz="2400" b="1" dirty="0">
                <a:solidFill>
                  <a:schemeClr val="bg1"/>
                </a:solidFill>
              </a:rPr>
              <a:t>Й   К   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AutoShape 23"/>
          <p:cNvSpPr>
            <a:spLocks noChangeArrowheads="1"/>
          </p:cNvSpPr>
          <p:nvPr/>
        </p:nvSpPr>
        <p:spPr bwMode="auto">
          <a:xfrm>
            <a:off x="7164288" y="3148408"/>
            <a:ext cx="1371600" cy="685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6</a:t>
            </a:r>
            <a:endParaRPr lang="uk-UA" sz="2400" b="1" dirty="0">
              <a:solidFill>
                <a:schemeClr val="bg1"/>
              </a:solidFill>
            </a:endParaRPr>
          </a:p>
          <a:p>
            <a:pPr algn="ctr"/>
            <a:r>
              <a:rPr lang="uk-UA" sz="2400" b="1" dirty="0">
                <a:solidFill>
                  <a:schemeClr val="bg1"/>
                </a:solidFill>
              </a:rPr>
              <a:t> М   Н   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AutoShape 16"/>
          <p:cNvSpPr>
            <a:spLocks noChangeArrowheads="1"/>
          </p:cNvSpPr>
          <p:nvPr/>
        </p:nvSpPr>
        <p:spPr bwMode="auto">
          <a:xfrm>
            <a:off x="4062085" y="4221088"/>
            <a:ext cx="1182687" cy="685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7</a:t>
            </a:r>
            <a:endParaRPr lang="uk-UA" sz="2400" b="1" dirty="0">
              <a:solidFill>
                <a:schemeClr val="bg1"/>
              </a:solidFill>
            </a:endParaRPr>
          </a:p>
          <a:p>
            <a:pPr algn="ctr"/>
            <a:r>
              <a:rPr lang="uk-UA" sz="2400" b="1" dirty="0">
                <a:solidFill>
                  <a:schemeClr val="bg1"/>
                </a:solidFill>
              </a:rPr>
              <a:t> П </a:t>
            </a:r>
            <a:r>
              <a:rPr lang="uk-UA" sz="2400" b="1" dirty="0" smtClean="0">
                <a:solidFill>
                  <a:schemeClr val="bg1"/>
                </a:solidFill>
              </a:rPr>
              <a:t>Р С Т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5528502" y="4221088"/>
            <a:ext cx="1295400" cy="685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8</a:t>
            </a:r>
            <a:endParaRPr lang="uk-UA" sz="2400" b="1" dirty="0">
              <a:solidFill>
                <a:schemeClr val="bg1"/>
              </a:solidFill>
            </a:endParaRPr>
          </a:p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У Ф Х </a:t>
            </a:r>
            <a:r>
              <a:rPr lang="uk-UA" sz="2400" b="1" dirty="0">
                <a:solidFill>
                  <a:schemeClr val="bg1"/>
                </a:solidFill>
              </a:rPr>
              <a:t>Ц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5" name="AutoShape 22"/>
          <p:cNvSpPr>
            <a:spLocks noChangeArrowheads="1"/>
          </p:cNvSpPr>
          <p:nvPr/>
        </p:nvSpPr>
        <p:spPr bwMode="auto">
          <a:xfrm>
            <a:off x="7145172" y="4197064"/>
            <a:ext cx="1390715" cy="685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9</a:t>
            </a:r>
            <a:endParaRPr lang="uk-UA" sz="2400" b="1" dirty="0">
              <a:solidFill>
                <a:schemeClr val="bg1"/>
              </a:solidFill>
            </a:endParaRPr>
          </a:p>
          <a:p>
            <a:pPr algn="ctr"/>
            <a:r>
              <a:rPr lang="uk-UA" sz="2400" b="1" dirty="0">
                <a:solidFill>
                  <a:schemeClr val="bg1"/>
                </a:solidFill>
              </a:rPr>
              <a:t> Ч </a:t>
            </a:r>
            <a:r>
              <a:rPr lang="uk-UA" sz="2400" b="1" dirty="0" smtClean="0">
                <a:solidFill>
                  <a:schemeClr val="bg1"/>
                </a:solidFill>
              </a:rPr>
              <a:t>Ш Щ </a:t>
            </a:r>
            <a:r>
              <a:rPr lang="uk-UA" sz="2400" b="1" dirty="0">
                <a:solidFill>
                  <a:schemeClr val="bg1"/>
                </a:solidFill>
              </a:rPr>
              <a:t>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5521358" y="5304260"/>
            <a:ext cx="1295400" cy="685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0</a:t>
            </a:r>
            <a:endParaRPr lang="uk-UA" sz="2400" b="1" dirty="0">
              <a:solidFill>
                <a:schemeClr val="bg1"/>
              </a:solidFill>
            </a:endParaRPr>
          </a:p>
          <a:p>
            <a:pPr algn="ctr"/>
            <a:r>
              <a:rPr lang="uk-UA" sz="2400" b="1" dirty="0">
                <a:solidFill>
                  <a:schemeClr val="bg1"/>
                </a:solidFill>
              </a:rPr>
              <a:t>Ю   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3272" y="4001355"/>
            <a:ext cx="30922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/>
              <a:t>Леся Українка</a:t>
            </a:r>
          </a:p>
          <a:p>
            <a:pPr algn="ctr"/>
            <a:r>
              <a:rPr lang="uk-UA" sz="3200" b="1" dirty="0" smtClean="0"/>
              <a:t>«Давня казка»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19336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206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709" y="1340768"/>
            <a:ext cx="6777513" cy="473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62792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/>
              <a:t>Рік написання поеми - 1893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36330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206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1580" y="1194559"/>
            <a:ext cx="7560840" cy="221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Леся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</a:t>
            </a:r>
            <a:r>
              <a:rPr lang="uk-U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їнка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Давня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казка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Ідея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вільної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творчості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вільнолюбства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людини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Проблеми і мотиви твору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4293095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err="1"/>
              <a:t>Довго</a:t>
            </a:r>
            <a:r>
              <a:rPr lang="ru-RU" sz="2400" b="1" i="1" dirty="0"/>
              <a:t> </a:t>
            </a:r>
            <a:r>
              <a:rPr lang="ru-RU" sz="2400" b="1" i="1" dirty="0" err="1"/>
              <a:t>щирими</a:t>
            </a:r>
            <a:r>
              <a:rPr lang="ru-RU" sz="2400" b="1" i="1" dirty="0"/>
              <a:t> словами</a:t>
            </a:r>
            <a:br>
              <a:rPr lang="ru-RU" sz="2400" b="1" i="1" dirty="0"/>
            </a:br>
            <a:r>
              <a:rPr lang="ru-RU" sz="2400" b="1" i="1" dirty="0"/>
              <a:t>До людей </a:t>
            </a:r>
            <a:r>
              <a:rPr lang="ru-RU" sz="2400" b="1" i="1" dirty="0" err="1"/>
              <a:t>промовлятиму</a:t>
            </a:r>
            <a:r>
              <a:rPr lang="ru-RU" sz="2400" b="1" i="1" dirty="0"/>
              <a:t> я…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Леся </a:t>
            </a:r>
            <a:r>
              <a:rPr lang="ru-RU" sz="2400" b="1" dirty="0" err="1"/>
              <a:t>Українка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07855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206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692696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/>
              <a:t>Чи уважний ти читач?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462137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1.Хто є </a:t>
            </a:r>
            <a:r>
              <a:rPr lang="ru-RU" sz="2800" dirty="0" err="1"/>
              <a:t>головним</a:t>
            </a:r>
            <a:r>
              <a:rPr lang="ru-RU" sz="2800" dirty="0"/>
              <a:t> </a:t>
            </a:r>
            <a:r>
              <a:rPr lang="ru-RU" sz="2800" dirty="0" err="1"/>
              <a:t>героєм</a:t>
            </a:r>
            <a:r>
              <a:rPr lang="ru-RU" sz="2800" dirty="0"/>
              <a:t> </a:t>
            </a:r>
            <a:r>
              <a:rPr lang="ru-RU" sz="2800" dirty="0" err="1"/>
              <a:t>поеми</a:t>
            </a:r>
            <a:r>
              <a:rPr lang="ru-RU" sz="2800" dirty="0"/>
              <a:t> «</a:t>
            </a:r>
            <a:r>
              <a:rPr lang="ru-RU" sz="2800" dirty="0" err="1"/>
              <a:t>Давня</a:t>
            </a:r>
            <a:r>
              <a:rPr lang="ru-RU" sz="2800" dirty="0"/>
              <a:t> </a:t>
            </a:r>
            <a:r>
              <a:rPr lang="ru-RU" sz="2800" dirty="0" err="1"/>
              <a:t>казка</a:t>
            </a:r>
            <a:r>
              <a:rPr lang="ru-RU" sz="2800" dirty="0"/>
              <a:t>»?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218982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2. </a:t>
            </a:r>
            <a:r>
              <a:rPr lang="ru-RU" sz="2800" dirty="0"/>
              <a:t>З </a:t>
            </a:r>
            <a:r>
              <a:rPr lang="ru-RU" sz="2800" dirty="0" err="1"/>
              <a:t>якими</a:t>
            </a:r>
            <a:r>
              <a:rPr lang="ru-RU" sz="2800" dirty="0"/>
              <a:t> птахами </a:t>
            </a:r>
            <a:r>
              <a:rPr lang="ru-RU" sz="2800" dirty="0" err="1"/>
              <a:t>порівнює</a:t>
            </a:r>
            <a:r>
              <a:rPr lang="ru-RU" sz="2800" dirty="0"/>
              <a:t> </a:t>
            </a:r>
            <a:r>
              <a:rPr lang="ru-RU" sz="2800" dirty="0" err="1"/>
              <a:t>свої</a:t>
            </a:r>
            <a:r>
              <a:rPr lang="ru-RU" sz="2800" dirty="0"/>
              <a:t> </a:t>
            </a:r>
            <a:r>
              <a:rPr lang="ru-RU" sz="2800" dirty="0" err="1"/>
              <a:t>рими</a:t>
            </a:r>
            <a:r>
              <a:rPr lang="ru-RU" sz="2800" dirty="0"/>
              <a:t> поет?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278092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3. У</a:t>
            </a:r>
            <a:r>
              <a:rPr lang="ru-RU" sz="2800" dirty="0"/>
              <a:t> </a:t>
            </a:r>
            <a:r>
              <a:rPr lang="ru-RU" sz="2800" dirty="0" err="1"/>
              <a:t>чому</a:t>
            </a:r>
            <a:r>
              <a:rPr lang="ru-RU" sz="2800" dirty="0"/>
              <a:t> </a:t>
            </a:r>
            <a:r>
              <a:rPr lang="ru-RU" sz="2800" dirty="0" err="1"/>
              <a:t>полягає</a:t>
            </a:r>
            <a:r>
              <a:rPr lang="ru-RU" sz="2800" dirty="0"/>
              <a:t> </a:t>
            </a:r>
            <a:r>
              <a:rPr lang="ru-RU" sz="2800" dirty="0" err="1"/>
              <a:t>щастя</a:t>
            </a:r>
            <a:r>
              <a:rPr lang="ru-RU" sz="2800" dirty="0"/>
              <a:t> </a:t>
            </a:r>
            <a:r>
              <a:rPr lang="ru-RU" sz="2800" dirty="0" err="1"/>
              <a:t>творця</a:t>
            </a:r>
            <a:r>
              <a:rPr lang="ru-RU" sz="2800" dirty="0"/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576" y="3466291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4. </a:t>
            </a:r>
            <a:r>
              <a:rPr lang="ru-RU" sz="2800" dirty="0" err="1"/>
              <a:t>Щ</a:t>
            </a:r>
            <a:r>
              <a:rPr lang="ru-RU" sz="2800" dirty="0" err="1" smtClean="0"/>
              <a:t>о</a:t>
            </a:r>
            <a:r>
              <a:rPr lang="ru-RU" sz="2800" dirty="0" smtClean="0"/>
              <a:t> </a:t>
            </a:r>
            <a:r>
              <a:rPr lang="ru-RU" sz="2800" dirty="0" err="1"/>
              <a:t>таке</a:t>
            </a:r>
            <a:r>
              <a:rPr lang="ru-RU" sz="2800" dirty="0"/>
              <a:t> </a:t>
            </a:r>
            <a:r>
              <a:rPr lang="ru-RU" sz="2800" dirty="0" err="1"/>
              <a:t>щастя</a:t>
            </a:r>
            <a:r>
              <a:rPr lang="ru-RU" sz="2800" dirty="0"/>
              <a:t> в </a:t>
            </a:r>
            <a:r>
              <a:rPr lang="ru-RU" sz="2800" dirty="0" err="1"/>
              <a:t>розумінні</a:t>
            </a:r>
            <a:r>
              <a:rPr lang="ru-RU" sz="2800" dirty="0"/>
              <a:t> </a:t>
            </a:r>
            <a:r>
              <a:rPr lang="ru-RU" sz="2800" dirty="0" err="1"/>
              <a:t>лицаря</a:t>
            </a:r>
            <a:r>
              <a:rPr lang="ru-RU" sz="2800" dirty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220924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5. </a:t>
            </a:r>
            <a:r>
              <a:rPr lang="ru-RU" sz="2800" dirty="0" err="1"/>
              <a:t>Який</a:t>
            </a:r>
            <a:r>
              <a:rPr lang="ru-RU" sz="2800" dirty="0"/>
              <a:t> </a:t>
            </a:r>
            <a:r>
              <a:rPr lang="ru-RU" sz="2800" dirty="0" err="1"/>
              <a:t>гість</a:t>
            </a:r>
            <a:r>
              <a:rPr lang="ru-RU" sz="2800" dirty="0"/>
              <a:t> </a:t>
            </a:r>
            <a:r>
              <a:rPr lang="ru-RU" sz="2800" dirty="0" err="1"/>
              <a:t>завітав</a:t>
            </a:r>
            <a:r>
              <a:rPr lang="ru-RU" sz="2800" dirty="0"/>
              <a:t> до </a:t>
            </a:r>
            <a:r>
              <a:rPr lang="ru-RU" sz="2800" dirty="0" err="1"/>
              <a:t>поета</a:t>
            </a:r>
            <a:r>
              <a:rPr lang="ru-RU" sz="2800" dirty="0"/>
              <a:t> </a:t>
            </a:r>
            <a:r>
              <a:rPr lang="ru-RU" sz="2800" dirty="0" err="1"/>
              <a:t>літньої</a:t>
            </a:r>
            <a:r>
              <a:rPr lang="ru-RU" sz="2800" dirty="0"/>
              <a:t> </a:t>
            </a:r>
            <a:r>
              <a:rPr lang="ru-RU" sz="2800" dirty="0" err="1"/>
              <a:t>ночі</a:t>
            </a:r>
            <a:r>
              <a:rPr lang="ru-RU" sz="2800" dirty="0"/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576" y="499988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6. </a:t>
            </a:r>
            <a:r>
              <a:rPr lang="ru-RU" sz="2800" dirty="0"/>
              <a:t>Як звали </a:t>
            </a:r>
            <a:r>
              <a:rPr lang="ru-RU" sz="2800" dirty="0" err="1"/>
              <a:t>наречену</a:t>
            </a:r>
            <a:r>
              <a:rPr lang="ru-RU" sz="2800" dirty="0"/>
              <a:t> графа?</a:t>
            </a:r>
          </a:p>
        </p:txBody>
      </p:sp>
    </p:spTree>
    <p:extLst>
      <p:ext uri="{BB962C8B-B14F-4D97-AF65-F5344CB8AC3E}">
        <p14:creationId xmlns:p14="http://schemas.microsoft.com/office/powerpoint/2010/main" val="15830327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206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692696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/>
              <a:t>Чи уважний ти читач?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71004" y="1462137"/>
            <a:ext cx="7329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7. </a:t>
            </a:r>
            <a:r>
              <a:rPr lang="ru-RU" sz="2800" dirty="0"/>
              <a:t>Яке лихо «</a:t>
            </a:r>
            <a:r>
              <a:rPr lang="ru-RU" sz="2800" dirty="0" err="1"/>
              <a:t>несподівано</a:t>
            </a:r>
            <a:r>
              <a:rPr lang="ru-RU" sz="2800" dirty="0"/>
              <a:t> настало»?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1580" y="1990591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8. </a:t>
            </a:r>
            <a:r>
              <a:rPr lang="ru-RU" sz="2800" dirty="0"/>
              <a:t>Як на початку </a:t>
            </a:r>
            <a:r>
              <a:rPr lang="ru-RU" sz="2800" dirty="0" err="1"/>
              <a:t>свого</a:t>
            </a:r>
            <a:r>
              <a:rPr lang="ru-RU" sz="2800" dirty="0"/>
              <a:t> </a:t>
            </a:r>
            <a:r>
              <a:rPr lang="ru-RU" sz="2800" dirty="0" err="1"/>
              <a:t>правління</a:t>
            </a:r>
            <a:r>
              <a:rPr lang="ru-RU" sz="2800" dirty="0"/>
              <a:t> граф </a:t>
            </a:r>
            <a:r>
              <a:rPr lang="ru-RU" sz="2800" dirty="0" err="1"/>
              <a:t>ставився</a:t>
            </a:r>
            <a:r>
              <a:rPr lang="ru-RU" sz="2800" dirty="0"/>
              <a:t> до </a:t>
            </a:r>
            <a:r>
              <a:rPr lang="ru-RU" sz="2800" dirty="0" err="1"/>
              <a:t>підданих</a:t>
            </a:r>
            <a:r>
              <a:rPr lang="ru-RU" sz="2800" dirty="0"/>
              <a:t>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1004" y="297778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9. </a:t>
            </a:r>
            <a:r>
              <a:rPr lang="ru-RU" sz="2800" dirty="0" err="1"/>
              <a:t>Хто</a:t>
            </a:r>
            <a:r>
              <a:rPr lang="ru-RU" sz="2800" dirty="0"/>
              <a:t> </a:t>
            </a:r>
            <a:r>
              <a:rPr lang="ru-RU" sz="2800" dirty="0" err="1"/>
              <a:t>постає</a:t>
            </a:r>
            <a:r>
              <a:rPr lang="ru-RU" sz="2800" dirty="0"/>
              <a:t> </a:t>
            </a:r>
            <a:r>
              <a:rPr lang="ru-RU" sz="2800" dirty="0" err="1"/>
              <a:t>проти</a:t>
            </a:r>
            <a:r>
              <a:rPr lang="ru-RU" sz="2800" dirty="0"/>
              <a:t> </a:t>
            </a:r>
            <a:r>
              <a:rPr lang="ru-RU" sz="2800" dirty="0" err="1"/>
              <a:t>панського</a:t>
            </a:r>
            <a:r>
              <a:rPr lang="ru-RU" sz="2800" dirty="0"/>
              <a:t> </a:t>
            </a:r>
            <a:r>
              <a:rPr lang="ru-RU" sz="2800" dirty="0" err="1"/>
              <a:t>свавілля</a:t>
            </a:r>
            <a:r>
              <a:rPr lang="ru-RU" sz="2800" dirty="0"/>
              <a:t>?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1004" y="3501008"/>
            <a:ext cx="754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10. </a:t>
            </a:r>
            <a:r>
              <a:rPr lang="ru-RU" sz="2800" dirty="0"/>
              <a:t>Ким </a:t>
            </a:r>
            <a:r>
              <a:rPr lang="ru-RU" sz="2800" dirty="0" err="1"/>
              <a:t>пропонує</a:t>
            </a:r>
            <a:r>
              <a:rPr lang="ru-RU" sz="2800" dirty="0"/>
              <a:t> стати </a:t>
            </a:r>
            <a:r>
              <a:rPr lang="ru-RU" sz="2800" dirty="0" err="1"/>
              <a:t>поетові</a:t>
            </a:r>
            <a:r>
              <a:rPr lang="ru-RU" sz="2800" dirty="0"/>
              <a:t> пан?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1004" y="402422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11. </a:t>
            </a:r>
            <a:r>
              <a:rPr lang="ru-RU" sz="2800" dirty="0"/>
              <a:t>Яка </a:t>
            </a:r>
            <a:r>
              <a:rPr lang="ru-RU" sz="2800" dirty="0" smtClean="0"/>
              <a:t>доля </a:t>
            </a:r>
            <a:r>
              <a:rPr lang="ru-RU" sz="2800" dirty="0" err="1"/>
              <a:t>очікувала</a:t>
            </a:r>
            <a:r>
              <a:rPr lang="ru-RU" sz="2800" dirty="0"/>
              <a:t> </a:t>
            </a:r>
            <a:r>
              <a:rPr lang="ru-RU" sz="2800" dirty="0" err="1"/>
              <a:t>поета</a:t>
            </a:r>
            <a:r>
              <a:rPr lang="ru-RU" sz="2800" dirty="0"/>
              <a:t> </a:t>
            </a:r>
            <a:r>
              <a:rPr lang="ru-RU" sz="2800" dirty="0" err="1"/>
              <a:t>після</a:t>
            </a:r>
            <a:r>
              <a:rPr lang="ru-RU" sz="2800" dirty="0"/>
              <a:t> </a:t>
            </a:r>
            <a:r>
              <a:rPr lang="ru-RU" sz="2800" dirty="0" err="1"/>
              <a:t>відмови</a:t>
            </a:r>
            <a:r>
              <a:rPr lang="ru-RU" sz="2800" dirty="0"/>
              <a:t> </a:t>
            </a:r>
            <a:r>
              <a:rPr lang="ru-RU" sz="2800" dirty="0" err="1"/>
              <a:t>співпрацювати</a:t>
            </a:r>
            <a:r>
              <a:rPr lang="ru-RU" sz="2800" dirty="0"/>
              <a:t> з паном?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1004" y="4978335"/>
            <a:ext cx="75454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12. </a:t>
            </a:r>
            <a:r>
              <a:rPr lang="ru-RU" sz="2800" dirty="0"/>
              <a:t>До </a:t>
            </a:r>
            <a:r>
              <a:rPr lang="ru-RU" sz="2800" dirty="0" err="1"/>
              <a:t>чого</a:t>
            </a:r>
            <a:r>
              <a:rPr lang="ru-RU" sz="2800" dirty="0"/>
              <a:t> </a:t>
            </a:r>
            <a:r>
              <a:rPr lang="ru-RU" sz="2800" dirty="0" err="1"/>
              <a:t>призвело</a:t>
            </a:r>
            <a:r>
              <a:rPr lang="ru-RU" sz="2800" dirty="0"/>
              <a:t> </a:t>
            </a:r>
            <a:r>
              <a:rPr lang="ru-RU" sz="2800" dirty="0" err="1"/>
              <a:t>повстання</a:t>
            </a:r>
            <a:r>
              <a:rPr lang="ru-RU" sz="2800" dirty="0"/>
              <a:t> </a:t>
            </a:r>
            <a:r>
              <a:rPr lang="ru-RU" sz="2800" dirty="0" err="1"/>
              <a:t>молодих</a:t>
            </a:r>
            <a:r>
              <a:rPr lang="ru-RU" sz="2800" dirty="0"/>
              <a:t> </a:t>
            </a:r>
            <a:r>
              <a:rPr lang="ru-RU" sz="2800" dirty="0" err="1"/>
              <a:t>нащадків</a:t>
            </a:r>
            <a:r>
              <a:rPr lang="ru-RU" sz="2800" dirty="0"/>
              <a:t> </a:t>
            </a:r>
            <a:r>
              <a:rPr lang="ru-RU" sz="2800" dirty="0" err="1"/>
              <a:t>поета</a:t>
            </a:r>
            <a:r>
              <a:rPr lang="ru-RU" sz="2800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897056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206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Взаємоперевірка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87618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Поет</a:t>
            </a:r>
            <a:r>
              <a:rPr lang="ru-RU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7624" y="224551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/>
              <a:t>соколятами.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258842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3. </a:t>
            </a:r>
            <a:r>
              <a:rPr lang="uk-UA" dirty="0"/>
              <a:t>У</a:t>
            </a:r>
            <a:r>
              <a:rPr lang="ru-RU" dirty="0"/>
              <a:t> тому,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вільний</a:t>
            </a:r>
            <a:r>
              <a:rPr lang="ru-RU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2888821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4. </a:t>
            </a:r>
            <a:r>
              <a:rPr lang="ru-RU" dirty="0" err="1"/>
              <a:t>Наземне</a:t>
            </a:r>
            <a:r>
              <a:rPr lang="ru-RU" dirty="0"/>
              <a:t> </a:t>
            </a:r>
            <a:r>
              <a:rPr lang="ru-RU" dirty="0" err="1"/>
              <a:t>справжнє</a:t>
            </a:r>
            <a:r>
              <a:rPr lang="ru-RU" dirty="0"/>
              <a:t> графство, </a:t>
            </a:r>
            <a:r>
              <a:rPr lang="ru-RU" dirty="0" err="1"/>
              <a:t>гарний</a:t>
            </a:r>
            <a:r>
              <a:rPr lang="ru-RU" dirty="0"/>
              <a:t> замок.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7624" y="3230089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5. </a:t>
            </a:r>
            <a:r>
              <a:rPr lang="ru-RU" dirty="0" err="1"/>
              <a:t>Лицар</a:t>
            </a:r>
            <a:r>
              <a:rPr lang="ru-RU" dirty="0"/>
              <a:t> </a:t>
            </a:r>
            <a:r>
              <a:rPr lang="ru-RU" dirty="0" err="1"/>
              <a:t>Бертольдо</a:t>
            </a:r>
            <a:r>
              <a:rPr lang="ru-RU" dirty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3561475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6. </a:t>
            </a:r>
            <a:r>
              <a:rPr lang="ru-RU" dirty="0" err="1" smtClean="0"/>
              <a:t>Ізідора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3916377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7. </a:t>
            </a:r>
            <a:r>
              <a:rPr lang="ru-RU" dirty="0" err="1"/>
              <a:t>Забажалось</a:t>
            </a:r>
            <a:r>
              <a:rPr lang="ru-RU" dirty="0"/>
              <a:t> </a:t>
            </a:r>
            <a:r>
              <a:rPr lang="ru-RU" dirty="0" err="1"/>
              <a:t>королеві</a:t>
            </a:r>
            <a:r>
              <a:rPr lang="ru-RU" dirty="0"/>
              <a:t> </a:t>
            </a:r>
            <a:r>
              <a:rPr lang="ru-RU" dirty="0" err="1" smtClean="0"/>
              <a:t>завоювати</a:t>
            </a:r>
            <a:r>
              <a:rPr lang="ru-RU" dirty="0" smtClean="0"/>
              <a:t> </a:t>
            </a:r>
            <a:r>
              <a:rPr lang="ru-RU" dirty="0" err="1"/>
              <a:t>чужеє</a:t>
            </a:r>
            <a:r>
              <a:rPr lang="ru-RU" dirty="0"/>
              <a:t> царство.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7624" y="4285709"/>
            <a:ext cx="5472608" cy="36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8. </a:t>
            </a:r>
            <a:r>
              <a:rPr lang="ru-RU" dirty="0" err="1"/>
              <a:t>Був</a:t>
            </a:r>
            <a:r>
              <a:rPr lang="ru-RU" dirty="0"/>
              <a:t> </a:t>
            </a:r>
            <a:r>
              <a:rPr lang="ru-RU" dirty="0" err="1"/>
              <a:t>справедливим</a:t>
            </a:r>
            <a:r>
              <a:rPr lang="ru-RU" dirty="0"/>
              <a:t> та </a:t>
            </a:r>
            <a:r>
              <a:rPr lang="ru-RU" dirty="0" err="1" smtClean="0"/>
              <a:t>лагідним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4638511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9. </a:t>
            </a:r>
            <a:r>
              <a:rPr lang="ru-RU" dirty="0" err="1"/>
              <a:t>Народні</a:t>
            </a:r>
            <a:r>
              <a:rPr lang="ru-RU" dirty="0"/>
              <a:t> </a:t>
            </a:r>
            <a:r>
              <a:rPr lang="ru-RU" dirty="0" err="1" smtClean="0"/>
              <a:t>співці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187624" y="4987293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10. </a:t>
            </a:r>
            <a:r>
              <a:rPr lang="ru-RU" dirty="0" err="1"/>
              <a:t>Придворним</a:t>
            </a:r>
            <a:r>
              <a:rPr lang="ru-RU" dirty="0"/>
              <a:t> </a:t>
            </a:r>
            <a:r>
              <a:rPr lang="ru-RU" dirty="0" err="1"/>
              <a:t>співцем</a:t>
            </a:r>
            <a:r>
              <a:rPr lang="ru-RU" dirty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87624" y="5347707"/>
            <a:ext cx="4224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11. </a:t>
            </a:r>
            <a:r>
              <a:rPr lang="ru-RU" dirty="0" err="1"/>
              <a:t>Довіку</a:t>
            </a:r>
            <a:r>
              <a:rPr lang="ru-RU" dirty="0"/>
              <a:t> жив у </a:t>
            </a:r>
            <a:r>
              <a:rPr lang="ru-RU" dirty="0" err="1"/>
              <a:t>темниці</a:t>
            </a:r>
            <a:r>
              <a:rPr lang="ru-RU" dirty="0"/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7624" y="5715666"/>
            <a:ext cx="6816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12. </a:t>
            </a:r>
            <a:r>
              <a:rPr lang="ru-RU" dirty="0" err="1" smtClean="0"/>
              <a:t>Бертольдо</a:t>
            </a:r>
            <a:r>
              <a:rPr lang="ru-RU" dirty="0" smtClean="0"/>
              <a:t> </a:t>
            </a:r>
            <a:r>
              <a:rPr lang="ru-RU" dirty="0" err="1"/>
              <a:t>було</a:t>
            </a:r>
            <a:r>
              <a:rPr lang="ru-RU" dirty="0"/>
              <a:t> вбито, </a:t>
            </a:r>
            <a:r>
              <a:rPr lang="ru-RU" dirty="0" err="1"/>
              <a:t>сподівалися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неволі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не буде.</a:t>
            </a:r>
          </a:p>
        </p:txBody>
      </p:sp>
    </p:spTree>
    <p:extLst>
      <p:ext uri="{BB962C8B-B14F-4D97-AF65-F5344CB8AC3E}">
        <p14:creationId xmlns:p14="http://schemas.microsoft.com/office/powerpoint/2010/main" val="22626706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206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Дослідницьке завдання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194369"/>
              </p:ext>
            </p:extLst>
          </p:nvPr>
        </p:nvGraphicFramePr>
        <p:xfrm>
          <a:off x="1007604" y="1700808"/>
          <a:ext cx="7128792" cy="4516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56484"/>
                <a:gridCol w="27723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Жанрова особливість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Різновид ознаки (епічна/ лірична, ознака казки)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1. Наявність сюжету.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2.</a:t>
                      </a:r>
                      <a:r>
                        <a:rPr lang="uk-UA" baseline="0" dirty="0" smtClean="0"/>
                        <a:t> Розкриття внутрішнього світу героїв.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3. Трикратні повтори.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4. Віршована мова.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5. Зображення важливих суспільних подій.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6. Ліричні відступи.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7. Невизначеність часу і місця дії.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8. </a:t>
                      </a:r>
                      <a:r>
                        <a:rPr lang="uk-UA" dirty="0" err="1" smtClean="0"/>
                        <a:t>Позасюжетні</a:t>
                      </a:r>
                      <a:r>
                        <a:rPr lang="uk-UA" dirty="0" smtClean="0"/>
                        <a:t> елементи</a:t>
                      </a:r>
                      <a:r>
                        <a:rPr lang="uk-UA" baseline="0" dirty="0" smtClean="0"/>
                        <a:t> (портрети, пейзажі).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9. Традиційний початок/ кінцівка.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08104" y="226875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епічна ознака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31237" y="263808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лірична ознака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31237" y="3007416"/>
            <a:ext cx="1921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о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знака казки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1237" y="3414397"/>
            <a:ext cx="220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л</a:t>
            </a:r>
            <a:r>
              <a:rPr lang="uk-UA" b="1" dirty="0" smtClean="0">
                <a:solidFill>
                  <a:srgbClr val="C00000"/>
                </a:solidFill>
              </a:rPr>
              <a:t>ірична ознака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9330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епічна ознака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31237" y="4437112"/>
            <a:ext cx="1921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лірична ознака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31237" y="4806444"/>
            <a:ext cx="2353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о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знака казки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1237" y="5175776"/>
            <a:ext cx="2137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епічна ознака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31237" y="5877272"/>
            <a:ext cx="1921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о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знака казки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9959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" y="-29206"/>
            <a:ext cx="9144000" cy="68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Мотиви твору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204864"/>
            <a:ext cx="7272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000" b="1" dirty="0" smtClean="0"/>
              <a:t>1. Мотив великої сили художнього слова.</a:t>
            </a:r>
            <a:endParaRPr lang="ru-RU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8950" y="3252451"/>
            <a:ext cx="7273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000" b="1" dirty="0" smtClean="0"/>
              <a:t>2. Роль пісні в житті кожної окремої людини.</a:t>
            </a:r>
            <a:endParaRPr lang="ru-RU" sz="3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31525" y="4581128"/>
            <a:ext cx="72408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3. Пісня – потужний інструмент впливу на свідомість народних мас.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77350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654</TotalTime>
  <Words>664</Words>
  <Application>Microsoft Office PowerPoint</Application>
  <PresentationFormat>Экран (4:3)</PresentationFormat>
  <Paragraphs>136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Твердый переплет</vt:lpstr>
      <vt:lpstr>УРОК  УКРАЇНСЬКОЇ ЛІТЕРАТУРИ</vt:lpstr>
      <vt:lpstr>Дешифрувальник</vt:lpstr>
      <vt:lpstr>Презентация PowerPoint</vt:lpstr>
      <vt:lpstr>Презентация PowerPoint</vt:lpstr>
      <vt:lpstr>Презентация PowerPoint</vt:lpstr>
      <vt:lpstr>Презентация PowerPoint</vt:lpstr>
      <vt:lpstr>Взаємоперевірка</vt:lpstr>
      <vt:lpstr>Дослідницьке завдання</vt:lpstr>
      <vt:lpstr>Мотиви твору</vt:lpstr>
      <vt:lpstr>Незакінчене речення</vt:lpstr>
      <vt:lpstr>Творче завдання </vt:lpstr>
      <vt:lpstr>Реконструювання</vt:lpstr>
      <vt:lpstr>Презентация PowerPoint</vt:lpstr>
      <vt:lpstr>Завдання на встановлення відповідності</vt:lpstr>
      <vt:lpstr>Презентация PowerPoint</vt:lpstr>
      <vt:lpstr>Домашнє завдання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УКРАЇНСЬКОЇ ЛІТЕРАТУРИ</dc:title>
  <dc:creator>Елена</dc:creator>
  <cp:lastModifiedBy>Елена</cp:lastModifiedBy>
  <cp:revision>36</cp:revision>
  <dcterms:created xsi:type="dcterms:W3CDTF">2017-11-12T20:01:03Z</dcterms:created>
  <dcterms:modified xsi:type="dcterms:W3CDTF">2018-01-15T19:16:51Z</dcterms:modified>
</cp:coreProperties>
</file>