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82" r:id="rId3"/>
    <p:sldId id="283" r:id="rId4"/>
    <p:sldId id="284" r:id="rId5"/>
    <p:sldId id="285" r:id="rId6"/>
    <p:sldId id="286" r:id="rId7"/>
    <p:sldId id="272" r:id="rId8"/>
    <p:sldId id="273" r:id="rId9"/>
    <p:sldId id="274" r:id="rId10"/>
    <p:sldId id="275" r:id="rId11"/>
    <p:sldId id="298" r:id="rId12"/>
    <p:sldId id="258" r:id="rId13"/>
    <p:sldId id="287" r:id="rId14"/>
    <p:sldId id="288" r:id="rId15"/>
    <p:sldId id="290" r:id="rId16"/>
    <p:sldId id="291" r:id="rId17"/>
    <p:sldId id="292" r:id="rId18"/>
    <p:sldId id="293" r:id="rId19"/>
    <p:sldId id="294" r:id="rId20"/>
    <p:sldId id="299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7B6D-E6E4-43A1-8F5A-108C0D5C2F0C}" type="datetimeFigureOut">
              <a:rPr lang="uk-UA" smtClean="0"/>
              <a:pPr/>
              <a:t>28.01.2018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469A3-D752-4142-BD2B-405DC06A3EA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static.kupiskidku.com/images/item/29965/other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6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Весну зустрічаємо - про здоров’я дбаємо.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4869160"/>
            <a:ext cx="45365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uk-UA" sz="2000" b="1" dirty="0" smtClean="0"/>
              <a:t>Підготувала: </a:t>
            </a:r>
          </a:p>
          <a:p>
            <a:pPr>
              <a:spcBef>
                <a:spcPct val="50000"/>
              </a:spcBef>
              <a:defRPr/>
            </a:pPr>
            <a:r>
              <a:rPr lang="uk-UA" sz="2000" b="1" dirty="0" smtClean="0"/>
              <a:t>вчитель </a:t>
            </a:r>
            <a:r>
              <a:rPr lang="uk-UA" sz="2000" b="1" dirty="0" smtClean="0"/>
              <a:t>початкових </a:t>
            </a:r>
            <a:r>
              <a:rPr lang="uk-UA" sz="2000" b="1" dirty="0" smtClean="0"/>
              <a:t>класів </a:t>
            </a:r>
          </a:p>
          <a:p>
            <a:pPr>
              <a:spcBef>
                <a:spcPct val="50000"/>
              </a:spcBef>
              <a:defRPr/>
            </a:pPr>
            <a:r>
              <a:rPr lang="uk-UA" sz="2000" b="1" dirty="0" smtClean="0"/>
              <a:t>СЗШ </a:t>
            </a:r>
            <a:r>
              <a:rPr lang="uk-UA" sz="2000" b="1" dirty="0" smtClean="0"/>
              <a:t>І – ІІІ ст. № 78 м. Львова</a:t>
            </a:r>
          </a:p>
          <a:p>
            <a:pPr>
              <a:spcBef>
                <a:spcPct val="50000"/>
              </a:spcBef>
              <a:defRPr/>
            </a:pPr>
            <a:r>
              <a:rPr lang="uk-UA" sz="2000" b="1" dirty="0" err="1" smtClean="0"/>
              <a:t>Дроботій</a:t>
            </a:r>
            <a:r>
              <a:rPr lang="uk-UA" sz="2000" b="1" dirty="0" smtClean="0"/>
              <a:t> Людмила Леонідівна</a:t>
            </a:r>
            <a:endParaRPr lang="ru-RU" sz="2000" b="1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1908175" y="188913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dirty="0">
                <a:solidFill>
                  <a:srgbClr val="0000FF"/>
                </a:solidFill>
              </a:rPr>
              <a:t>ВІТАМІН</a:t>
            </a:r>
            <a:r>
              <a:rPr lang="ru-RU" sz="6000" b="1" dirty="0"/>
              <a:t> 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6732588" y="4762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defRPr/>
            </a:pPr>
            <a:r>
              <a:rPr lang="en-US" sz="7200" b="1" dirty="0">
                <a:solidFill>
                  <a:srgbClr val="FF0000"/>
                </a:solidFill>
                <a:latin typeface="Arial Black" pitchFamily="34" charset="0"/>
              </a:rPr>
              <a:t>D</a:t>
            </a:r>
          </a:p>
        </p:txBody>
      </p:sp>
      <p:sp>
        <p:nvSpPr>
          <p:cNvPr id="26628" name="AutoShape 8"/>
          <p:cNvSpPr>
            <a:spLocks noChangeArrowheads="1"/>
          </p:cNvSpPr>
          <p:nvPr/>
        </p:nvSpPr>
        <p:spPr bwMode="auto">
          <a:xfrm>
            <a:off x="1692274" y="1484785"/>
            <a:ext cx="4607917" cy="1799754"/>
          </a:xfrm>
          <a:prstGeom prst="flowChartProcess">
            <a:avLst/>
          </a:prstGeom>
          <a:solidFill>
            <a:schemeClr val="accent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CC3399"/>
              </a:solidFill>
            </a:endParaRPr>
          </a:p>
          <a:p>
            <a:pPr algn="ctr"/>
            <a:endParaRPr lang="ru-RU" sz="2000" b="1">
              <a:solidFill>
                <a:srgbClr val="CC3399"/>
              </a:solidFill>
            </a:endParaRPr>
          </a:p>
        </p:txBody>
      </p:sp>
      <p:pic>
        <p:nvPicPr>
          <p:cNvPr id="1031" name="Picture 7" descr="http://img0.liveinternet.ru/images/attach/c/10/109/922/109922932_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276872"/>
            <a:ext cx="2815036" cy="237626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4" name="Rectangle 1"/>
          <p:cNvSpPr>
            <a:spLocks noChangeArrowheads="1"/>
          </p:cNvSpPr>
          <p:nvPr/>
        </p:nvSpPr>
        <p:spPr bwMode="auto">
          <a:xfrm>
            <a:off x="53975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691680" y="1413411"/>
            <a:ext cx="460851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Вітамін </a:t>
            </a:r>
            <a:r>
              <a:rPr lang="en-US" sz="2800" b="1" i="1" dirty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uk-UA" sz="2800" b="1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зміцнює кістки,запобігає </a:t>
            </a:r>
            <a:r>
              <a:rPr lang="uk-UA" sz="2800" b="1" dirty="0" smtClean="0">
                <a:solidFill>
                  <a:srgbClr val="FF0000"/>
                </a:solidFill>
                <a:cs typeface="Times New Roman" pitchFamily="18" charset="0"/>
              </a:rPr>
              <a:t>рахітові.  Під дією сонячних променів утворюється в шкірі.</a:t>
            </a:r>
            <a:endParaRPr lang="ru-RU" sz="2800" b="1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dnz23.klasna.com/uploads/editor/1767/92431/sitepage_51/images/44_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1691680" cy="1691680"/>
          </a:xfrm>
          <a:prstGeom prst="rect">
            <a:avLst/>
          </a:prstGeom>
          <a:noFill/>
        </p:spPr>
      </p:pic>
      <p:pic>
        <p:nvPicPr>
          <p:cNvPr id="8196" name="Picture 4" descr="http://lubim-zhizn.ru/wp-content/uploads/2013/03/vitamin-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9040"/>
            <a:ext cx="2857500" cy="2808312"/>
          </a:xfrm>
          <a:prstGeom prst="rect">
            <a:avLst/>
          </a:prstGeom>
          <a:noFill/>
        </p:spPr>
      </p:pic>
      <p:sp>
        <p:nvSpPr>
          <p:cNvPr id="26629" name="AutoShape 9"/>
          <p:cNvSpPr>
            <a:spLocks noChangeArrowheads="1"/>
          </p:cNvSpPr>
          <p:nvPr/>
        </p:nvSpPr>
        <p:spPr bwMode="auto">
          <a:xfrm>
            <a:off x="2555875" y="3429000"/>
            <a:ext cx="3960813" cy="3024188"/>
          </a:xfrm>
          <a:prstGeom prst="octagon">
            <a:avLst>
              <a:gd name="adj" fmla="val 29287"/>
            </a:avLst>
          </a:prstGeom>
          <a:solidFill>
            <a:srgbClr val="FFCC99">
              <a:alpha val="41176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u="sng" dirty="0" err="1">
                <a:solidFill>
                  <a:srgbClr val="6600CC"/>
                </a:solidFill>
              </a:rPr>
              <a:t>Міститься</a:t>
            </a:r>
            <a:r>
              <a:rPr lang="ru-RU" sz="2800" b="1" u="sng" dirty="0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800" b="1" dirty="0">
                <a:solidFill>
                  <a:srgbClr val="6600CC"/>
                </a:solidFill>
              </a:rPr>
              <a:t>в </a:t>
            </a:r>
            <a:r>
              <a:rPr lang="ru-RU" sz="2800" b="1" dirty="0" err="1">
                <a:solidFill>
                  <a:srgbClr val="6600CC"/>
                </a:solidFill>
              </a:rPr>
              <a:t>яєчному</a:t>
            </a:r>
            <a:r>
              <a:rPr lang="ru-RU" sz="2800" b="1" dirty="0">
                <a:solidFill>
                  <a:srgbClr val="6600CC"/>
                </a:solidFill>
              </a:rPr>
              <a:t> </a:t>
            </a:r>
            <a:r>
              <a:rPr lang="ru-RU" sz="2800" b="1" dirty="0" err="1">
                <a:solidFill>
                  <a:srgbClr val="6600CC"/>
                </a:solidFill>
              </a:rPr>
              <a:t>жовтку</a:t>
            </a:r>
            <a:r>
              <a:rPr lang="ru-RU" sz="2800" b="1" dirty="0">
                <a:solidFill>
                  <a:srgbClr val="6600CC"/>
                </a:solidFill>
              </a:rPr>
              <a:t>, </a:t>
            </a:r>
          </a:p>
          <a:p>
            <a:pPr algn="ctr"/>
            <a:r>
              <a:rPr lang="ru-RU" sz="2800" b="1" dirty="0" err="1">
                <a:solidFill>
                  <a:srgbClr val="6600CC"/>
                </a:solidFill>
              </a:rPr>
              <a:t>маслі</a:t>
            </a:r>
            <a:r>
              <a:rPr lang="ru-RU" sz="2800" b="1" dirty="0">
                <a:solidFill>
                  <a:srgbClr val="6600CC"/>
                </a:solidFill>
              </a:rPr>
              <a:t>,</a:t>
            </a:r>
          </a:p>
          <a:p>
            <a:pPr algn="ctr"/>
            <a:r>
              <a:rPr lang="ru-RU" sz="2800" b="1" dirty="0" err="1">
                <a:solidFill>
                  <a:srgbClr val="6600CC"/>
                </a:solidFill>
              </a:rPr>
              <a:t>риб</a:t>
            </a:r>
            <a:r>
              <a:rPr lang="en-US" sz="2800" b="1" dirty="0">
                <a:solidFill>
                  <a:srgbClr val="6600CC"/>
                </a:solidFill>
              </a:rPr>
              <a:t>’</a:t>
            </a:r>
            <a:r>
              <a:rPr lang="uk-UA" sz="2800" b="1" dirty="0" err="1">
                <a:solidFill>
                  <a:srgbClr val="6600CC"/>
                </a:solidFill>
              </a:rPr>
              <a:t>ячому</a:t>
            </a:r>
            <a:r>
              <a:rPr lang="ru-RU" sz="2800" b="1" dirty="0">
                <a:solidFill>
                  <a:srgbClr val="6600CC"/>
                </a:solidFill>
              </a:rPr>
              <a:t> </a:t>
            </a:r>
            <a:r>
              <a:rPr lang="ru-RU" sz="2800" b="1" dirty="0" err="1">
                <a:solidFill>
                  <a:srgbClr val="6600CC"/>
                </a:solidFill>
              </a:rPr>
              <a:t>жирі</a:t>
            </a:r>
            <a:r>
              <a:rPr lang="ru-RU" sz="2800" b="1" dirty="0">
                <a:solidFill>
                  <a:srgbClr val="6600CC"/>
                </a:solidFill>
              </a:rPr>
              <a:t>, </a:t>
            </a:r>
            <a:r>
              <a:rPr lang="ru-RU" sz="2800" b="1" dirty="0" err="1">
                <a:solidFill>
                  <a:srgbClr val="6600CC"/>
                </a:solidFill>
              </a:rPr>
              <a:t>ікрі</a:t>
            </a:r>
            <a:r>
              <a:rPr lang="ru-RU" sz="2800" b="1" dirty="0">
                <a:solidFill>
                  <a:srgbClr val="6600CC"/>
                </a:solidFill>
              </a:rPr>
              <a:t>,</a:t>
            </a:r>
          </a:p>
          <a:p>
            <a:pPr algn="ctr"/>
            <a:r>
              <a:rPr lang="uk-UA" sz="2800" b="1" dirty="0">
                <a:solidFill>
                  <a:srgbClr val="6600CC"/>
                </a:solidFill>
              </a:rPr>
              <a:t>оселедці, петрушці,</a:t>
            </a:r>
          </a:p>
          <a:p>
            <a:pPr algn="ctr"/>
            <a:r>
              <a:rPr lang="uk-UA" sz="2800" b="1" dirty="0">
                <a:solidFill>
                  <a:srgbClr val="6600CC"/>
                </a:solidFill>
              </a:rPr>
              <a:t>соняшниковій олії,</a:t>
            </a:r>
          </a:p>
          <a:p>
            <a:pPr algn="ctr"/>
            <a:r>
              <a:rPr lang="uk-UA" sz="2800" b="1" dirty="0">
                <a:solidFill>
                  <a:srgbClr val="6600CC"/>
                </a:solidFill>
              </a:rPr>
              <a:t>печінці.</a:t>
            </a:r>
            <a:endParaRPr lang="ru-RU" sz="2800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1043608" y="188640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 dirty="0">
                <a:solidFill>
                  <a:srgbClr val="0000FF"/>
                </a:solidFill>
              </a:rPr>
              <a:t>ВІТАМІН</a:t>
            </a:r>
            <a:r>
              <a:rPr lang="ru-RU" sz="6000" b="1" dirty="0"/>
              <a:t> 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6300192" y="116632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defRPr/>
            </a:pPr>
            <a:r>
              <a:rPr lang="uk-UA" sz="7200" b="1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endParaRPr lang="en-US" sz="7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6628" name="AutoShape 8"/>
          <p:cNvSpPr>
            <a:spLocks noChangeArrowheads="1"/>
          </p:cNvSpPr>
          <p:nvPr/>
        </p:nvSpPr>
        <p:spPr bwMode="auto">
          <a:xfrm>
            <a:off x="1043608" y="1412776"/>
            <a:ext cx="4607917" cy="1799754"/>
          </a:xfrm>
          <a:prstGeom prst="flowChartProcess">
            <a:avLst/>
          </a:prstGeom>
          <a:solidFill>
            <a:schemeClr val="accent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CC3399"/>
              </a:solidFill>
            </a:endParaRPr>
          </a:p>
          <a:p>
            <a:pPr algn="ctr"/>
            <a:endParaRPr lang="ru-RU" sz="2000" b="1">
              <a:solidFill>
                <a:srgbClr val="CC3399"/>
              </a:solidFill>
            </a:endParaRPr>
          </a:p>
        </p:txBody>
      </p:sp>
      <p:sp>
        <p:nvSpPr>
          <p:cNvPr id="26634" name="Rectangle 1"/>
          <p:cNvSpPr>
            <a:spLocks noChangeArrowheads="1"/>
          </p:cNvSpPr>
          <p:nvPr/>
        </p:nvSpPr>
        <p:spPr bwMode="auto">
          <a:xfrm>
            <a:off x="539750" y="2420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187624" y="980728"/>
            <a:ext cx="460851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0" eaLnBrk="0" hangingPunct="0"/>
            <a:endParaRPr lang="uk-UA" sz="2400" dirty="0" smtClean="0">
              <a:solidFill>
                <a:srgbClr val="D60093"/>
              </a:solidFill>
              <a:cs typeface="Times New Roman" pitchFamily="18" charset="0"/>
            </a:endParaRPr>
          </a:p>
          <a:p>
            <a:pPr lvl="0" eaLnBrk="0" hangingPunct="0"/>
            <a:r>
              <a:rPr lang="uk-UA" sz="2400" b="1" dirty="0" smtClean="0">
                <a:solidFill>
                  <a:srgbClr val="FF0000"/>
                </a:solidFill>
                <a:cs typeface="Times New Roman" pitchFamily="18" charset="0"/>
              </a:rPr>
              <a:t>Сприяє  кровотворенню,    загоюванню  ран.  Нейтралізує   дію   шкідливих   для здоров'я  факторів  навколишнього середовища</a:t>
            </a:r>
            <a:r>
              <a:rPr lang="uk-UA" sz="2400" b="1" dirty="0" smtClean="0">
                <a:solidFill>
                  <a:srgbClr val="FF0000"/>
                </a:solidFill>
                <a:latin typeface="Cambria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sz="2800" b="1" dirty="0">
              <a:solidFill>
                <a:srgbClr val="FF0000"/>
              </a:solidFill>
              <a:cs typeface="Times New Roman" pitchFamily="18" charset="0"/>
            </a:endParaRPr>
          </a:p>
          <a:p>
            <a:pPr eaLnBrk="0" hangingPunct="0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6629" name="AutoShape 9"/>
          <p:cNvSpPr>
            <a:spLocks noChangeArrowheads="1"/>
          </p:cNvSpPr>
          <p:nvPr/>
        </p:nvSpPr>
        <p:spPr bwMode="auto">
          <a:xfrm>
            <a:off x="2267744" y="3429000"/>
            <a:ext cx="3960813" cy="3024188"/>
          </a:xfrm>
          <a:prstGeom prst="octagon">
            <a:avLst>
              <a:gd name="adj" fmla="val 29287"/>
            </a:avLst>
          </a:prstGeom>
          <a:solidFill>
            <a:srgbClr val="FFCC99">
              <a:alpha val="41176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u="sng" dirty="0" err="1" smtClean="0">
                <a:solidFill>
                  <a:srgbClr val="6600CC"/>
                </a:solidFill>
              </a:rPr>
              <a:t>Міститься</a:t>
            </a:r>
            <a:r>
              <a:rPr lang="ru-RU" sz="2800" b="1" u="sng" dirty="0" smtClean="0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800" b="1" dirty="0" smtClean="0">
                <a:solidFill>
                  <a:srgbClr val="6600CC"/>
                </a:solidFill>
              </a:rPr>
              <a:t>в </a:t>
            </a:r>
            <a:r>
              <a:rPr lang="ru-RU" sz="2800" b="1" dirty="0" err="1" smtClean="0">
                <a:solidFill>
                  <a:srgbClr val="6600CC"/>
                </a:solidFill>
              </a:rPr>
              <a:t>яєчному</a:t>
            </a:r>
            <a:r>
              <a:rPr lang="ru-RU" sz="2800" b="1" dirty="0" smtClean="0">
                <a:solidFill>
                  <a:srgbClr val="6600CC"/>
                </a:solidFill>
              </a:rPr>
              <a:t> </a:t>
            </a:r>
            <a:r>
              <a:rPr lang="ru-RU" sz="2800" b="1" dirty="0" err="1" smtClean="0">
                <a:solidFill>
                  <a:srgbClr val="6600CC"/>
                </a:solidFill>
              </a:rPr>
              <a:t>жовтку</a:t>
            </a:r>
            <a:r>
              <a:rPr lang="ru-RU" sz="2800" b="1" dirty="0" smtClean="0">
                <a:solidFill>
                  <a:srgbClr val="6600CC"/>
                </a:solidFill>
              </a:rPr>
              <a:t>, </a:t>
            </a:r>
          </a:p>
          <a:p>
            <a:pPr algn="ctr"/>
            <a:r>
              <a:rPr lang="ru-RU" sz="2800" b="1" dirty="0" err="1" smtClean="0">
                <a:solidFill>
                  <a:srgbClr val="6600CC"/>
                </a:solidFill>
              </a:rPr>
              <a:t>мюслі</a:t>
            </a:r>
            <a:r>
              <a:rPr lang="ru-RU" sz="2800" b="1" dirty="0" smtClean="0">
                <a:solidFill>
                  <a:srgbClr val="6600CC"/>
                </a:solidFill>
              </a:rPr>
              <a:t>, </a:t>
            </a:r>
            <a:r>
              <a:rPr lang="ru-RU" sz="2800" b="1" dirty="0" err="1" smtClean="0">
                <a:solidFill>
                  <a:srgbClr val="6600CC"/>
                </a:solidFill>
              </a:rPr>
              <a:t>горіхах</a:t>
            </a:r>
            <a:r>
              <a:rPr lang="ru-RU" sz="2800" b="1" dirty="0" smtClean="0">
                <a:solidFill>
                  <a:srgbClr val="6600CC"/>
                </a:solidFill>
              </a:rPr>
              <a:t>,</a:t>
            </a:r>
          </a:p>
          <a:p>
            <a:pPr algn="ctr"/>
            <a:r>
              <a:rPr lang="uk-UA" sz="2800" b="1" dirty="0" smtClean="0">
                <a:solidFill>
                  <a:srgbClr val="6600CC"/>
                </a:solidFill>
              </a:rPr>
              <a:t>хлібних виробах</a:t>
            </a:r>
            <a:r>
              <a:rPr lang="ru-RU" sz="2800" b="1" dirty="0" smtClean="0">
                <a:solidFill>
                  <a:srgbClr val="6600CC"/>
                </a:solidFill>
              </a:rPr>
              <a:t>,</a:t>
            </a:r>
          </a:p>
          <a:p>
            <a:pPr algn="ctr"/>
            <a:r>
              <a:rPr lang="uk-UA" sz="2800" b="1" dirty="0" smtClean="0">
                <a:solidFill>
                  <a:srgbClr val="6600CC"/>
                </a:solidFill>
              </a:rPr>
              <a:t>кукурудзі, насінні</a:t>
            </a:r>
          </a:p>
          <a:p>
            <a:pPr algn="ctr"/>
            <a:r>
              <a:rPr lang="uk-UA" sz="2800" b="1" dirty="0" smtClean="0">
                <a:solidFill>
                  <a:srgbClr val="6600CC"/>
                </a:solidFill>
              </a:rPr>
              <a:t>соняшниковій олії,</a:t>
            </a:r>
          </a:p>
          <a:p>
            <a:pPr algn="ctr"/>
            <a:r>
              <a:rPr lang="uk-UA" sz="2800" b="1" dirty="0" smtClean="0">
                <a:solidFill>
                  <a:srgbClr val="6600CC"/>
                </a:solidFill>
              </a:rPr>
              <a:t>печінці.</a:t>
            </a:r>
            <a:endParaRPr lang="ru-RU" sz="2800" b="1" dirty="0">
              <a:solidFill>
                <a:srgbClr val="6600CC"/>
              </a:solidFill>
            </a:endParaRPr>
          </a:p>
        </p:txBody>
      </p:sp>
      <p:sp>
        <p:nvSpPr>
          <p:cNvPr id="66564" name="AutoShape 4" descr="data:image/jpeg;base64,/9j/4AAQSkZJRgABAQAAAQABAAD/2wCEAAkGBxMSEhUTExMVFhUVFR8aGRgYGRoaGhkeGBgXGhgZHR4YICggHx4lGxoXITEhJSkrLi4wFx8zODMtNygtLisBCgoKDg0OGxAQGy8mICUvLS01MC0tLS0tLS0tLS0tLS8vLS0tLS0tLS0tLS0tLS0tLS0tLS0tLS0tLS0tLS0tLf/AABEIAPUAzgMBEQACEQEDEQH/xAAcAAACAgMBAQAAAAAAAAAAAAAABQQGAQMHAgj/xAA9EAABAwIEBAQDBgUEAgMBAAABAgMRACEEBRIxBkFRYRMicYEykaEHFCOxwdFCUmLh8BUzcvGCwiRDUxb/xAAaAQACAwEBAAAAAAAAAAAAAAAABAIDBQEG/8QAMhEAAgIBAwMDAgYCAgIDAAAAAAECAxEEEiEFMUETIlFhcRQygZGx8KHRI0JSwRUz4f/aAAwDAQACEQMRAD8A7jQAUAFABQAUAFABQAUAFABQAUAFABQAUAFABQAUAFABQAUAFABQAUAFABQAUAFABQBgqiuZAiv5k0gwtxKTMXOxtv03G9RlZGPdhklJVNxU8gZoAKACgAoAKACgAoAxNAGaACgDE0AANAGaACgDE0AZmgAoAKACgAoAKACgDw6uATEwJgbmK4+OQOb8ScdkLT4M+H/EFoTvNrG5HyNZ1mqbfs7fUqdnPBXUZw6twhbilaoCgFQSB/CepAteqZWtvPgk5/BZMFxajDuBKfE8BewciEnmgKBMdpipwv8ATfs/L8PwR3Yf0LXhOLMOo6Vq8JRiNZACpMDSedO16mE/oT3I94nirCtrU2XPOkwQATHP0gCuvUQT255JwTnLbHlipz7QGNUJQtQ62H0qP4qGTVj0e5rLaGGG4vwy485TqIA1C0nlIsPepfia13eBK/SW0v3I3ZvxRhsMkKW4DqMJCbkxv/hrv4itrKefsUThKH5kKMD9oWHcVBStE/DYEnsY2NcjqIsc/wDj79m/H+xfnXHTmoow6IA/iVz9BtXHd8Dmm6UpLdY/0RBwnF2NEqJCgIkFI5+grnrPI3PpVHZcDDH8dOFqWkJSsfEVXjpA/eo23TS9qMfWaGzT890acn+0Uq0MraU45MKXKUjfkANgIqh6/ZHMkJ0xlZLahziM9dVqAhIO0bgev61kXdask2ocL/JrQ0MF37mzB8QqEBYCr77GPTrTNHWGsKyP6kbdAnzBm7EcY4ZsKLilIAEiU/FHJP8AV2rWr1lU+zFHo7VNQxyyHlHH+GeXoXLPRSynSfcbGpwvjIu1HTraY7u5A4n4iUVJUw+EoSmQR/GTz7piKottzJKL7GXY8eSzZLnzL7YUFpBCfMD5YPPflM3pmFsZLuTTyje/myEmB5j22+dU26yut47v6F0apS5NSc6TzSQPY1VHqNb7ok6GMGH0rEpMinYTU1mLKWmnhm2pnAoAKANWIc0iQCo8gOZ97VFvAHBuKsAprFL1t6fMFISTJBMkXFimstww2mhzpmgjqrXGbwksmrEYP8PxbSTcjcGAQZ52odeInoJ9L0souuEcPHD8mgZk4pwMaJWU6VpiUudDHSOddhGqEHZZLCPKV0SnLC7jvEZHiPAUjyrTplCColaFRsFEXHrWdHX6dz47fYbfTLF5RW8mUUtkkQpzcbEAcvnetC6yOfYbfSdEoL1GuWPssZU4pKBadqqhmTwa9rjCDkzK3lsqPaoWdnF+SLhG2JI4rUHcIlQBJ1JiN7nYe35VmdPbhftXw8mHr6/Y/lMQ8LqDzkA+ZIJg9TYe+9bEpOvuPT1ULKk4/r9CwYVhZc0kGZiN/nVkeVlDHsVe5D9jEtn8IJSUpmT/ADHlMVVLUqMsYMmVr37svL/wV7P8PohaQQlYIKTfqCO4pvdhZia1SV8HXPkWcANgqdMyoEpMjYAyI57RWV1acpRSiv8A9MnT6WNMpffBeWF3O9xHasOLxHA1KBuKatSfkgmR3kgyFgKB3BuD7VOLkuUyWE+xUeN8CUtl1sI8NMagBcbJEACIvJrW6fqYTkqp9yq+ycK3t7lKGdLUAASK2/ShnKRhQrj5WR5w1m3irS0+dSQoESJm4gfOPrSGsraW6H6k41wdnY7DhBasWuW5jUkSHUiKYmkl3ILlmcleKXdPJVvlcU1025+ps8Mr1EcxyWQVuiRmugFAGCKAOefa2w2G2nVG+rwzaYBBUCecAj60pqI8qSGtJbZVZvrWf9FAy/FAoWgkeVFjNtPI94J+R7VVw0etpvVqjZHy/wC/YgZNm4aeSXeUpSv+mfhPpSGsolZViBiPZRrJxfC8F6xfErCGirWmAmbXPyF6xI6a2x+lGBfK2uHulIobWNDhkEe3zrb9N18M1NDqI3V7kWlrGNeFIEOJggjtTG6O3K7knCx2c9hVjsUVkk7mlpScnyMxgoI1PLcYR5lEqKVQDs2DYf8Al371OuuGdyRkOmVjlLPkQ5diC0sNzCiASocz/wBfrTUo7lnwKaCp0XuuzyjqnDGOQ55lgKcQm56+3M1XFNcIv1lc4R2weE2a3WvEcWtsojqCBvtIn9Kh+EfzwVQpjXjfnP8AexX+KM1SlKWwQrTckXEncXpxrEcI2dJS1mcuM/wV/hHMw2+4FhSS4ZSbabbye4rM6hTvrUo+DMjvV89y4k+DomEWFiJjmD+1Yqh8ls35Jju0VfjKwyuPfJrwqNNpmpQ9pKeHyesww40juYPeeVLKyLtSQvKb2vJVcw4Iw6ndQSQDfSkwmf8AOla/4vUR9sX+4mlDGZIQ5jlaMtW06FqUorjTH8O6vlamnKWprdbWOO/1KYwUJblk6TkeeNOtgtrSZHWsSDnRmEkXyjnkYl4mpJtkcYJuRtandXJIN+U7R9a1umUtz3/AtqJcYLLW6JGaACgDBoA4Nx5j5xeI8UmEKISlRNrcp2nf3pWf5j2Gg9OrSxl+7KblWD8XEpbBUkKPLpEmJqF+IVuRkV6yaucocZJ2Z5OphTgUru2r+aTt2ItPrRprYXQylj6C9zlKTlLlsiYrHKcZCtIBFtfM9ulTjp0nnIl6XJnLGFKGtICTpMDkogSAR6TB7VDUOEuC2nWWaeXtZck5QtGAGMJlJQFlI3SD1npN6Xele3KZuw6uuFKP7GcgwwUPHdSUgCQFfmaVcUmN2alziscZFONxCnFqeXPhLJASN1JTz9Jmr4ccC2h1HqzlBdl2K9m7CgUEEJVMADeBcEn03pqvnhlXVMQcbIvlP+/oM8kzYA6SvStJ62PoahZXKDyMUdQhdHEu/wAf6GKn3SSSYnnsKi7EP+tVFCPNcSBEeaDJM79h1qUeTOu6xDdtXK+h7UtGIIBSEjTCQCAZ5Sd7dTUcOPLJK6i2OxvORvgM5eYS22nUpMwqeRPQ70ndpIWr4YyqUksc/cdscTAGFCVg3gwmOZk2pJaCzdhM56OeB+xjW1pC0k6gJ0z1EwaVmsJ57lElKPB6Ri0q+M36Hb2rtVcI8ruI2bskpSrfv0ppSKGil8VYNZe1nzpjywPhjcH85rU021raPaOUNuCsrBCj4MocAny2Co3EdatlTGTSlyvqW6rTJ1uUe50rgJLzzXiPqWEq+AaYUYiSSeR29jUPwFEZcGB608cjzK0ONY5DLbiyyUqcUgmY3Bkm5vECatri4WqEPy9xWzO7Jd6fOGa6AUAeVGuAfPfEzC8yzDEELbS3qARv5kpATIG5Nu1JX6qFUN+M5+B2iUnHClwO8l4QbYUHAtSlidyIuI2rHv11l0duMIujBRHWIwCF6S4gEJumQDeKqrk49ngnJHPOO8W0T4LLY8plSgIj+kfrWvooWfmbePCFrHxwWz7PMiRioeW2CwE6Upv8SSN4NwOh5zVkK8y5FYw/7M6c3gkAFOlOkiIi0dI2imMInu8lAz3LvxlYcWRvbor9tqy7YuFmEb1MldTmX6lSz/CqGKZaA1goS22kWEAmZA+c0zW4+m/kWhJaS5NdmXPK+AMOEy+lLiuUkwP3NLyueOP5I6rUK+aljsNm+EcIm6cO0P8Ax6+tVznN/wBYvF4JCOH8OkWZat/SahP8q55X3JepJ9yWMqZj/bbt/RV8Xuh2/krbeSJmHDzLyNOlKT1CbiKgoJ8xeH+pdXqJ1yyV/G8BAgaF85IVqg7ybc6lF2/GV+o/X1RxeWv4KjxHlr+DRrKdWhwBMjyqm0AG42MxU61GTcZcErtTGcM0/mfj/fgk8DNHEvkK1NkN65FwTqEgzyvUnp67Vt8Fep1V8IxU44f8kzOstcwuJQtxRUhawlN7WJIkde/aoS00YVuKQo9Q7Ocmc+zwh1LLS0pIutSvhAiwP+dKo0un9RZl2GqaVKLlIhYDNS9qC1hITfULTB5U/VplCWUycqFBprkTuOheKlPX9avkNN7acM7VlrkNpF5A5i/0rqZ5qf5mbskxuvEOJSgFKEgKc5zM6P1rtc903FLt5F5Sy8Fipg4FdAKAEvGGarwmDfxCEa1toJCTtO0mOQ39q4+xKKy8M+cc4xhxKi88pAUs6obSBBAiQE7GKr2r4GlCMXwPvs9zZ1bq21vKWlKJAVyMjnztWP1DTwglKKw3/exbGTzgt+ZcRsMKSlxYAUN+QjrFKV0WShvjHK/v7nXLnBVuMilWnFYZSSr4VCx1JIMH2/WntFe4ycJIqtxt3Mtf2XZ20GAxqAUmVbwFSdx+1PKxZ5Ko5mspF+OLAEzbrU9xzays54ptLqnQqdSRPqBH5CkNQlvymbGjcvS2tHPMBiFuY0Y02ZZWACTAI236XkmhtQhtXLYrNO+bszwux2BnEBQkEH0P+f4KqlF+ShG0ui371OTSUflfU5juGq/9xQ4POfn6gnxgEqPf5iq4Rm20v5OtruGuOu/UVKKcGvnzz4Dueyv1+Y/zrTDk0uM4+5Xgqn2hoCsMmRJ8VHP/AJT9Jqrju+7H9BNRuWXhf+ynZdmTrbwW0EjRAKSN0TsYi8c+oqanteRjq11cYKCeW3n7HQlP4XFIKpQuBcKgERcSFXF6Z3QmsmNGeOzON45sOLMAJUTIEmDcwJPOo1zTWDQ0mvWdsjw+rEOaUKSfKIECLd6t5NWNlUU2mesIhCVBsLGs/FBmO0jnVdzaj9yqu+N1mPjwWD7wv4UvL08/MoA9edxSU7GlhMQ6tVGNSn2eTqXAGXKaYKlR+JCkwZtFjbrNPaKqUINy8mFWmu5aadLAoAKAKR9rgxX3EjDaoKwHtE6vDIMxF4mJ7Vxk4YzyfP8AiWWgCErVq6+ax6Ga4McnrKs1UySppIS4Ukav4QDHL1qm6mFyxI5FuPYguOOly51qJm4mT71ZGKisIMN9x3gA6FaNP4jm20RtaNopbUr/ALPsR9CVslGJ0HIcqQhMJSCeZi01i36yEJYfL+DdqrVUNsSJmz6sMpxxYJAT5UAnSe55bx6RVultV/CJzxCLmkUvH548+ZUvy8kgkJG/Ln6mtiuiEV2Mi3UWz88FhYxwThGWnEwVebSm3lB8s9J60nOtucpV84DU2yjQl5f8FyyPg1b2HQ8ziFNLUTI80RtukiTHzmpwplbBTi8GUlJ85Hy+DXwCUYxybeUlUctVwZ6xbpVr0j+SxSmvJ7Xwe9B041wGfKbm0HeTvPOuPRvxIG5fJJd4Wd0gJxrwM3UoJMj0gXqctK3jEjmZ/wDkameGcSCoHGKIvplCSRtpJtfnItUfwjfDkdUpryaMNw1jpWHMYI/gKUDe24I2gnnuBUY6WfKbOKVn/kYxXBC3ULQ7ilOAlJQVAeWD55SLHtXXos/9jjUpLEnkkP8AAmGTqWykoXpiAfKSLix2/vVlumUo8dzuMnhHAbJQSqQ8oXVNhzAjpUPwadeH3ObRPivsw8T/AO4JMifJM2Exe0GY9BRXpXHuzmwS599m+MIhtQcT2UUntIUdj0BqUapxlnuSzNPuNeG/spQjz4pepQACUt+UJ53PMzIpmcFNck1Jp5THLf2c4aVFS3TKpT5vhHS+95v6Uv8AhI+WFk5WPM22WvLMClhtLSJ0pECTJpiEdqwiOMEqpgFABQAq4p8f7o/92/3vCV4cb6otE8+neK4zq7nzY+vw9aSlRWZ1laSCk8zB59zUcrOBlPggYnCfhhwT/wAZ32n8/pQdyYxJUpSAlspUmAI+IztPfvUZy28kVu7Llsu+RcP+CkvrJLhT6wOcVl6i+VnC7G1RQq1l9y3ZfmbKUgBSSeQBv8q8y67FJva8lzi3wLOKHkqbVrAkiADWpo6p18v8z5+xNRWMFGy7CobXqUgrImEqEJCtxM72k9rVtStk1hdylaCMXx3HGBy/704X1qVKUgGDAtePQUrPVSoW2GDG6nKCsxB5OzcChX3RJUsrlRgnkBYD6cq0dE26k2xCHYsNNEgoAKACgAoAKACgAoAKACgAoAKACgAoAKACgDBrgHKvtRa+8YhLTIBWhH4loF4gKV6dL3rK1mrrps3Px3J1VTtniBzTM8ldYXDhghEp6QLb9jG9WU69XLMS65Tpwn5G/DmWKH470lRHkT0qGqv3LBoVKNNbtkhucetRKSqANwBPzpeMHKIq9fdJ5WEbG8GhmXbXEzVby+GP6TWqz2y4YtzB9Sk61gmZISLEJA69dpqyC5NWhZlkU+HqKAUgpIIgklSTupR7k2HtVzlti2Uau/0K3Pvl4LYlsNMpQN1b++/5VnvMnz5PFSeTovAE/dQSokajAIgADpa87zet3Sf/AFl0OxZqaJhQAUAFABQAUAFABQAUAFABQAUAFABQAUAFAGDXAKPxJhhh3XH1/A4QZ7hIEetvrXmeraS2VyaWU/5+pq9OcWnFdznD+IGPxTalCA2Da9z/ACmQNrSKvopeni+ctmhdpMWx3dkslhxDelaU7GLVGS4FeorNOV8nrgzwQcS09puQSTAselOV7XBZMiPYhYZAh1Kbt6vISKot8fJZU8Wxx8kLiXQgIbKSZ3KbkRytXK8ZPUVzw22KuH2w4oQSQpZkQBCgb+wFd1GeImL1TVQcFXW+PI5zrEBE9rUvHlmAdG+zRhxODCnFKIWqUBUyEwAN+VptW1pItV5fksqTwWyabLQmuAAVXQCa4BoYxIVpI2UCR7ECuKWQN6lAb1IDBVG9cyBma6BhSooAR43illBhMrP9O3zNJWa+qDx3+w/V066ay+PueMNxW0owpKk99/yquHUqpPDyic+l2xWU0x4w+lY1JIIPMVoRkpLKM6UXF4aNtdOBQAUAFAGKAOY/afxQ2R91TNlSpdxBEjSB7zNIai5Se1eC7TXKq6Mn8nPGFFs60Lgt7fzGYtHP3ql88M9fYlNbvH0PGJ4vUp1CiNOj4p59hFH4bKbXJhWXxti6msId4LOsK+vy6y4oXTBm3XkKqcLK48iMNNOUtsR4ohlouKEAbJ79apy3yzQ0+iVT3SeWNsnwoCApYlShKve8V566z1LHKT4Q3OTxwKMZhUJxKlNgCG7gAfEVWPrT+jnOVeG/nGTC6ikrFjuInGQ64QTKRaJO/P8AzvWjXHEclvTenrUe+fZFvyjEutJShDiwlIsATA+dd9e1cRZtPR0RWFFEbNHH2it9p5YUUnUCSq3Mpk2P94iiGos3cvlmVqunf9qf2K3/AP2WLWCfHXKgAYMGASQBG2++5p+Mppcs0NB0mKSlZy/4JuWZ4+yrxQ4omYVJ1GByIO47b0e9PdFjep6dTatsVhm7L81xjrigw8dM6iJ8o1E6h7ybUndqfRXvljPg85Lp98ZOL4/gi47jXHYdyFEoDY0pCkpIVblygwNr1oaO1W1b92SmVcq+J9yS9xbicU2UqWQlSYKRG+9+e/SlbdW3mLFJWeCuL4ixSlKZcU4QSN5VITPmB7An8qujCFlPEsv7k1FSj3L/AMLZg8MOgh5ZkarmfQX2HasG7qGohY665Yx+puabR1qtb1ls2f61iHA4hxyUlXlgAGOhI3v+VNS6nOVPPdjFGgjCe79jU00Ky42tyHpPBJVh7U265OOUVqxZwSeH8wLToST5FmCPXY/lTnTtTKM9j7MX1+nVle5d0XoV6I86ZoAKACgDBrgHKeLMqKsWpEqdUQFLISSQAABPLVED3rGuqfqvnLK9jlLgpGdOo8X4ilQMBMXCrWM+1WQTxyek0WuhGrZZ3X8FaxOEUlfnSrUTO2807VOO3KEroOVmWnyXTgbJVI1PuDSCPKDvHWkdTbGeEuyHdPW608luVlH3seeQjkAYPY/2rHepnKfsXBRde+Yx7ETiTM3cGlLYSFKUCA4bCQB8Q6xe1t6r0nTI6i5qTwl4/wBMjPWbV25EOT45SmnHFquTKldYBv8A2p+dHp2enHsjBsm5zy+5BybE61rsR5yR3B2P6U5ZU4JZPVdHmlQ4eclvwuLCaoeEaE4bjVnGYgNqUdgkn6Gox97K2owi2ym4TDwlKh0ER1pqNnI7CacFg2OqgHUYO0du3KrVM6msfQk8H5+hl9xCiYUAQeRIJn8xWZ1LTznGNkV2Me/VV2WOC8eSdx06hxCHPN4ayUqUnlIlJjnBB+dV9I9SM5xl55M7W7WljwU3K828B3SohQB3FwRWpdps8oxra/KLUvEMuI8QGIE9x12pSMZRlmPcjSpSmoruwyniH7s0UmVITIBAkpvsY+U1VqdBK2bnX57npo7qIJWr7DXJseHkJcTsu9Zl9Trm4PwadMlOtSXksuFY8s1fXp8xz5FrbPdg9LfgRUZapxTicjXl5IjHmcQB/MPzq3QpytWCd721PPwdLFeuPKGaACgAoAwa4BWsxwq3Q6nUnX4lyBYAQUg9fLEjuaWcXLKL6pKLybMRlragoKbQdYhXlFx0/L5UShFrk7GbTycxWW8RiVpRqLLS9KZBBJBg/KKzbIqD48mzp7JW8y8fyPQx4hCB8CTJ7kcvSs3VahL/AI0RuuxlLuWTCWAEVVVJIRaE/HOTKxWGWhFnIlB/qGw9Dt70xVZ6Vqs8dn9iEo7kc8wSv/jONrBSpNlJ5gj/AKpvLU3JGU4tTwak5eUN+Lr84EDkD1gbWpid87VlnstPp69PDjvjlkVPEJQSFRv1A9ZqT0+7sZq6tNvseMxztK0FKwrzDYbfMGpVUbXwI2aq69beyFbGbrCNExFhaTHKr/w0W8j9eunXWodzGDQXnEoU5pCjGo7CixKqDklnBB6uyx4bLph+BNMKS/NxPl3HO89Kzl1NvPtK5VZfcsuf5WXsP4TZCTI0nkNJHTtVFFvp2b2RksrBQ844PxLKSoFDoAkg2MdprUhrqm0mmslTqyVlOYKRYA6Ty6elWyqTeTkNMlNT+o4YTrlN5WnmLzaBbkE1XKW3k3tclZQ88Nclt4OYnDpAI1Am3ubetYmtSna3/Wc0M0qYrJZmcUQImkPVsjHYXyhFvJ4U7O1VwpnN8I68RWWPODGWnFqWHELU2fgSoEpPVQG1ep6dovSjufcxOoavd7Il1FaplGaACgAoA8qrgHNnuIjh8W4txCiHVAKSkk6dIAB09gN7Vm13P1HlE9PCdstkUOMdmzStLiMY02EySFkcxzSSFSOXemXLPKY06pV8WRfJSMbmDbT+lCABiHrEbgrIlah/DqJJHrWdc8uTXhDtNko18xf3xwXLCsACNq8/KOZZZR9xrh26eorz3Is84lNjXbUjiOW8Z5QpeK/DdQ34jZKgd1aSBMelvar9A/Y4yXZi2oqTkmKcLg3W4Q6sLAvOmLe5p2UI59qwMWX22V7MvggY7ENpUEpQlWsnQYBCjtF9r1fFSf6CUpSTxHwQlMJhQ+7mbGyoIJ3sbDlt1qyMn8/4OQsl8ixWFe//ADVExsaaGODeMsfI+E+kGaMcE8o6ZwK5iPAh+2kwmR5oHMzXntZVXXb7S+Em1yWrXItAi1LKWTrOW8bcSlRW1MEGCkHoYM1vaXSwhFT7t/4KW3nBTW2SpPOTsKalhEqlOctsSxcPNrWdKllC7HURfmLdBH1pK+aSzjI7q9TKiChZHOV+jG2aleExAWyrTqB1JPwkpFj69IpeimOoTrn47fJj6XVSrllBluMxTpU54kBR20iBVj0FMfal2PSaKUrYb5/ojXm/jqQQrElHmAJnSgTzUReBz3q2qiFfZCXVFOGGn7WdR+z3gJeAcLzjyVqLegJQkhIkySSTfYcq0TEbyX6g4FABQAUAeVGuN4A5RxGtIxbl5TMzOqbDn2+lIYSkz0PS1FVcdxdi2WoGIWkSkSidkwLuEdht3payzLwijX6uMmq1yk/8/AjOPSUSDqWVageYgyI7z+lLzXHJuQlC2G6L9uDoOQ5oHm0rgpVHmSdwedZs4qM+5gzrcHgeoxVMK7CKtpGxmLABJNhvVbzI7g4/n2OGMxeqYbHlQqSJ636TWtTTOqpfUv0dNdtjcvHZGl7ElDoQglaTa8auhHcE9asjysnOowroSeMN+CHiWkqU1ohIRYoVII80kXq2E1hr5MjdB7ue44XgUOalpAKiORuD6i30qqLlDgVTcWLTm+NbGnwyY2JFaalwO4TMJ4vxyNkx/wCN/wAq7uJKKGmZ8auBASwlalkeZ1Qi8Xgf4Kyo6KU7HO1/sMboxWImvhLix9o+G+la0KMhQElJO89U/lRqunqfur4f+DinjuLc+yguYp54f7alyD1kCY95prT5qpip90V2WxTyZy7K1LNgbWtyvHvVdl2T0ek09dVSk3yxxmuVLZZTiNYOm9ugN6oT3vbjuK626jUad7X9sk3SjENJ1AEx+m4NZ87XVLKPIrh8CrLcQpPitBKobmSASAkGxJ5XIF62K5OUNzPS6TqUYVqM12JTj2gJ1IspRSNcgaolBMGClXmF9iK737FGs1yvfC4R3XIHFKw7RWUlegaikhQmLwQSKdj2Mx9xhXTgUAFABQBHx2H8RCkEkSNxuPnUJx3RaBHD8DlbuLx60klRbEiSQmAQADFo6jc0lHEq9tfcnVZJflZ0HG8H4d5socCyVCCoLIPLltE8orq00Fyu5I5fnPDS8vxLCVyptS5S4lMyExIIGxuO16NTzRKCXLTG9HCTtSiPc4zMhAVhkr8U/CNNj3M8hXn9Lo57sWLj+9jZuonseFn9iPgs8zS3iNYeD/yH5E1oS0VX/VsWho7m/dj/ACMMXlGLxghb6WUcw2CSfc1ZRp4wefJVfQ0sZFXEvBKcM01pedcWtehKTpA+FRkQO1X3ahxT3djPUrFP/j7iJfDWJaCVrSmEySpJKldhH0qurqOnt/448P8An7Fmp017jum8nVsm4JweJwza3WnEuFIKlaiFHoTy26CnoaeDisrkznWvI7wnBGBbSpKWB5tySoq9iTIqf4evGMBsRrxPA2FUAEl1EfyuH/2mu+ivDa/U7gXD7PUyf/kOdrJ95t8qj6M8/nZzD+TW39n58UlT/wCFNkhKdUdCSOnPvQq7N3MuAxLPclJ4DRJl9wAzASEiL2uRcRArvpSf/Zhh/Jtf4AwykgandY/j1b35jb2FVy0kZLlvPyccExdjOBVIVOHI0wJ1HzFU3VtAtVc9I8JRY3PUTnSqZdl2fk14vgNx4+G4tPhFKrpuQqRpsreZUT00ip1aVx5bKMkLgHgLEMLUcXoLSZ8NuQokzZRItEcvyqyWnrlLdJBNRbykNeG+DXcPicUpZa8F9JBSkfFqJIsRYJk2k71OFe3JJyXGCu57wC+zhUttTilFZTyTpTu2fYi5mLiq5VY5R1Ycs9i0/ZrkuIwjb7T6Uj8UKSUmQqW0SR2BEeoNXxWDljT7FzqRAKACgAoAwa4BUMpyX7ricQUkFtwpUDMqSTJUkgbCTIpOur05yx2Z2CSH4q9Eyu8Vsz4ZiYn/ANaXuXKNfpksbl9iurQE8vf/ADaqODWTbfc0JaUtY3gUFuVCBZcA1sKnFGRqJrDZFzt1CsShuRLaCqOmogT8gax+qyeFHx8i2gScpS8kPMcUiCjULgjaTe2w5UlpIbrFj8sRrU2xprbl3fgvuSZehlpCUpg6U6upMd/y5V7SCxFHnxhUwCgAoAKACgAoAKACgAoAKACgAoAKACgAoAKAMKFcAqOYqawKnFuKCG3VgpOoqUVEDUCN9xMid6V2qpv4bJw74JSs7aEQsKkAyLi/cVXZqq63iTLlTN+CvZ/nzbjzTbS/EUAoq0XSkECNUbEkQJ71XfdBJSyPaL2Sal5IDUrmxmY371XXNTjk2IySSaGOBwkGd6mkU3XZWBvisS3hmi64YAHuT0Hc7RU5S2ow77nJ4RyzNMydU4cUpK0mCTZQABUoJST6BPzmq3CM47ZLK+pXplZvSjw2SMuecAbeWELShQMaQNXYqFzNWRrikkksI9Hb0qiUdry5fOTuOCfDjaHBstIUPcTWgux5WcHCTi/Dwb66RCgAoAKACgAoAKACgAoAKACgAoAKACgAoAKAIuY45DKNa50yBYE7mBtUZSUVlnUm3hHMs9zj709qiyZSkdBz9zS05KXJtafTqtc9zXlbGhZAHlUJtyPesnWw9ywSuaYwThEo1FKQCsyYEEmIk0hJyS5ZCODOXJnykR+s1qaecZQSQ25pRTTLFhcMEDUqwF6c4issyr9Ru4QtdBfeCzHhJEt85J/j+W3uaqSzLJTCOOWSX8OjSQoAg2IPfarXFLuWqT8HP8xwhGIWy2oBoaSJ2BUCVAdhvVceFgd/+UnBY8rydgyDClphCCpRgW1bgRYf2rQrjtj3MRvLbGNWHAoAKACgAoAKACgAoAKACgAoAKACgAoAKACgBFxqFfdHCnlBPoDeq7Pyl+maViycpYdlUTc2HSlWn4N+KymOU4otCITI77ms+WknlttC/ouXJ5zXOgzhw9YklIE7HUoD9TStVXqS2sXm9mSwOYrD4RIdeduRYczN7JFyabpqjU8p5YtK2VntSOf8UcXOY5AS2S2yVQUkEEwdlnvEQKaWd2Z8/wADtXTHOClnD+DorGJ8NnWuAAgE9rdq6nhcisordgQZ1j8R4RdbQQ2UySqywOunlaTe46VXy3yRsbUcREgzJK0tpKYcKQTOxOkCfYD6k9Kq1Nj27UjOsk8YOtcLvqVh069WpNiVCJjp1HKa0dHKTqW/uSj2G9NHQoAKACgAoAKACgAoAKACgAoAKACgAoAKACgDW/p0nVGmDM7RF5nlFcYZOC4zGtBxwJKRDioj4YmxBk2iOdIOxG1otT6vtfc94VLrxsQAZgmTIAmwFVeqlLb5J26xRltXLNWHwWtXhvwtKFWTMp9Y69uVRcoxb2rkydXqnJ7UbeIMK0ChSNeomDcqJja5/Laq63Lt4Lul2QV2ZsW5VgFrUkSoDUdcjynqZ/mNXbuD0d1yrjhPLZ2BkAoSmBAA+lWpbkedk8SZ5xzY0RMG9dlFYwcTyzmLOGWp1wAhRaVEA/Mzznp2pO6lxSzzkzrItM61lvE7IabD7qEuFEqva1r9CelaNephsW98klJE5fEWFCAvx24Vt5hJ5bb1Y9RUo7tywdyjGN4hw7TJfLgUgR8NyZ2EDnQ74KG7PH0DJjJeI8PigfCXdIlSTZSZ6g12u6Fn5WCeTZmGf4ZhQQ68hKjskm/a1dlZGKyzppY4lYJIUSi8DVzjmIn61VHVVs5lEprOcOqwebnpqAP1qxXVvs0GUS0vJOygfQirMo6aH8xaQoIU4lJUJEnp3qLsinhsMmp3O8OlsOKdQEK2M7xvFRd0Es54ObkhI9x7hUqj8Q330/W5mKi9RHuiPqI94XjvBrVpK1IvGpaYT8+XvU1bFgppm/MuNcCwrQvEIKpghHnI9dMxXXZHOCWUb8i4ow2MUtLDmooAJsRY2kTveuRsjJ4QJpjqrDoUAFAHlaZBHWuMDgfFGHQ1jXWIVOsalk/GVeY2AASIULdqy71t3Y7j+g1MaFPPfHH3IPFBeQpCcMVJIAJKf79qVodak3Mq01Dsrcu7ybMjfd8KFtq8n8QANufea5dbWp8S7nZ6C1rOBxlGDVjyU4dQ/D0qWV2BkkACB2PypinTy5yUV1KDUpHR2MGW1BAAU0U3GkCD27G+9PRjjjwXyllZ8iTiTOk4EKB2EKAEWnkJqp5i9qJJprcyj5tx0t5shCC2SNyq/wBKNjb5ObuOCpYfWBZRAJmOvfv71aoIpaRKGLWgfESD1vH7e1Eqoy4aI7VLwMsrzHWSeQNknrzJPK/Ss6yuMJYHun9Jd8t0/wAv8j/B+I58K0p+SRXYNviPB6D8Pp6FhQ/wDqilXngqTYOJ3E9xuKJPxL9ynUdPpvjuSwxBjEKGJDi1fhqWkKO+m8CegqbumqZRgucM8/8AhnC305/ODoj2VtON3ABiykmFDuCL15eF9kPc5f36mnKiD9u3g5ccQ41ilNalK0rIUo3mNiOn/devg43UKSWG1+xjz07c3CAydzgSPxlAjoZ/M1yNC8sYh0uzHJoxGPVF3lR3uP3quylit+ith4yYYztf4aFrJaSSJiyUrOokc/2qP4ebrz8CahLyScycAPl8xmJBgjkDJ/KoVOWMsZWjtdbuS9qNWFcCiUz5gYIm9ouOxqzc1hibXlEDMME6HCpCNSSmDChMiZse0bU5VdCP6lkJLB0T7EsZh9LyCQnFFzSUn4ikJkR2kKJ/6q+MY5bXkuwu6Or1MAoAKAF+bZohhJ1SVRZI3NUXXxqWX+xfTRK18dvk5HisuWt0uEanFmVOLj9OwAsOVect1UpyblwbC0EI1uMeW/Iz/wBJCvOZPptSlllli3xXBbptPChbM5Z5bYSiwFqoTc+WP444N3CMsOvBBASuFQRPX9Zre6ffJx58cGRraUnktDOaKccQEJlBBK1QQARsAeZ3+VacZ5M+VaSeTlH2k5m3iMYVIVKW0+GCNiUk6j6AmPaut8kOUuSsYdOpQ53rqItjN7CaRyJO8bCp4IZEuNxQkgXobLYryP8AhfDCUpN5In3rNt5s5PU6F7dKsfUbZ4+rxIgC4AAASOgBnY/vXNm5vInrNU9NGPp53Pnnlf37HrA5hDKwb6/4T/CRUXiCaRdo7pajE5vn9iDlOMT4zmszCIj1m35VfQklljk6q3Y3H83CNGaZi8i7TriW+g+H9xVUtNp5Sy4psz+p12xSlX+uBd4ylJ2udzTMEkP6TQqqC/uSdl2VhaVHYJH1O1XIjf7JJCXFymUzMUNkLak1kk5Pk+Mfb0tYdxTc6goJMH3O/tVjuwsI8tqK0rWkS21eFIeCkqEygiDPIGeVJeWex06rWmhBYaxj/ZsycpK1KhIURIBNwOvpyqFmUs+DyHVZ0ysUaVwvPyya82LiLneLH1+tTg4yRk58G7gHLELzdouKUmElSNKtJK0RpkzJtq8t5g07VLPA1XL2n0DVx0zQAGgCgcWlSX1k/wBMekfuKweqb4tyRv8ATtrrSIGGRqvNqwKqd8uWaM3gluq0akzYi1Oyl+HUqn2fYpit+JeRJil0jAdS4FK83Uw8FIAJKCkzykgg/n862OntxTKrdI7/ALFYz3HuDUQpepUqUElQF+yTFakFl4O6iNVFLk0v/eRLh7hM2EVfjk8xZLdz8jxttvw5SRqkc4gHl61NIowxbjczUfInnz60bsHUhhwfk6MQ6ErNgJPflFZXUdVOqvMe/Ye00YyeGWXiPKmsGEuN+VJUAf6TyNIaW+y2e2Ty1ybFN1dMfdwsizFZkHASq55qn6+tP5l+ozbVROv3Yx4F+M4hCikRZIiwgWG/frTD01k/oJrXUVRSjyyDg8seddDzba1NzCym8eo3kVyy2FUPTk8MztJfY9T6suzfI9zlKgyUhskJG8EqMjtypeF0ZNJM9BbqK64ysk8/QWZLikgBRhQHxJpvtLDLadVG6v2vBIzbHo1EtDSkjaZq4shDMfe8sefZ5krLniYrEAKS0YSlXwzElSp3jkO9dz8mL1S+UcVQ4ydQOKJa1IEGLA29J6VZu9vBgbfdhnLPtUdS4tidKXU6w5BkFI06D1N9Ue9Rhtk/cXbrI1uEM4ZXMDxEG2yEsJKti58MxYTa5qqzTbpcS4Ffw0sZZOy7M04gGQErTunffmD0pedUqn8oVsq2kbAZ1iGMaFYUgrgtpGnUCVkTAkAmwFaFP5UMVV4hyfSmDUShBUZJSJtF4vbl6VeRN1ABQBXuLss8RvxBugGe6Tv8t/nSmrpVkB7Q6j054fZlIwjuklJryeHVNxZ6SXuWUSsQuQL1HUy3Jcka1gWYvY1VAvTK0bKUskSDsedbdE2orCM7WdUt09ihBZXn5/cuPAnD4Wlx9xAhzypBH8IuTHQn8q06YtrLKer6pWOMI+O4q424RKAXGwdImQBsBzqzt3MhSyc/TgHFp1IBWnkRJB+VddkF5RzDXg2YXJnSboII3627UtZqIlbl8FmyvJVNqSpLhbWBbmPNyUDyrN1F2+O2SyidEpQluyOs8ylTjQU+fOi6QD5VGNwBuYneldO1TZ7Oz/fH3NWm/Mo7/BTsVgkKQUobIcWrymTBuAABzMzO1bCb3788LwaF9KtUnFmp3hHGJUkBnVP8hB5RfoKvjr6JecGC62jrPA3DasJhghyNaiVKjqeU84HOsrUJ6ie5cImpYLA5gUxsPlVb0vAeqUzifgVpyXWQG3ReU7H/AJDY12uy6n6x+P8AQzTqNpyvEFDa1oe1NuIVBTEgnsehrZg90E48pmjT1KOcS8Fh4Jz1IC2QsAKUFJSq0kRefYWqvUOdcNyWTP1eojdcsL6ZOoHHDR3I2HKaTn1SqNWc8tdl8lC0st+PCOXZ34aH3SkaoSLm4Sef+da5o3ZKpSmaMLdPF7HJJihrIH3PhAAPW0RYG3anHrq4LD7ldunlN8PgdYPg1KR5ydX8ySU0rPXznLK7EfwVeOeRtwZlWLwmMDmGY8dFkrkpEJURzOyhEyBeK1NLd6kcmdqalW8ZO4CmxEzQAUAL8+waXsO62qYU2raZFjBEbmeVV2LMWCeDkeHK0aWntQdCZ8w0laeRjrFed1tO97ksP4N3p2uU/wDjl3GTTsisWSNc0YhoE+lWV2OK4IzgpdzTlmUNuveEpWiQSCCNRIvadzz9q1tLCd1mZdkhLUWRohmK5bOj4ZxKEJSV7ACVG5/vW7HhcmDLlkLiPGBphbiikITZRMmyjBsPWq7nLa9pFYXcSM+CMOPA0qSbJ03H0rzUouNslP5HG8xyhXgcu/G0rHl0SeQuTce4ipzs9otCvExt/paHFlRMQTp+v0oU4rgsdeXkbYfANJAJSCQImpL0/LJpYOe59ljmFKjq1NrUfNIkE353BsQb37U/VOuzCXdG7RZC1LCxJfsQ8oz17D6dKkkX8qptvJgiRBiwtU5Vxm8pcl1mlhb+Zc/QteU8dhWkOpCReVXv0gDraqZQmu3P8iN3TGk3B5+hacLmKXUhaTKTtVPqPPJmTrcJOLIuc5shltS1mwHuew71FylY8I5FLJxPEAuuuvOfG4qY6cgPQCBWzUtsFFG3DTxhHHyef9LSCBEk37f912c8IthRBpueMFt4R4UeeWouYh4NAgJSFm9gb9qqhVXPlRWfsefvmo2OMJPb9xnxNwMUJQplw6UrSVpVeU6hqM9YmrbFsg/jBVTFSkkTsO0E2rzuOcs392UesS4AO1S3eDiQ8+z1JUp5Y+GAn1IJP0B+tbfTYyw2zK6lhOKLtWoZYUAFAGDXAEWH4ZaDr7qxrLzgV3ACY0zvEzb2qlUpNt+QXDyiqZlkLqcQtDTS9Makq3ChAm/IydqxNX0xub9JG5pepprbb3+SM1lb6laQ0ufQ/rWfHp17njaPy1dKW5yRYcq4CYS6MS6Ct4EEQSEpgCNtzIN9r16bT6VVxSZ5vU3erY5ErPOFVYlTcv6UIXqICBJI2uTH0qydLk1yUuTZJf4UYdRpf1vXnzKIG87JgfSp+kvJx8ifA/Z1h2HvFQt4pH/1aoBMRKiIkdqr/DQ3ZfP0COY9mRsdwgsLUpL7qEkE+ZWop3hI2nmb2FLS0Mc5QNzzwyZheHQptIbecC0p+NVwreyhETeLdK7LQVSXBLfL5HyMlRpElQMXvNdfTKH4LPXmRHOHpJlQI5Smfnypd9IjnKlgmtS0JnODwXTLCCFKkuFQI6zp3HoK5+AuXClwMLqNqWE2RH+Aw3qdSkuQn/aBmfSeg2FWy0t23vllkurWOO3/AD5JfCuSuxpUyploSRqUC4om+wEAftUK9D6st1iwKW6ydr3PuTM54GafQRrUFhRUlSoMAx5It5betMz0UHHEeBabcu5Tc/8As0fbAUwoPW8wgJV7AmCPrUvRlFLybmj6lHaoW8NefkS4LhjFarsOyOQSRt3NqolCcnjDGdbrK3Q4ww8/LLrwphcRh9SHmlpSVFSVmIHLSb9Rb1q2pSi8OODzcZZ7lhxGXOPgoMoSoEarTcch19aunW7FhlkbNjyhNmXDTzf+2C6nqICvcftWTf02aeYco0qddCSxPhiz/RMS55Qyod1WA+dUVaC1y5Qw9XVHncWvg/J3sKlaXCjSogiDJnmfe3yrb01c4ZUsYMbUXu2e4slNFAUAFABQAUAYigAigDNABQAUAFAHlSQd6APDLCUzAid+9cSA210AoAIoAxFABFAGaAMRQARQAFINABFABFABFABFAGaACgAoAKACgAoAKACgAoAKACgAoAKACgAoAKACgAoAKACgAoAKACgAoAKACgAoA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66566" name="Picture 6" descr="http://nebolet.com/medimg/content/vitamin-E-pri-planirovanii-beremennost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73016"/>
            <a:ext cx="2690664" cy="3068960"/>
          </a:xfrm>
          <a:prstGeom prst="rect">
            <a:avLst/>
          </a:prstGeom>
          <a:noFill/>
        </p:spPr>
      </p:pic>
      <p:pic>
        <p:nvPicPr>
          <p:cNvPr id="66570" name="Picture 10" descr="http://zdorow.com.ua/wp-content/uploads/2015/01/1114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6900" y="2204864"/>
            <a:ext cx="3067100" cy="2592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7772400" cy="112474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6600" b="1" u="sng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Довідкове бюро.</a:t>
            </a:r>
            <a:endParaRPr lang="ru-RU" sz="66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47775"/>
            <a:ext cx="7740352" cy="17491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uk-UA" sz="2100" b="1" dirty="0" smtClean="0">
                <a:solidFill>
                  <a:srgbClr val="FF0000"/>
                </a:solidFill>
              </a:rPr>
              <a:t>Авітаміноз</a:t>
            </a:r>
            <a:r>
              <a:rPr lang="uk-UA" sz="2100" b="1" dirty="0" smtClean="0"/>
              <a:t> </a:t>
            </a:r>
            <a:r>
              <a:rPr lang="en-US" sz="2100" dirty="0" smtClean="0"/>
              <a:t> </a:t>
            </a:r>
            <a:r>
              <a:rPr lang="ru-RU" sz="2100" dirty="0" smtClean="0">
                <a:solidFill>
                  <a:schemeClr val="tx1"/>
                </a:solidFill>
              </a:rPr>
              <a:t>- </a:t>
            </a:r>
            <a:r>
              <a:rPr lang="ru-RU" sz="2100" dirty="0" err="1" smtClean="0">
                <a:solidFill>
                  <a:schemeClr val="tx1"/>
                </a:solidFill>
              </a:rPr>
              <a:t>захворювання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що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розвивається</a:t>
            </a:r>
            <a:r>
              <a:rPr lang="ru-RU" sz="2100" dirty="0" smtClean="0">
                <a:solidFill>
                  <a:schemeClr val="tx1"/>
                </a:solidFill>
              </a:rPr>
              <a:t> в </a:t>
            </a:r>
            <a:r>
              <a:rPr lang="ru-RU" sz="2100" dirty="0" err="1" smtClean="0">
                <a:solidFill>
                  <a:schemeClr val="tx1"/>
                </a:solidFill>
              </a:rPr>
              <a:t>результаті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тривалого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неповноцінного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харчування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в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якому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немає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необхідних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організму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вітамінів</a:t>
            </a:r>
            <a:r>
              <a:rPr lang="ru-RU" sz="2100" dirty="0" smtClean="0">
                <a:solidFill>
                  <a:schemeClr val="tx1"/>
                </a:solidFill>
              </a:rPr>
              <a:t>.</a:t>
            </a:r>
            <a:endParaRPr lang="uk-UA" sz="2100" dirty="0" smtClean="0">
              <a:solidFill>
                <a:schemeClr val="tx1"/>
              </a:solidFill>
            </a:endParaRPr>
          </a:p>
          <a:p>
            <a:pPr algn="l"/>
            <a:r>
              <a:rPr lang="ru-RU" sz="2100" dirty="0" err="1" smtClean="0">
                <a:solidFill>
                  <a:schemeClr val="tx1"/>
                </a:solidFill>
              </a:rPr>
              <a:t>Симптоми</a:t>
            </a:r>
            <a:r>
              <a:rPr lang="ru-RU" sz="2100" dirty="0" smtClean="0">
                <a:solidFill>
                  <a:schemeClr val="tx1"/>
                </a:solidFill>
              </a:rPr>
              <a:t> - </a:t>
            </a:r>
            <a:r>
              <a:rPr lang="ru-RU" sz="2100" dirty="0" err="1" smtClean="0">
                <a:solidFill>
                  <a:schemeClr val="tx1"/>
                </a:solidFill>
              </a:rPr>
              <a:t>запаморочення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слабкість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зниження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працездатності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надмірна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втомлюваність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відсутність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 err="1" smtClean="0">
                <a:solidFill>
                  <a:schemeClr val="tx1"/>
                </a:solidFill>
              </a:rPr>
              <a:t>апетиту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</a:rPr>
              <a:t>тощо</a:t>
            </a:r>
            <a:r>
              <a:rPr lang="ru-RU" sz="2200" dirty="0" smtClean="0">
                <a:solidFill>
                  <a:schemeClr val="tx1"/>
                </a:solidFill>
              </a:rPr>
              <a:t>.   </a:t>
            </a:r>
            <a:endParaRPr lang="uk-UA" sz="2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Desktop\харч\imag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3038475"/>
            <a:ext cx="65722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РЕДИСКА</a:t>
            </a:r>
            <a:endParaRPr lang="uk-UA" dirty="0"/>
          </a:p>
        </p:txBody>
      </p:sp>
      <p:pic>
        <p:nvPicPr>
          <p:cNvPr id="5" name="Picture 2" descr="C:\Users\1\Desktop\харч\7f78874fdb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556792"/>
            <a:ext cx="35004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1268760"/>
            <a:ext cx="47525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С,  А, В1, В2, К, РР</a:t>
            </a:r>
          </a:p>
          <a:p>
            <a:r>
              <a:rPr lang="ru-RU" sz="2200" b="1" dirty="0" err="1" smtClean="0"/>
              <a:t>Мінерали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ru-RU" sz="2200" dirty="0" err="1" smtClean="0"/>
              <a:t>калій</a:t>
            </a:r>
            <a:r>
              <a:rPr lang="ru-RU" sz="2200" dirty="0" smtClean="0"/>
              <a:t>, </a:t>
            </a:r>
            <a:r>
              <a:rPr lang="ru-RU" sz="2200" dirty="0" err="1" smtClean="0"/>
              <a:t>магній</a:t>
            </a:r>
            <a:r>
              <a:rPr lang="ru-RU" sz="2200" dirty="0" smtClean="0"/>
              <a:t>, фосфор, </a:t>
            </a:r>
            <a:r>
              <a:rPr lang="ru-RU" sz="2200" dirty="0" err="1" smtClean="0"/>
              <a:t>натрій</a:t>
            </a:r>
            <a:r>
              <a:rPr lang="ru-RU" sz="2200" dirty="0" smtClean="0"/>
              <a:t>, </a:t>
            </a:r>
            <a:r>
              <a:rPr lang="ru-RU" sz="2200" dirty="0" err="1" smtClean="0"/>
              <a:t>кальцій</a:t>
            </a:r>
            <a:r>
              <a:rPr lang="ru-RU" sz="2200" dirty="0" smtClean="0"/>
              <a:t>, </a:t>
            </a:r>
            <a:r>
              <a:rPr lang="ru-RU" sz="2200" dirty="0" err="1" smtClean="0"/>
              <a:t>залізо</a:t>
            </a:r>
            <a:r>
              <a:rPr lang="ru-RU" sz="2200" dirty="0" smtClean="0"/>
              <a:t>, фтор – </a:t>
            </a:r>
            <a:r>
              <a:rPr lang="ru-RU" sz="2200" dirty="0" err="1" smtClean="0"/>
              <a:t>дуже</a:t>
            </a:r>
            <a:r>
              <a:rPr lang="ru-RU" sz="2200" dirty="0" smtClean="0"/>
              <a:t> мало.</a:t>
            </a:r>
            <a:endParaRPr lang="uk-UA" sz="2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293096"/>
            <a:ext cx="547260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борець</a:t>
            </a:r>
            <a:r>
              <a:rPr lang="ru-RU" sz="2200" dirty="0" smtClean="0"/>
              <a:t> </a:t>
            </a:r>
            <a:r>
              <a:rPr lang="ru-RU" sz="2200" dirty="0" err="1" smtClean="0"/>
              <a:t>з</a:t>
            </a:r>
            <a:r>
              <a:rPr lang="ru-RU" sz="2200" dirty="0" smtClean="0"/>
              <a:t> </a:t>
            </a:r>
            <a:r>
              <a:rPr lang="ru-RU" sz="2200" dirty="0" err="1" smtClean="0"/>
              <a:t>простудними</a:t>
            </a:r>
            <a:r>
              <a:rPr lang="ru-RU" sz="2200" dirty="0" smtClean="0"/>
              <a:t> </a:t>
            </a:r>
            <a:r>
              <a:rPr lang="ru-RU" sz="2200" dirty="0" err="1" smtClean="0"/>
              <a:t>захворюваннями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має</a:t>
            </a:r>
            <a:r>
              <a:rPr lang="ru-RU" sz="2200" dirty="0" smtClean="0"/>
              <a:t> </a:t>
            </a:r>
            <a:r>
              <a:rPr lang="ru-RU" sz="2200" dirty="0" err="1" smtClean="0"/>
              <a:t>жовчогінну</a:t>
            </a:r>
            <a:r>
              <a:rPr lang="ru-RU" sz="2200" dirty="0" smtClean="0"/>
              <a:t> </a:t>
            </a:r>
            <a:r>
              <a:rPr lang="ru-RU" sz="2200" dirty="0" err="1" smtClean="0"/>
              <a:t>дію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</a:t>
            </a:r>
            <a:r>
              <a:rPr lang="ru-RU" sz="2200" dirty="0" err="1" smtClean="0"/>
              <a:t>травлення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і</a:t>
            </a:r>
            <a:r>
              <a:rPr lang="ru-RU" sz="2200" dirty="0" smtClean="0"/>
              <a:t> </a:t>
            </a:r>
            <a:r>
              <a:rPr lang="ru-RU" sz="2200" dirty="0" err="1" smtClean="0"/>
              <a:t>обмін</a:t>
            </a:r>
            <a:r>
              <a:rPr lang="ru-RU" sz="2200" dirty="0" smtClean="0"/>
              <a:t> </a:t>
            </a:r>
            <a:r>
              <a:rPr lang="ru-RU" sz="2200" dirty="0" err="1" smtClean="0"/>
              <a:t>речовин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ЗЕЛЕНА ЦИБУЛЯ</a:t>
            </a:r>
            <a:endParaRPr lang="uk-UA" dirty="0"/>
          </a:p>
        </p:txBody>
      </p:sp>
      <p:pic>
        <p:nvPicPr>
          <p:cNvPr id="3" name="Рисунок 2" descr="http://ukrapk.com/abton/spaw2/uploads/images/adw/208402_1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412776"/>
            <a:ext cx="5508104" cy="500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62880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С,  А, В1, В2, К, РР</a:t>
            </a:r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фосфор, </a:t>
            </a:r>
            <a:r>
              <a:rPr lang="ru-RU" sz="2200" dirty="0" err="1" smtClean="0"/>
              <a:t>кальцій</a:t>
            </a:r>
            <a:r>
              <a:rPr lang="ru-RU" sz="2200" dirty="0" smtClean="0"/>
              <a:t>, цинк, </a:t>
            </a:r>
            <a:r>
              <a:rPr lang="ru-RU" sz="2200" dirty="0" err="1" smtClean="0"/>
              <a:t>магній</a:t>
            </a:r>
            <a:r>
              <a:rPr lang="ru-RU" sz="2200" dirty="0" smtClean="0"/>
              <a:t>, </a:t>
            </a:r>
            <a:r>
              <a:rPr lang="ru-RU" sz="2200" dirty="0" err="1" smtClean="0"/>
              <a:t>калій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72896"/>
            <a:ext cx="42484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</a:t>
            </a:r>
            <a:r>
              <a:rPr lang="ru-RU" sz="2200" dirty="0" err="1" smtClean="0"/>
              <a:t>зір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нормалізує</a:t>
            </a:r>
            <a:r>
              <a:rPr lang="ru-RU" sz="2200" dirty="0" smtClean="0"/>
              <a:t> </a:t>
            </a:r>
            <a:r>
              <a:rPr lang="ru-RU" sz="2200" dirty="0" err="1" smtClean="0"/>
              <a:t>тиск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стан </a:t>
            </a:r>
            <a:r>
              <a:rPr lang="ru-RU" sz="2200" dirty="0" err="1" smtClean="0"/>
              <a:t>шкіри</a:t>
            </a:r>
            <a:r>
              <a:rPr lang="ru-RU" sz="2200" dirty="0" smtClean="0"/>
              <a:t>, </a:t>
            </a:r>
            <a:r>
              <a:rPr lang="ru-RU" sz="2200" dirty="0" err="1" smtClean="0"/>
              <a:t>волосся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САЛАТ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en-US" sz="2400" dirty="0" smtClean="0"/>
              <a:t>A, B1, B2, B5, </a:t>
            </a:r>
            <a:r>
              <a:rPr lang="uk-UA" sz="2400" dirty="0" smtClean="0"/>
              <a:t>В9, </a:t>
            </a:r>
            <a:r>
              <a:rPr lang="en-US" sz="2400" dirty="0" smtClean="0"/>
              <a:t>C, E</a:t>
            </a:r>
            <a:endParaRPr lang="ru-RU" sz="2200" dirty="0" smtClean="0"/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фосфор, </a:t>
            </a:r>
            <a:r>
              <a:rPr lang="ru-RU" sz="2200" dirty="0" err="1" smtClean="0"/>
              <a:t>кальцій</a:t>
            </a:r>
            <a:r>
              <a:rPr lang="ru-RU" sz="2200" dirty="0" smtClean="0"/>
              <a:t>, </a:t>
            </a:r>
            <a:r>
              <a:rPr lang="ru-RU" sz="2200" dirty="0" err="1" smtClean="0"/>
              <a:t>магній</a:t>
            </a:r>
            <a:r>
              <a:rPr lang="ru-RU" sz="2200" dirty="0" smtClean="0"/>
              <a:t>, </a:t>
            </a:r>
            <a:r>
              <a:rPr lang="ru-RU" sz="2200" dirty="0" err="1" smtClean="0"/>
              <a:t>натрій</a:t>
            </a:r>
            <a:r>
              <a:rPr lang="ru-RU" sz="2200" dirty="0" smtClean="0"/>
              <a:t>, </a:t>
            </a:r>
            <a:r>
              <a:rPr lang="ru-RU" sz="2200" dirty="0" err="1" smtClean="0"/>
              <a:t>йод,залізо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72896"/>
            <a:ext cx="42484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активує</a:t>
            </a:r>
            <a:r>
              <a:rPr lang="ru-RU" sz="2200" dirty="0" smtClean="0"/>
              <a:t> </a:t>
            </a:r>
            <a:r>
              <a:rPr lang="ru-RU" sz="2200" dirty="0" err="1" smtClean="0"/>
              <a:t>мозкову</a:t>
            </a:r>
            <a:r>
              <a:rPr lang="ru-RU" sz="2200" dirty="0" smtClean="0"/>
              <a:t> </a:t>
            </a:r>
            <a:r>
              <a:rPr lang="ru-RU" sz="2200" dirty="0" err="1" smtClean="0"/>
              <a:t>діяльність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нормалізує</a:t>
            </a:r>
            <a:r>
              <a:rPr lang="ru-RU" sz="2200" dirty="0" smtClean="0"/>
              <a:t> сон;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нервову</a:t>
            </a:r>
            <a:r>
              <a:rPr lang="ru-RU" sz="2200" dirty="0" smtClean="0"/>
              <a:t> систему;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  <p:pic>
        <p:nvPicPr>
          <p:cNvPr id="6" name="Picture 2" descr="C:\Users\User\Downloads\сал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204864"/>
            <a:ext cx="607218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КРІП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ru-RU" sz="2400" dirty="0" smtClean="0"/>
              <a:t>В1, В2, С, РР, Р</a:t>
            </a:r>
            <a:endParaRPr lang="ru-RU" sz="2200" dirty="0" smtClean="0"/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</a:t>
            </a:r>
            <a:r>
              <a:rPr lang="uk-UA" sz="2400" dirty="0" smtClean="0"/>
              <a:t>залізо, калій, фосфор, кальцій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13176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</a:t>
            </a:r>
            <a:r>
              <a:rPr lang="ru-RU" sz="2200" dirty="0" err="1" smtClean="0"/>
              <a:t>зір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uk-UA" sz="2400" dirty="0" smtClean="0"/>
              <a:t>відновлює пошкоджене волосся, нігті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  <p:pic>
        <p:nvPicPr>
          <p:cNvPr id="7" name="Содержимое 4" descr="http://poradu.pp.ua/uploads/posts/2015-02/yak-zamoroziti-krp-na-zimu-zberegti-yogo-korisn-vlastivost_451.jpeg"/>
          <p:cNvPicPr>
            <a:picLocks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4746752" y="1526058"/>
            <a:ext cx="3312366" cy="466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ПЕТРУШКА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ru-RU" sz="2400" dirty="0" smtClean="0"/>
              <a:t>С, В1, В2, К, РР, Е, А,</a:t>
            </a:r>
            <a:endParaRPr lang="ru-RU" sz="2200" dirty="0" smtClean="0"/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</a:t>
            </a:r>
            <a:r>
              <a:rPr lang="uk-UA" sz="2400" dirty="0" smtClean="0"/>
              <a:t>залізо, фосфор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21088"/>
            <a:ext cx="50405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</a:t>
            </a:r>
            <a:r>
              <a:rPr lang="ru-RU" sz="2200" dirty="0" err="1" smtClean="0"/>
              <a:t>зір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захищає</a:t>
            </a:r>
            <a:r>
              <a:rPr lang="ru-RU" sz="2200" dirty="0" smtClean="0"/>
              <a:t> </a:t>
            </a:r>
            <a:r>
              <a:rPr lang="ru-RU" sz="2200" dirty="0" err="1" smtClean="0"/>
              <a:t>клітини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 </a:t>
            </a:r>
            <a:r>
              <a:rPr lang="ru-RU" sz="2200" dirty="0" err="1" smtClean="0"/>
              <a:t>пошкодження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понижує</a:t>
            </a:r>
            <a:r>
              <a:rPr lang="ru-RU" sz="2200" dirty="0" smtClean="0"/>
              <a:t> </a:t>
            </a:r>
            <a:r>
              <a:rPr lang="ru-RU" sz="2200" dirty="0" err="1" smtClean="0"/>
              <a:t>тиск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зміцнює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  <p:pic>
        <p:nvPicPr>
          <p:cNvPr id="7" name="Рисунок 6" descr="https://img3.zakaz.ua/upload.version_1.0.1f6b48a99141521dfc897c34c7e6aae0.1350x1350.jpe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908720"/>
            <a:ext cx="48965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ЧЕРЕМША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ru-RU" sz="2400" dirty="0" smtClean="0"/>
              <a:t>С, В1, В2, К, РР, Е, А,</a:t>
            </a:r>
            <a:endParaRPr lang="ru-RU" sz="2200" dirty="0" smtClean="0"/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</a:t>
            </a:r>
            <a:r>
              <a:rPr lang="uk-UA" sz="2400" dirty="0" smtClean="0"/>
              <a:t>залізо, кальцій, калій,</a:t>
            </a:r>
          </a:p>
          <a:p>
            <a:r>
              <a:rPr lang="uk-UA" sz="2400" dirty="0" smtClean="0"/>
              <a:t>йод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21088"/>
            <a:ext cx="59766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нормалізує</a:t>
            </a:r>
            <a:r>
              <a:rPr lang="ru-RU" sz="2200" dirty="0" smtClean="0"/>
              <a:t> </a:t>
            </a:r>
            <a:r>
              <a:rPr lang="ru-RU" sz="2200" dirty="0" err="1" smtClean="0"/>
              <a:t>діяльність</a:t>
            </a:r>
            <a:r>
              <a:rPr lang="ru-RU" sz="2200" dirty="0" smtClean="0"/>
              <a:t> </a:t>
            </a:r>
            <a:r>
              <a:rPr lang="ru-RU" sz="2200" dirty="0" err="1" smtClean="0"/>
              <a:t>нервової</a:t>
            </a:r>
            <a:r>
              <a:rPr lang="ru-RU" sz="2200" dirty="0" smtClean="0"/>
              <a:t> </a:t>
            </a:r>
            <a:r>
              <a:rPr lang="ru-RU" sz="2200" dirty="0" err="1" smtClean="0"/>
              <a:t>системи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укріплює</a:t>
            </a:r>
            <a:r>
              <a:rPr lang="ru-RU" sz="2200" dirty="0" smtClean="0"/>
              <a:t> </a:t>
            </a:r>
            <a:r>
              <a:rPr lang="ru-RU" sz="2200" dirty="0" err="1" smtClean="0"/>
              <a:t>серцево</a:t>
            </a:r>
            <a:r>
              <a:rPr lang="ru-RU" sz="2200" dirty="0" smtClean="0"/>
              <a:t> – </a:t>
            </a:r>
            <a:r>
              <a:rPr lang="ru-RU" sz="2200" dirty="0" err="1" smtClean="0"/>
              <a:t>судинну</a:t>
            </a:r>
            <a:r>
              <a:rPr lang="ru-RU" sz="2200" dirty="0" smtClean="0"/>
              <a:t> систему;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покращує</a:t>
            </a:r>
            <a:r>
              <a:rPr lang="ru-RU" sz="2200" dirty="0" smtClean="0"/>
              <a:t> стан </a:t>
            </a:r>
            <a:r>
              <a:rPr lang="ru-RU" sz="2200" dirty="0" err="1" smtClean="0"/>
              <a:t>шкіри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підвищує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  <a:endParaRPr lang="uk-UA" sz="2200" dirty="0"/>
          </a:p>
        </p:txBody>
      </p:sp>
      <p:pic>
        <p:nvPicPr>
          <p:cNvPr id="47106" name="Picture 2" descr="http://korust.znay.info/wp-content/uploads/2012/07/cheremsha-polza-i-poleznie-svoistva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3923928" y="980728"/>
            <a:ext cx="4896544" cy="4230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КАПУСТА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err="1" smtClean="0"/>
              <a:t>Вітаміни</a:t>
            </a:r>
            <a:r>
              <a:rPr lang="ru-RU" sz="2200" b="1" dirty="0" smtClean="0"/>
              <a:t>:</a:t>
            </a:r>
            <a:r>
              <a:rPr lang="ru-RU" sz="2200" dirty="0" smtClean="0"/>
              <a:t> </a:t>
            </a:r>
            <a:r>
              <a:rPr lang="ru-RU" sz="2400" dirty="0" smtClean="0"/>
              <a:t>А, В1, В6, С, К, P</a:t>
            </a:r>
            <a:endParaRPr lang="ru-RU" sz="2200" dirty="0" smtClean="0"/>
          </a:p>
          <a:p>
            <a:r>
              <a:rPr lang="ru-RU" sz="2200" b="1" dirty="0" err="1" smtClean="0"/>
              <a:t>Мінерали</a:t>
            </a:r>
            <a:r>
              <a:rPr lang="ru-RU" sz="2200" dirty="0" smtClean="0"/>
              <a:t>: </a:t>
            </a:r>
            <a:r>
              <a:rPr lang="uk-UA" sz="2400" dirty="0" smtClean="0"/>
              <a:t>калій, цукор, фосфор, кальцій, сірка</a:t>
            </a:r>
            <a:endParaRPr lang="uk-UA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221088"/>
            <a:ext cx="59766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/>
              <a:t>Користь</a:t>
            </a:r>
            <a:r>
              <a:rPr lang="ru-RU" sz="2200" b="1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нормалізує</a:t>
            </a:r>
            <a:r>
              <a:rPr lang="ru-RU" sz="2200" dirty="0" smtClean="0"/>
              <a:t> </a:t>
            </a:r>
            <a:r>
              <a:rPr lang="ru-RU" sz="2200" dirty="0" err="1" smtClean="0"/>
              <a:t>травлення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знищує</a:t>
            </a:r>
            <a:r>
              <a:rPr lang="ru-RU" sz="2200" dirty="0" smtClean="0"/>
              <a:t> </a:t>
            </a:r>
            <a:r>
              <a:rPr lang="ru-RU" sz="2200" dirty="0" err="1" smtClean="0"/>
              <a:t>бактерії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має</a:t>
            </a:r>
            <a:r>
              <a:rPr lang="ru-RU" sz="2200" dirty="0" smtClean="0"/>
              <a:t> </a:t>
            </a:r>
            <a:r>
              <a:rPr lang="ru-RU" sz="2200" dirty="0" err="1" smtClean="0"/>
              <a:t>протизапальну</a:t>
            </a:r>
            <a:r>
              <a:rPr lang="ru-RU" sz="2200" dirty="0" smtClean="0"/>
              <a:t> </a:t>
            </a:r>
            <a:r>
              <a:rPr lang="ru-RU" sz="2200" dirty="0" err="1" smtClean="0"/>
              <a:t>дію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підвищує</a:t>
            </a:r>
            <a:r>
              <a:rPr lang="ru-RU" sz="2200" dirty="0" smtClean="0"/>
              <a:t> </a:t>
            </a:r>
            <a:r>
              <a:rPr lang="ru-RU" sz="2200" dirty="0" err="1" smtClean="0"/>
              <a:t>імунітет</a:t>
            </a:r>
            <a:r>
              <a:rPr lang="ru-RU" sz="2200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ru-RU" sz="2200" dirty="0" smtClean="0"/>
              <a:t> </a:t>
            </a:r>
            <a:r>
              <a:rPr lang="ru-RU" sz="2200" dirty="0" err="1" smtClean="0"/>
              <a:t>стимулює</a:t>
            </a:r>
            <a:r>
              <a:rPr lang="ru-RU" sz="2200" dirty="0" smtClean="0"/>
              <a:t> </a:t>
            </a:r>
            <a:r>
              <a:rPr lang="ru-RU" sz="2200" dirty="0" err="1" smtClean="0"/>
              <a:t>мозкову</a:t>
            </a:r>
            <a:r>
              <a:rPr lang="ru-RU" sz="2200" dirty="0" smtClean="0"/>
              <a:t> </a:t>
            </a:r>
            <a:r>
              <a:rPr lang="ru-RU" sz="2200" dirty="0" err="1" smtClean="0"/>
              <a:t>діяльність</a:t>
            </a:r>
            <a:r>
              <a:rPr lang="ru-RU" sz="2200" dirty="0" smtClean="0"/>
              <a:t>.</a:t>
            </a:r>
            <a:endParaRPr lang="uk-UA" sz="2200" dirty="0"/>
          </a:p>
        </p:txBody>
      </p:sp>
      <p:pic>
        <p:nvPicPr>
          <p:cNvPr id="6" name="Рисунок 5" descr="http://supermarket-semena.com.ua/images/kapusta_belokachannaya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620688"/>
            <a:ext cx="4176464" cy="384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5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Білки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справжній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будівельний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матеріал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для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утворення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росту,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розвитку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відновлення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всіх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тканин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твого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організму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uk-UA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32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uk-UA" dirty="0"/>
          </a:p>
        </p:txBody>
      </p:sp>
      <p:pic>
        <p:nvPicPr>
          <p:cNvPr id="3" name="Picture 2" descr="http://svitppt.com.ua/images/51/50980/770/img10.jpg"/>
          <p:cNvPicPr>
            <a:picLocks noChangeAspect="1" noChangeArrowheads="1"/>
          </p:cNvPicPr>
          <p:nvPr/>
        </p:nvPicPr>
        <p:blipFill>
          <a:blip r:embed="rId2" cstate="print"/>
          <a:srcRect l="1964" t="17033"/>
          <a:stretch>
            <a:fillRect/>
          </a:stretch>
        </p:blipFill>
        <p:spPr bwMode="auto">
          <a:xfrm>
            <a:off x="539552" y="1556792"/>
            <a:ext cx="8242122" cy="5154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24744"/>
            <a:ext cx="8351837" cy="3240360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 smtClean="0"/>
              <a:t>http://delfin.lviv.ua/statti/976/ </a:t>
            </a:r>
            <a:endParaRPr lang="uk-UA" sz="4400" dirty="0" smtClean="0"/>
          </a:p>
          <a:p>
            <a:r>
              <a:rPr lang="en-US" sz="4400" dirty="0" smtClean="0"/>
              <a:t>http://</a:t>
            </a:r>
            <a:r>
              <a:rPr lang="en-US" sz="4400" dirty="0" smtClean="0"/>
              <a:t>i-edic.com.ua/index.php?newsid=8270 </a:t>
            </a:r>
            <a:endParaRPr lang="uk-UA" sz="4400" dirty="0" smtClean="0"/>
          </a:p>
          <a:p>
            <a:r>
              <a:rPr lang="en-US" sz="4400" dirty="0" smtClean="0"/>
              <a:t>https</a:t>
            </a:r>
            <a:r>
              <a:rPr lang="en-US" sz="4400" dirty="0" smtClean="0"/>
              <a:t>://www.google.com.ua/search?q=%D0%B2%D1%96%D1%82%D0%B0%D0%BC%D1%96%D0%BD%D0%B8+%D1%82%D0%B0+%D1%97%D1%85+%D1%80%D0%BE%D0%BB%D1%8C+%D0%B2+%D0%BE%D1%80%D0%B3%D0%B0%D0%BD%D1%96%D0%B7%D0%BC%D1%96&amp;source=lnms&amp;tbm=isch&amp;sa=X&amp;ved=0ahUKEwj2xd2pqPrYAhVLGCwKHR5pASIQ_AUICigB&amp;biw=1440&amp;bih=730</a:t>
            </a:r>
            <a:endParaRPr lang="uk-UA" sz="4400" dirty="0" smtClean="0"/>
          </a:p>
          <a:p>
            <a:pPr>
              <a:buNone/>
            </a:pP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62125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Використані джерела: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861048"/>
            <a:ext cx="299761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uk-UA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Підготувала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16389" name="Прямоугольник 6"/>
          <p:cNvSpPr>
            <a:spLocks noChangeArrowheads="1"/>
          </p:cNvSpPr>
          <p:nvPr/>
        </p:nvSpPr>
        <p:spPr bwMode="auto">
          <a:xfrm>
            <a:off x="684213" y="4724400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2400" dirty="0" smtClean="0"/>
          </a:p>
          <a:p>
            <a:r>
              <a:rPr lang="uk-UA" sz="2400" dirty="0" smtClean="0"/>
              <a:t>вчитель </a:t>
            </a:r>
            <a:r>
              <a:rPr lang="uk-UA" sz="2400" dirty="0"/>
              <a:t>початкових класів</a:t>
            </a:r>
          </a:p>
          <a:p>
            <a:r>
              <a:rPr lang="uk-UA" sz="2400" dirty="0" smtClean="0"/>
              <a:t>СЗШ І – ІІІ ст. </a:t>
            </a:r>
            <a:r>
              <a:rPr lang="uk-UA" sz="2400" dirty="0"/>
              <a:t>№ </a:t>
            </a:r>
            <a:r>
              <a:rPr lang="uk-UA" sz="2400" dirty="0" smtClean="0"/>
              <a:t>78 м. Львова</a:t>
            </a:r>
            <a:endParaRPr lang="uk-UA" sz="2400" dirty="0"/>
          </a:p>
          <a:p>
            <a:r>
              <a:rPr lang="uk-UA" sz="2400" dirty="0" err="1" smtClean="0"/>
              <a:t>Дроботій</a:t>
            </a:r>
            <a:r>
              <a:rPr lang="uk-UA" sz="2400" dirty="0" smtClean="0"/>
              <a:t> Людмила Леонідівна</a:t>
            </a:r>
            <a:endParaRPr lang="ru-RU" sz="2400" dirty="0"/>
          </a:p>
        </p:txBody>
      </p:sp>
      <p:pic>
        <p:nvPicPr>
          <p:cNvPr id="7" name="Рисунок 4" descr="62546183_per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84984"/>
            <a:ext cx="3340100" cy="312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uk-UA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uk-UA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uk-UA" sz="3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uk-UA" sz="3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Жири</a:t>
            </a:r>
            <a:r>
              <a:rPr lang="uk-UA" sz="33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джерело енергії, що оберігає організм від переохолодження. Бувають рослинні та тваринні.</a:t>
            </a:r>
            <a:r>
              <a:rPr lang="en-US" sz="33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3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uk-UA" sz="3300" dirty="0"/>
          </a:p>
        </p:txBody>
      </p:sp>
      <p:sp>
        <p:nvSpPr>
          <p:cNvPr id="39944" name="AutoShape 8" descr="Результат пошуку зображень за запитом &quot;жири тваринн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9948" name="Picture 12" descr="http://bozdorovo.tk/images/artimg/zhiri.jpg"/>
          <p:cNvPicPr>
            <a:picLocks noChangeAspect="1" noChangeArrowheads="1"/>
          </p:cNvPicPr>
          <p:nvPr/>
        </p:nvPicPr>
        <p:blipFill>
          <a:blip r:embed="rId2" cstate="print"/>
          <a:srcRect l="6282" t="8071" r="5763" b="8528"/>
          <a:stretch>
            <a:fillRect/>
          </a:stretch>
        </p:blipFill>
        <p:spPr bwMode="auto">
          <a:xfrm>
            <a:off x="682670" y="1078505"/>
            <a:ext cx="7849770" cy="5590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svitppt.com.ua/images/40/39592/77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51" y="0"/>
            <a:ext cx="91519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disted.edu.vn.ua/media/images/grustilin2/u6006/9.jpg"/>
          <p:cNvPicPr>
            <a:picLocks noChangeAspect="1" noChangeArrowheads="1"/>
          </p:cNvPicPr>
          <p:nvPr/>
        </p:nvPicPr>
        <p:blipFill>
          <a:blip r:embed="rId2" cstate="print"/>
          <a:srcRect l="1598" t="53333" r="2502" b="1111"/>
          <a:stretch>
            <a:fillRect/>
          </a:stretch>
        </p:blipFill>
        <p:spPr bwMode="auto">
          <a:xfrm>
            <a:off x="467544" y="1196752"/>
            <a:ext cx="8064895" cy="54452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9412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36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В</a:t>
            </a:r>
            <a:r>
              <a:rPr lang="uk-UA" sz="36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ходять до складу людського організму і регулюють життєві процеси організму людини.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Вітаміни</a:t>
            </a:r>
            <a:r>
              <a:rPr lang="uk-UA" sz="3900" b="1" dirty="0" smtClean="0">
                <a:latin typeface="Times New Roman" pitchFamily="18" charset="0"/>
                <a:cs typeface="Times New Roman" pitchFamily="18" charset="0"/>
              </a:rPr>
              <a:t> – речовини, необхідні для життя людини, її росту та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розвитку.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pic>
        <p:nvPicPr>
          <p:cNvPr id="46084" name="Picture 4" descr="http://nazdorovie.info/images/pitanie_diety/avitamynoz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124745"/>
            <a:ext cx="8100814" cy="5386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4"/>
          <p:cNvSpPr>
            <a:spLocks noChangeArrowheads="1"/>
          </p:cNvSpPr>
          <p:nvPr/>
        </p:nvSpPr>
        <p:spPr bwMode="auto">
          <a:xfrm>
            <a:off x="1476375" y="188913"/>
            <a:ext cx="4895850" cy="1441450"/>
          </a:xfrm>
          <a:prstGeom prst="rightArrow">
            <a:avLst>
              <a:gd name="adj1" fmla="val 50000"/>
              <a:gd name="adj2" fmla="val 84912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В</a:t>
            </a:r>
            <a:r>
              <a:rPr lang="uk-UA" sz="6000" b="1">
                <a:solidFill>
                  <a:srgbClr val="0000FF"/>
                </a:solidFill>
              </a:rPr>
              <a:t>І</a:t>
            </a:r>
            <a:r>
              <a:rPr lang="ru-RU" sz="6000" b="1">
                <a:solidFill>
                  <a:srgbClr val="0000FF"/>
                </a:solidFill>
              </a:rPr>
              <a:t>ТАМІН</a:t>
            </a:r>
            <a:r>
              <a:rPr lang="ru-RU" sz="6000" b="1"/>
              <a:t> 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876256" y="476672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defRPr/>
            </a:pPr>
            <a:r>
              <a:rPr lang="en-US" sz="7200" b="1" dirty="0">
                <a:solidFill>
                  <a:srgbClr val="FF0000"/>
                </a:solidFill>
                <a:latin typeface="Arial Black" pitchFamily="34" charset="0"/>
              </a:rPr>
              <a:t>A</a:t>
            </a:r>
            <a:endParaRPr lang="ru-RU" sz="7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3557" name="AutoShape 12"/>
          <p:cNvSpPr>
            <a:spLocks noChangeArrowheads="1"/>
          </p:cNvSpPr>
          <p:nvPr/>
        </p:nvSpPr>
        <p:spPr bwMode="auto">
          <a:xfrm>
            <a:off x="1331913" y="1628774"/>
            <a:ext cx="5544343" cy="1872233"/>
          </a:xfrm>
          <a:prstGeom prst="flowChartProcess">
            <a:avLst/>
          </a:prstGeom>
          <a:solidFill>
            <a:schemeClr val="accent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000" b="1">
                <a:solidFill>
                  <a:srgbClr val="CC3399"/>
                </a:solidFill>
              </a:rPr>
              <a:t>   </a:t>
            </a:r>
            <a:endParaRPr lang="ru-RU" sz="2000" b="1">
              <a:solidFill>
                <a:srgbClr val="CC3399"/>
              </a:solidFill>
            </a:endParaRPr>
          </a:p>
        </p:txBody>
      </p:sp>
      <p:sp>
        <p:nvSpPr>
          <p:cNvPr id="23558" name="AutoShape 13"/>
          <p:cNvSpPr>
            <a:spLocks noChangeArrowheads="1"/>
          </p:cNvSpPr>
          <p:nvPr/>
        </p:nvSpPr>
        <p:spPr bwMode="auto">
          <a:xfrm>
            <a:off x="2987675" y="3500438"/>
            <a:ext cx="3600450" cy="2952750"/>
          </a:xfrm>
          <a:prstGeom prst="octagon">
            <a:avLst>
              <a:gd name="adj" fmla="val 29287"/>
            </a:avLst>
          </a:prstGeom>
          <a:solidFill>
            <a:srgbClr val="FFCC99">
              <a:alpha val="41176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u="sng">
                <a:solidFill>
                  <a:srgbClr val="6600CC"/>
                </a:solidFill>
              </a:rPr>
              <a:t>Міститься: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в молоці, маслі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 рибі, яйцях, моркві,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петрушці, помідорі,</a:t>
            </a:r>
          </a:p>
          <a:p>
            <a:pPr algn="ctr"/>
            <a:r>
              <a:rPr lang="uk-UA" sz="2800" b="1">
                <a:solidFill>
                  <a:srgbClr val="6600CC"/>
                </a:solidFill>
              </a:rPr>
              <a:t>гарбузі,</a:t>
            </a:r>
            <a:endParaRPr lang="ru-RU" sz="2800" b="1">
              <a:solidFill>
                <a:srgbClr val="6600CC"/>
              </a:solidFill>
            </a:endParaRP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абрикосі.</a:t>
            </a:r>
          </a:p>
        </p:txBody>
      </p:sp>
      <p:pic>
        <p:nvPicPr>
          <p:cNvPr id="53250" name="Picture 2" descr="http://www.epidemiolog.ru.images.1c-bitrix-cdn.ru/upload/medialibrary/aee/wdskiep%20j.gif?1406876070381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898760"/>
            <a:ext cx="2174176" cy="2042407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259632" y="1628800"/>
            <a:ext cx="55451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Вітамін </a:t>
            </a:r>
            <a:r>
              <a:rPr lang="uk-UA" sz="2800" b="1" i="1" dirty="0">
                <a:solidFill>
                  <a:srgbClr val="FF0000"/>
                </a:solidFill>
                <a:cs typeface="Times New Roman" pitchFamily="18" charset="0"/>
              </a:rPr>
              <a:t>А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 сприяє росту, допомагає нормальному зору, корисний для шкіри і кісток.</a:t>
            </a:r>
            <a:endParaRPr lang="uk-UA" sz="28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korust.znay.info/wp-content/uploads/2012/08/polza-vitamina_A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3613" y="3789040"/>
            <a:ext cx="3290687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1547813" y="333375"/>
            <a:ext cx="4968875" cy="1441450"/>
          </a:xfrm>
          <a:prstGeom prst="rightArrow">
            <a:avLst>
              <a:gd name="adj1" fmla="val 50000"/>
              <a:gd name="adj2" fmla="val 84918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ВІТАМІН</a:t>
            </a:r>
            <a:r>
              <a:rPr lang="ru-RU" sz="6000" b="1"/>
              <a:t> 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6804025" y="404813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defRPr/>
            </a:pPr>
            <a:r>
              <a:rPr lang="en-US" sz="7200" b="1" dirty="0">
                <a:solidFill>
                  <a:srgbClr val="FF0000"/>
                </a:solidFill>
                <a:latin typeface="Arial Black" pitchFamily="34" charset="0"/>
              </a:rPr>
              <a:t>B</a:t>
            </a:r>
            <a:endParaRPr lang="ru-RU" sz="7200" b="1" baseline="-25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580" name="AutoShape 8"/>
          <p:cNvSpPr>
            <a:spLocks noChangeArrowheads="1"/>
          </p:cNvSpPr>
          <p:nvPr/>
        </p:nvSpPr>
        <p:spPr bwMode="auto">
          <a:xfrm>
            <a:off x="900113" y="1844675"/>
            <a:ext cx="5472112" cy="1584325"/>
          </a:xfrm>
          <a:prstGeom prst="flowChartProcess">
            <a:avLst/>
          </a:prstGeom>
          <a:solidFill>
            <a:schemeClr val="accent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CC3399"/>
              </a:solidFill>
            </a:endParaRPr>
          </a:p>
        </p:txBody>
      </p:sp>
      <p:sp>
        <p:nvSpPr>
          <p:cNvPr id="24581" name="AutoShape 9"/>
          <p:cNvSpPr>
            <a:spLocks noChangeArrowheads="1"/>
          </p:cNvSpPr>
          <p:nvPr/>
        </p:nvSpPr>
        <p:spPr bwMode="auto">
          <a:xfrm>
            <a:off x="2484438" y="3573463"/>
            <a:ext cx="3959225" cy="2951162"/>
          </a:xfrm>
          <a:prstGeom prst="octagon">
            <a:avLst>
              <a:gd name="adj" fmla="val 29287"/>
            </a:avLst>
          </a:prstGeom>
          <a:solidFill>
            <a:srgbClr val="FFCC99">
              <a:alpha val="41176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r>
              <a:rPr lang="ru-RU" sz="2800" b="1" u="sng">
                <a:solidFill>
                  <a:srgbClr val="6600CC"/>
                </a:solidFill>
              </a:rPr>
              <a:t>Міститься</a:t>
            </a:r>
            <a:r>
              <a:rPr lang="ru-RU" sz="2800" b="1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в горіхові, сливі,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горосі, квасолі,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 хлібі, м</a:t>
            </a:r>
            <a:r>
              <a:rPr lang="en-US" sz="2800" b="1">
                <a:solidFill>
                  <a:srgbClr val="6600CC"/>
                </a:solidFill>
              </a:rPr>
              <a:t>’</a:t>
            </a:r>
            <a:r>
              <a:rPr lang="ru-RU" sz="2800" b="1">
                <a:solidFill>
                  <a:srgbClr val="6600CC"/>
                </a:solidFill>
              </a:rPr>
              <a:t>ясі птиці,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крупах гречаній та 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вівсяній, 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зелені.</a:t>
            </a:r>
          </a:p>
          <a:p>
            <a:pPr algn="ctr"/>
            <a:endParaRPr lang="ru-RU" sz="2000" b="1">
              <a:solidFill>
                <a:srgbClr val="6600CC"/>
              </a:solidFill>
            </a:endParaRPr>
          </a:p>
          <a:p>
            <a:pPr algn="ctr"/>
            <a:endParaRPr lang="ru-RU" sz="2000" b="1">
              <a:solidFill>
                <a:srgbClr val="6600CC"/>
              </a:solidFill>
            </a:endParaRPr>
          </a:p>
        </p:txBody>
      </p:sp>
      <p:sp>
        <p:nvSpPr>
          <p:cNvPr id="24583" name="AutoShape 2" descr="data:image/jpeg;base64,/9j/4AAQSkZJRgABAQAAAQABAAD/2wCEAAkGBhQSEBUUExQWFRUWFxoZGBgWGBsaGxwgHhcVFxoYGhoeHCYeGhwjHRwYIjAhJicpLywsGSExNTAqNScrLCkBCQoKDgwOGg8PGiolHyQqNTQ0NC80LCkwKSwuKi8sLDAsLDA0NCksLCwsLywsLCwsLCwsLC0sLCw0LCwsKSw0LP/AABEIAMoA+QMBIgACEQEDEQH/xAAcAAEAAwEBAQEBAAAAAAAAAAAABQYHBAMCAQj/xAA6EAABAwIEBAQEBQMFAAMBAAABAAIRAyEEBRIxBkFRYQcTInEygZGhFCNCscFS0fAzYnLh8VOCsiT/xAAaAQEAAgMBAAAAAAAAAAAAAAAABAUBAgMG/8QAMxEAAgIBAgQEBQMDBQEAAAAAAAECAxEEEhMhMUEFIlFhcYGx0fAyoeEjkcEVM1Ji8RT/2gAMAwEAAhEDEQA/ANxREQBERAEREAREQBERAEREAREQBERAEREAREQBERAEREAREQBERAEREAREQBERAEREAREQBedeu1jdT3BoHMmB03K9FSvE/EONGlRbvVfGx5RG3c7LldZw4ORhvCJkcbYPWWfiGAjqYB9nRpPyK8qvHmEBH5oc06pcORbBgje4mDtYrGOLadOg9raROsN1PB+G1tVzLXGDLdvZcmLxrX03Bx8t2mwj9QgaXD+d+qjK+yUcpJZ6FjpNJG+qUnLEl2+5r/EXHxYwHCsFSxLnPBAAiRAkEnr7d5VHz3xjr1sM0UGGi8kF9RvqloB1QCDovp6x1VSwWOqYuq+k+s6mS2GtE6e43AJKseTcKeVRex7hU1AiYixERv1n7Lg9ZKlPi43cuSzy+ZpwIZzHOD3HivjPKFLzKbX/ABHEED4YBgNjTq7x8ua6cu8V6r8M8VSXVWkeVUZ6NR9YmoPhIAiwFyFQM14frYdmp7NTWwJBB3jl72+a5MFi3VHta0QJAAE/ST9VNdqnDdBmsdM7ZqEXjLNr4Y8VhUGjEt0u0ktc0QHaQ4kEE+k2Ecj2XbkfijQr4hzHflUy1vll8CXT6g4zAmRHKxus6yHhl+OfpMtots5w3d/taevU8lc8x4bwmHpgCgwkw2TJPvJMqus8SjU8Pn+dzrd4dOFvDjJMtGJ44oNrNps1VbjW+nDmMmdyOfboV00+K6BMOJYP6ngNb9Zt81RcPTsGtENFgBYBfeIoQNLhLTYg7ELh/q0m8peXJNj4VFRxKXmLTi+PMOC3yqtOoNWl7ZcH3MAstBi5PaOq+M48ScJQOkPNV9vTTvuNQOo+mIjad1WOGMhoM9JYHlps51zEyO1hb5KL8Qsso0wzyabWOcSCRzFj9e6kQ8Q35aKS6qyrOexrGUZtTxNJtWkZaetiDzB7hdqw7IeJsTg9PluLmE/6TpLSSSLcwbzaLwrqfEWpQa38VRHqI9VJ1hczLXXkDa5k9FKhrqnhSeGzSvdOLljkupfEXBlGdUsTSbUpukOExbUOxE2K71O6mQiIgCIiAIiIAiIgCIiAIiIAiIgCy3xAeylmTKlTzHjyw6GgnSRqA9hIB91qSxPNc2L8ZXq6i5rjpaHAA+m0Hl6fhnnHuoOtb2JRXPJ0qq4tigQtTMqGLrg1gNeqGO+FpHJtQTaD+q/zAXDxri2iCW+tpAGr4uwcf1tjY/Qq35ZhGHZjRO8AST3O69M54cZUZFSmHAiPbuDuFVS1irmpYeEWl2ixLMORkzMeXVAbS6AHA2ZcXvz/AGWl4Tiag2o2j5oc4jeZFo3dtKp+X8CYiriXYam0Bsh3mO2Db/U2NuykeP8Aw/r4BtOs14qNkNJa3SW7wCJMt6fTorG6mvVJT3csfUhxm6+TODPMyccW+nVrENpulkNtsC3Y7wd1KcL8MPxWI8wF3kj9Z3dylszc39l0cHeG5rltbFNIG4pnn0L+3+369Fr+Ay9tJgAAAAsBZVt2sxHgUdur7fL3JEJOD39+x8ZfgmUKQa0BoaLAKk5nxIytjH0Qf9MA7859Q+Ut+qnuLc/8qnpafzHSG9urvYf2WWYqqaZa6ncs6853n3vdQoafjRaXy+JZ6KicnxDQsJa83X5isZqF1XMm4jp1vSHaX82Osfl1HsvPPOImUgW6g58SGj/LKNw7v9mKZOlKuOZya5FqyHEDU89AqXmuaOxOI9QcADLQbgAx/AJ+qg8nz2uKhDHkmpqkctpkDlCmsPhfIBe6C8yG2iJiSTMwOn91ZqhaZbJc20UFuqplxNyy2uQq42MVSAaSGG46ATcnbePupLFZk+qZsANrT9J2UNRO/Vxuea7Kj9LfZd6tPHKsa5l34foOBSlZ1Z65dxRVw+Ia8OJDTcE7jmFseVcTYfEODadQF+nUW3kciDbcH++y/n+o6Sp+vlLmBtdj3A2OkQ3oJB3lSpavgJZ7si+NaXyxnWua6/A3ZFF8MY51bCUnvMuLbnrBLZPeylFaRluSa7nmEERFsAiIgCIiAIiIAiIgCIiALCOIMd5mPxB2io4COzo+q3dYLxbgDh8wrAiznlwPZ3qH7qPqFmJb+EY4zz6ExkrzYlTuMr6/booDLaU0tQ5fVdBxkBUlkNqafQurq98srsdmHzylha7X1YZTd6C/k0zInsYIn2Vnr46limAACowwQ4XFiCCDzWZ5/Q8/yaP/AMlVgPtcuP0C1DLsKGMAAgAAKFHVzVSqhjm3n4fzzKW6pKxyf4zowtANHYLwxuM0gkmAASewF1918QAFTamcuxeNpUKFXy2tqAmoNy5sugciLRGxP31qr3NVrocJz2Lc+pUM5xtXEV31g12iNI7C5AjqYcbdD0Xx+HIpkC5d1j5xeZkfZbxmWUUsRTNOqwOafr2IO4I6hRzeB8HpptNFp8v4SfiN5Oo7uE8jK9FDSyrjti0b0eJ3Uw2pJmL5PkeIpvGIZQqVGXu1joIsDFvnPZfvE+Jp4rR5bDzB1NAPK3XeLhf0HoERFuiiMTwjhXMc1tGmwuHxNaARERB+S5WeH5mrU/MkQp6i2Skm/wBTz/4YrkmR06LfMfy2nn2C4cZjfNqi8NmOx/6H7yVYuKMgqtxn4adcxo0gidQtvYc5udt1Ysn8K6XlE4iXVXAgBriGs6aYglw3kyOyjVUWSk5WdSPp242xm+zKDTxFNhh+qeWktge9j/CkMxzWk+kBA1R8TbA+7eR9pC4s+4Hr4Kq01KjalMh3qA0mQJAIM7j9iqzgsbO5/hSecco9fT4nxr9sl5fXpj4/wSrbnsLmO112HiY13NouOho0h28787AwN4UzwRljaxFQH0tdaOZH8BXjG5XTLTqY1wO8gFVV2qhvw452/s/gb6rUqdixzj9SP8OeLqbGjDPqSXVA2kwN2B1SdUbF3KSZnktMWH5Dw2aec0WNkt1Cq0uOzRJLR3GmO9vdbgvR6eW6CfY8nbjiSwsLIREXc5hERAEREAREQBERAEREAK/nrO8wr1sbXFans4h0btI9IcAeRAFue6/oVY5xj5OGzKqC8nzmio4kWY4l0NMcojft7qFrZShXvgstdjvpmo3RbeCCy7NjTGkOBHYr0r58wfEf/VW8ywLK1Rz2vDREO0Xne88l6ZZg8ORoc7U7e8bbzO5gfsoUkpxy/wC3oW1njSg2oxy/U7KmcOFdlcA6ab9p+oA5uifaFp+F4p10g5lN9xbUNM/ImVneQYM1q5c8DSwNgTO/qHtH9lfsHRBMKi1lijONda5/nIzpK3ZB3W9+ZWOIs5xNRr21GmhT2BaQ7VcWc4fCO3yXzwHmTW4yhNPVB0mATpJhoeLciQrLjcM0y1wlpEEdQvDwypiji6rTB1DSDzsdrm8xsB+yl+H28SSi8JpkXxOuKUHFGpIiL1hVhEXlXxTGCXua0Xu4gbCTv2QFd4ux2HpVKDqhaKgqCHWkNIeLmDDSe497Qu+lipbYrLvEPiWhWxQLXB9MNaNTZPUmxtO4XxkdSub+c+jSG1IRz7OBLQfuq6d7UnuXIsaNHK2remuvQ++P80FTEuovqamNhwaz4m2j1cjv12IVUwPDAqOAYxrnXA1bjeCYkG/P2Unn9NgqENd6n3eZuY2l24/8XNluINNzhTqHS74iQSSQIAaQbHbncX6qLNzlFyh19zS3Q8FcWyXlz8/4LRwNTNBpoVBpewz7gj4h1GoOHyVvxdSyy38HWfWFWlU0OpzZwJDgYsb84Us3jZw1MqUXB7RycC09w7ePkqe/R3Zco8937P7EvTviQTimXbh8g46mNLSRTqGS2S0TTFj+mZI7q8rO/DXK6tR78ZW1NmWMaD6SASD7gEW6mTyWiL0+hrlXSoyKmyW6bYREUw0CIiAIiIAiIgCIiAIiIAsO4owL62YVS5mnVULTFwADAcfse63FZ1x/Vp0sW18O9TB5nSJhp6yIIPZV+vT4akn0YSi5Ld0K9TyiiHFrgCTpDQARNum0dJXLmfh67yPNo6SWAB3lPvb4pm1r7K5cJ0GVS4uY2GuaWSdjB2HS0qy0cNTa50C77u72Avy2gKFpKHKG+T6/L8+xPtmk9uDIOG6hZVq03yHEhzQf6YAt2n91cWVmhndVjMsGyoHOlzazDLbxI6Ac9pnuey88RiMVTpBwYKh2MnT8+cjvb5KkvolZPfHGWu/b3LimyMYKD7EvmuYhjCdzsB1KreHLgdQdDjcxb9lG0c2f5jn1+UNbT5g/qMdO535KQ8wB5YJ+EPHTSZiD7/SVYaPTLSrzc2+5R+J6iVzW1eVfUlMs4nr0Kgex5cBuHElp7Eb/AEVmxHio8kNp0Q2SLudPIahAjnsZ25KiVZkCPb6rlxrXNAcJlpDoAMHlA73VrxG1iMsFdp3usUJPCbNRPiDUfUDW0g0PmCbke94Ox+oVe49zerVbSaPW7WfS0AOFjMHkLDfqFC4N9WrVpjS9jRcuIja+n57KcpBtEOIY5zibm59hf9lXXXWcdf1PL6HqatPXRPyvL9eXIqJwNUSSw6o+KwNtjv8AtyHdMPhKtV/pDt4DgJG4mLx8+gjsrWzBmuNdU6Wf0g//AKPP22916VMZDdNKGNGzjz9h0XV2sm2aqFSzLCyReM4Xw1Kk41LuiS9xOqes7j2CrmRVzXe9rWBgBgAdP6r9V88X0sRoL3vDqdtOib3FndD/AGUdw5jX0qjqrAS1oGq8nsQOfy6qVTBOG6TKqxVaiUYpZXM0Wjhhh6Ja8bjc7z1ULTyI4ytRawuDg6CQAYbuTfeI6/umGxr8X/pB1UmLNaTHv0+fRalwPwwcJRJqD82pd150jk0H/PspMIb+XY11NqhXiL5+xN5VljMPRZSpzpYIEmTvJJPUkkrrRFLSxyKYIiLICIiAIiIAiIgCIiAIiIAsq8Wc4DqrcNpaC1oJfPq9X6bbD+Y+eqrMvFqa7qFBrholzqvwmC2AAf1T6jb/ALUfUQ3w25wYcXLyooOHzl2HLXF/5bXflzuIPPnp3Hy7K/YfjJrsO+rRa4vqC73ubAHw+iN4GwgXue9eybhqkIGnV3f6j915Z1gmYWoHtZZp1OYywcAL221AXFrxHtAdcoxex82X9mng0tvZdDhzV4FWxsA2DN+1xu74/wCVO4BrKhHqJaeUzE2IPSOSrVXEYes5rmOjUJaXAgG5kOnb/wBXfw9SDKpa5wDQ2LmWzNrxYC/+XUKyCcFyWUSt0JVrs0dlfhOniKp0ucwsPxN39pM7fZdGG4fd5NPZ76ZLSTaYLgInqCOfVcuL4sZhqh2eHn9PIzE2FxH7FSeL4kFOg0UoNR5sbFsEA62kGDvA7z0UShXOWJfp7Ffq4Rt21Q/U2VrPHUsPWBe5z3wQBNgNztt855Loyil+JaCwFo5k3b13i65sRhw674eXbk7/APSseVMc6k0R5VID2J/sPv7KwnDCWepleE8NpzeT1wbtJLdQdptP916Y/Fta0OJGmb/PZV7Nc1FJtQ0iHHcTsJ299vso3gbibTjKYxVQeS4knWJAOl0cjDSYUavSSn5o4xk2svhFvDzgtmLLn0mu1ik0kwwtOp7Wm+nkOvMwNgvjDV6HnPNcF2keimAfUT9o91ds0Zh6tNl6ZBk0oiCYuWdd7wqBm/nMxTqdKi0sGmKjj8MtDiNrxNgptsFUt3LBBsdmokmllkfnGXOfhX0mN9TzIb0gz9gojKODsUKZaXsaJBDSSZ3m42PT5q74PBw4ulzj1d+1rQpWjRbNxfl0VHPxKxZjXjHuWmn0fAW6Te72Khk3F2OyzRTqkPpxAY8yA0EAaHAy3kI77LS8l8QKOIqMZpNPW1sF39R3Z/Y8/pNL4ro03UvWJ0uBbbYzb6qCZU8oCq1xD2EOBsYMyCQZnbbsrfRa+dsE+/f+CBPw25zfCWV7/Q3qUVD8PM+fWL/PrBzpDWBz/U4xqOlkxAEXjn2KvivK5747isTyERF0MhERAEREAREQBERAEREAWS8VlpzCs3yzTJ0n/nAI1i3P/Oa1pZR4tMe/G4dtMgOFOx6S51/oD91G1MlCG59jpVNwnFpZ5n7hKrQwEG6ic/zKmGnURICh+IMQ/DUgTVa6odhET3gbBUrF5i+p8Z+W3/vzUaiS1Ed0Ohe2XKrr1O+vxA19AMAgjmN/l0X5g3Yis7TTkNNvlbeFx5fgy9wHwjm48h1Vnr8X0sNS8nDNl+xeeZ6qTHTQj1K+7VWXNN9j2dTp0wGPd+ZbpPayiM1zBwe0UqXwmJH6uZAaN/8AIXFhNevzH3c6YJ+8d1t/hZk9I4bW6mwubUlpLGl7TpbJDokbj6d1yUYb0uuSLOxp47kThPDuqa49Wtga06tJY24EC93WjZWarwLre0Pfqp6TqbsJ5QBuNufJW9F1elg+p0u1t1y2yZS63hhRqUi19R5cR8Q0wD2ET91W8R4K+W41KVXXAJDS2CXRYTqi55mI7rWEWVpq1Halgh4RmFDC4jBUQ6rQaRRJax76h9OqT6Wj4xNpsYjovzD09Tdbj6qnqcSIkkDa5gQABHIK0eIuEL8E4hwboIcQf1btj3vPyWbYHihrKeiudJbEOOx7dAV57xSmzlXBvC/f89yx8PujCzE325FnpCBC8KuO0gyRbb2Veq8Z0iaZadeswA0XEbl0xEd1CZ7UxNR0AgU6jrACHRNjq5W5Ktr0Ntv6ltj7+xeTt8rlFZwSmdZw/W1jAKlN1zpGr9toIUDmmYVI0mm8SbHSefJXHKcsaym1sf51PdSGPoNpkN1NJ+o2lSNPqlUsRjyXf1KheKzrykis8N4bG4fGUKoa0aiGDUZHq9EP5iZN+63qnMCYmLxtPOFimZ8Q/hg2pBs4Aabw74mm/K32WrcK54MXhKda0uEOA5OBgiOXWDyIV/4ffOxPevhjo19yDfw3LdW+vb0JdERWhwCIiAIiIAiIgCIiAIiIAs78XqbiyiWw0AuJePibGk2O9wSPeFoiy3xkzOs1mnyj5cgNqTZziJIjtAv3I5LScFNbWOpjGZ5marzMwDAEyT3J6rxp4Ym5sFIZRWot9VUSRyhfOb5h5jvQyG8mtC2worBMXucNfFujS2wXlgGjzBq+EbkfYLqy/AOqVdD2lvO4IV7wGRU2gB9gbDTBdN/0zsod+oSexFhRoePXxN2F/ckeGMXhW4eWuaCJ3IkXnnsFaeBc8b+JexunRVEyTBlo5DnM7fPqs5/CU6FTXo1fpOkCb7ETspvKK7qdcFjoMOBPbSdX8hUlNSqu425/nUieIynSo0SisLv6m4IoOtxIx1ZtOm9haAX1X6hpa0DrtJJb7T3tMNrtLdQI0xMzaImZ6QvTRnGXQrcnoi56uPptZ5jntDIB1SIg2BlG5hTLS8PaWhuonUIAgmSeQgFZ3LoZPjNsMx9F7ao1M0kkXG3q5X5L+eOJcve74aLhou4uMlwMQdMQ0dOoIWzY3ir8QwswkOOzzUBAAIcLQZLufRU7GcE6KVQms6HO1lgiBeSNpE3vyVTqdRDiKUe3claRVOz+r0/yVXhfgR72trVHmkLOaGncRPr5R291y5jXezFgOLTRY4esc5EDsIlTdRxw4bRpvqaCOZ1AN6NMT91GZnSOgyz0OFgYnnJj7/JRI8eU5u2WU+SS9PuTdXZZVF11J47svuX1qZoknfTb3VTFB78VLnfljn0/klQ+U55Wojy3HUzkecdO6m8GHVTDZk/JQFpLIPCS+JXPSWzSlFciJ4qfqpFjby9vewmTHaQPmte8Mcj/AA+AYSSXVfzDIiJADRH/ABAPzVBHCzaNaa7zULm6mj4Q2DsINxda5kVEsw1JpMwxtz7D/wAV14fJKTp/4r6iyjZGMs8n9TvREVucQiIgCIiAIiIAiIgCIiALKfGrMC00mQ8CNUyNBuWxBbcxznmLLVlnvGOWficwp03tJpsaH3B08pHQm0n2UfUScYcvUYbaSMjy/gvEYlwdBa03+GSfYBTTfD99B2sOcXAbPaIPO20GytuM4gcfTSmkwG2mznbXceq/cv4nqBwbWJqsO7SBPuDyPb9lV2q6byp49scvuX//AMjcHmPL0yUmu5zKrPMYWw4b3B52+i68dgy+qajPgBBaQ6Imf2Vuz7J6dagS29KoDB2LT07EFUXhHAGs1zar7scWkbbWUSOocVJ2LDj1+fdHbT1VxrVXPGc/wfWZ4wWixsBJmTFz/K6MnwPkMrvmHaNM93+r6jc+69avD9KniDU1FzGAQDf1bW+ot1K1qjlVJ9A0i1uhwEhtgdpPWe+6kUxVsMwfVFT4jY77n2UVgyKrVLSGjVcBmqbbgmXdSb36DqrRwPTfVqOPnVHUqY0NaXGLiTImC2APT/ZT3E+WtdQZRtTolws2JkSQBaIMGef1VEHEjMsxBYxxqUXwXs3LHbSD7cuy1c4wu4UcuWDrXTUtJlrzZ6/n53L1mnB1GqJZNJ3WmYaecFvwn5QVSswy6thSW1HODXiNQny3AGQD0dYGD8loGT8QUsTSD6Tw9p6bjs4byPqu6tTa8FrgHNIggwQf4cOy0eFLL6nKuEIzU3HODJ8k4h8nFdGPIDhynYH+Pn2V+xj9bTexCrXE3hs1w14YEETNIu9LuzSbtPaY9lFZdxRVwrTSxTIcwx8QJi0Huueor40d1fzX+SVeuPbmqPYlKDh5TS8SR6T1kHSfuF+Yste2A2fcLzp4qm/zC0apcC3/AGyLx09Qd9V2tiO/ZbW3TiljuizlY9qz3RC5Xl5k6hIBMW5K2ZJlw1AxEKKyqg57wGXadz/2rJmGNZgsO57zcCw6k7NHcqVVPMFJkS+6umrZHkU7i7XiMyZRpa9TWafy+/qII/4gGVs2Fw4psaxohrWho9gICpnAXCJYfxmIg1qsuAAPpDhvBAIdBiOQV4VhpanFOT6s86nJ9QiIphkIiIAiIgCIiAIiIAiIgCpnEeLLTXDawfVa27QI8trngDbchp3N+dhCuazTj7iWrQxlLVRAptDhJg+a1wGoTFgIFusE8lH1DxDJ0qmoTUmQDIkTMTtz3XRmDabnA0xAgTvvG9+S+6GEZWYKuGd5rNyzao3s5vQdR/2vwYR5iKbzO0NPcKF1PVxtjJKSZ15TiHeRXYfgaGuHZ0xb3H7LOsThzVxB8oFo0kOcCW87uMGZurnnuZsw9E0Wumq6HVLyG2gC3Pf5+yrOXVYaYAlxt35CegBk3XD9E3NemCt1lsY0TknzbS+7/Y9sxxRZpY2RYQAJI3APPlPzlTHC/iaKFDRiSX6PTTe0El8CdJ6OAgTt7KqYvCOa/wAwu5E6ouQTAk99x7KNxztTWgBxgkiB1ImbXsN1JqjGLWGV/Eqlp1jCknz9yxcScePxzm6QaTGk6WzcSBJdFiTsOiiMvwJqlx1AaQTcgfIdSuk5CKVKkSQS9uojufUAP/r+y5swrU7eWCLQVvVKFmZRPQ6HTQjT/wBn19j8wWa1MO8vou0PG5Gxj+ocwtJ4T8QqeI0sq/lVXCYN2u7g8iehg+6yzD4RzuVv8/z5K0YevhqWB0U2h1VzNLpF5AgyeQBUXWuEMeVtt9u3xIGtVatxuSwuZr7agItz/wAsefsoTP8AhKliocfS7bUAJjmL7exWWcM+IWIwpFOpNajYaXH1t/4uO/sfqFfc38QabcNroul7rAEXbPN46D7/AFWkqZVy5lfXdhra8MrOV5a2jjq+GDi9oDS0mxBaIItG2oj5Ky0MlLjDPmf86Kn5HimDH0nus1xLXOJ31A3J2km591oWZ8Z4bDiKZ81/9NO/1dsP37LLUGvOTrdVGmLhnL/GSLnUsHQ1PIaGjc/YAcyei8qHBr8W9lfFTT0VGvp0gQ4aRf1xbW4xsTAEcyozhzhmtj6zMVjWg0NOqlTDrSSCDAPQGSTJ2iFpim0U7vNJfBFJObseWERFPNQiIgCIiAIiIAiIgCIiAIiIAuLNMmo4lobWptqAGRPI9QRcLtRYaT5MFQxPh3TGIo1KBFJtIAFgB9ekktkzJkk6p3C/cm4XxFLEvFaqK+Hcy2udWq025c+ZtHNW5Fz4MM5wFy6FWx/A2FdUp/8A8zTT0uadNiHEtIe4yC7YjmRItvHHlHhbhqL21HF9RwguaSNBcJM6Y27dgrqicKGc4MYTKyzgPDOoBlWm1z4J1xcGDEdhNhtZfuX+HuDpaPy9bmc3uJ1GZlwnSfaIVlRZ4UPRDair5x4cYLEAaqeggQ00yW6dzIb8O56cgoDGeDVHy/RUc6sBu+A11+elsi3O60dE4cV0R1hbOt7otplAybwnptbOIfrdeG0/SxpMjVJ9TnbXMAdCpp/h5giHRSjUws+IncAark+odVZUWHVB9Uc5eZ5lzZnGF8GaLWVQ6pqe6BTeWkaADJJAd6iRbsp7DeG2CZTLDSLpM6nOOv21CLK0osKmHoa7UVPG+GWDqPa4tc1rSDoaYaYje03i97ypPC8HYOm5zm4emC6Z9NriCADYDewtcqZRbKqC6JGcI/GtAEAQOy/URdDIREQBERAEREAREQBERAEREAREQBERAEREAREQBERAEREAREQBERAEREAREQBERAEREAREQBER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04" name="Picture 4" descr="http://www.epidemiolog.ru.images.1c-bitrix-cdn.ru/upload/medialibrary/e07/kvpsbqu%20B.jpg?14068760737155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17031"/>
            <a:ext cx="2411760" cy="2990583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6" name="Picture 6" descr="http://www.mascoalba.com/public/remedios_caseros_populares/Anagramas/Vitaminas/Alimentos%20para%20Aumentar%20y%20Aportar%20la%20Vitamina%20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420888"/>
            <a:ext cx="2448272" cy="237626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6" name="Rectangle 11"/>
          <p:cNvSpPr>
            <a:spLocks noChangeArrowheads="1"/>
          </p:cNvSpPr>
          <p:nvPr/>
        </p:nvSpPr>
        <p:spPr bwMode="auto">
          <a:xfrm>
            <a:off x="1116013" y="1804988"/>
            <a:ext cx="51847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Вітамін </a:t>
            </a:r>
            <a:r>
              <a:rPr lang="uk-UA" sz="2800" b="1" i="1" dirty="0">
                <a:solidFill>
                  <a:srgbClr val="FF0000"/>
                </a:solidFill>
                <a:cs typeface="Times New Roman" pitchFamily="18" charset="0"/>
              </a:rPr>
              <a:t>В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 дуже потрібний для розумової і фізичної праці, </a:t>
            </a:r>
            <a:r>
              <a:rPr lang="uk-UA" sz="2800" b="1" dirty="0" smtClean="0">
                <a:solidFill>
                  <a:srgbClr val="FF0000"/>
                </a:solidFill>
                <a:cs typeface="Times New Roman" pitchFamily="18" charset="0"/>
              </a:rPr>
              <a:t>покращує  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травлення.</a:t>
            </a:r>
            <a:endParaRPr lang="uk-U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1476375" y="333375"/>
            <a:ext cx="4895850" cy="1512888"/>
          </a:xfrm>
          <a:prstGeom prst="rightArrow">
            <a:avLst>
              <a:gd name="adj1" fmla="val 50000"/>
              <a:gd name="adj2" fmla="val 84948"/>
            </a:avLst>
          </a:prstGeom>
          <a:solidFill>
            <a:srgbClr val="FFC5C5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ВІТАМІН</a:t>
            </a:r>
            <a:r>
              <a:rPr lang="ru-RU" sz="6000" b="1"/>
              <a:t> 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6732588" y="476250"/>
            <a:ext cx="1873250" cy="1657350"/>
          </a:xfrm>
          <a:prstGeom prst="hexagon">
            <a:avLst>
              <a:gd name="adj" fmla="val 28257"/>
              <a:gd name="vf" fmla="val 115470"/>
            </a:avLst>
          </a:prstGeom>
          <a:solidFill>
            <a:srgbClr val="FFCC99">
              <a:alpha val="89803"/>
            </a:srgb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defRPr/>
            </a:pPr>
            <a:r>
              <a:rPr lang="en-US" sz="7200" b="1" dirty="0">
                <a:solidFill>
                  <a:srgbClr val="FF0000"/>
                </a:solidFill>
                <a:latin typeface="Arial Black" pitchFamily="34" charset="0"/>
              </a:rPr>
              <a:t>C</a:t>
            </a:r>
            <a:endParaRPr lang="ru-RU" sz="7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604" name="AutoShape 8"/>
          <p:cNvSpPr>
            <a:spLocks noChangeArrowheads="1"/>
          </p:cNvSpPr>
          <p:nvPr/>
        </p:nvSpPr>
        <p:spPr bwMode="auto">
          <a:xfrm>
            <a:off x="1187450" y="1844675"/>
            <a:ext cx="5472782" cy="1800225"/>
          </a:xfrm>
          <a:prstGeom prst="flowChartProcess">
            <a:avLst/>
          </a:prstGeom>
          <a:solidFill>
            <a:schemeClr val="accent1">
              <a:alpha val="20000"/>
            </a:schemeClr>
          </a:solidFill>
          <a:ln w="127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 b="1">
              <a:solidFill>
                <a:srgbClr val="FF0000"/>
              </a:solidFill>
            </a:endParaRPr>
          </a:p>
          <a:p>
            <a:pPr algn="ctr"/>
            <a:endParaRPr lang="ru-RU" sz="2000" b="1">
              <a:solidFill>
                <a:srgbClr val="CC3399"/>
              </a:solidFill>
            </a:endParaRPr>
          </a:p>
        </p:txBody>
      </p:sp>
      <p:sp>
        <p:nvSpPr>
          <p:cNvPr id="25605" name="AutoShape 9"/>
          <p:cNvSpPr>
            <a:spLocks noChangeArrowheads="1"/>
          </p:cNvSpPr>
          <p:nvPr/>
        </p:nvSpPr>
        <p:spPr bwMode="auto">
          <a:xfrm>
            <a:off x="2700338" y="3716338"/>
            <a:ext cx="3600450" cy="2665412"/>
          </a:xfrm>
          <a:prstGeom prst="octagon">
            <a:avLst>
              <a:gd name="adj" fmla="val 29287"/>
            </a:avLst>
          </a:prstGeom>
          <a:solidFill>
            <a:srgbClr val="FFCC99">
              <a:alpha val="41176"/>
            </a:srgbClr>
          </a:solidFill>
          <a:ln w="12700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u="sng">
                <a:solidFill>
                  <a:srgbClr val="6600CC"/>
                </a:solidFill>
              </a:rPr>
              <a:t>Міститься</a:t>
            </a:r>
            <a:r>
              <a:rPr lang="ru-RU" sz="2800" b="1">
                <a:solidFill>
                  <a:srgbClr val="6600CC"/>
                </a:solidFill>
              </a:rPr>
              <a:t>: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в цитрусових, 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солодкому перці,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ягодах, ківі,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квашеній капусті,</a:t>
            </a:r>
          </a:p>
          <a:p>
            <a:pPr algn="ctr"/>
            <a:r>
              <a:rPr lang="ru-RU" sz="2800" b="1">
                <a:solidFill>
                  <a:srgbClr val="6600CC"/>
                </a:solidFill>
              </a:rPr>
              <a:t>моркві. </a:t>
            </a:r>
          </a:p>
        </p:txBody>
      </p:sp>
      <p:pic>
        <p:nvPicPr>
          <p:cNvPr id="55298" name="Picture 2" descr="http://mamapedia.com.ua/UploadImages/vitamin-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117" y="3717032"/>
            <a:ext cx="2691992" cy="25922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300" name="Picture 4" descr="http://www.roditeli.ua/uploads/m_pages/16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8649" y="2996952"/>
            <a:ext cx="2263107" cy="187220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1116013" y="2074515"/>
            <a:ext cx="61198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Вітамін </a:t>
            </a:r>
            <a:r>
              <a:rPr lang="uk-UA" sz="2800" b="1" i="1" dirty="0">
                <a:solidFill>
                  <a:srgbClr val="FF0000"/>
                </a:solidFill>
                <a:cs typeface="Times New Roman" pitchFamily="18" charset="0"/>
              </a:rPr>
              <a:t>С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 сприяє захисту від</a:t>
            </a:r>
          </a:p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 застуди, зміцнює імунітет,</a:t>
            </a:r>
          </a:p>
          <a:p>
            <a:pPr eaLnBrk="0" hangingPunct="0"/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FF0000"/>
                </a:solidFill>
                <a:cs typeface="Times New Roman" pitchFamily="18" charset="0"/>
              </a:rPr>
              <a:t>покращує </a:t>
            </a:r>
            <a:r>
              <a:rPr lang="uk-UA" sz="2800" b="1" dirty="0">
                <a:solidFill>
                  <a:srgbClr val="FF0000"/>
                </a:solidFill>
                <a:cs typeface="Times New Roman" pitchFamily="18" charset="0"/>
              </a:rPr>
              <a:t>кровообіг, сприяє росту.</a:t>
            </a:r>
            <a:endParaRPr lang="uk-U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553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Весну зустрічаємо - про здоров’я дбаємо.</vt:lpstr>
      <vt:lpstr> Білки - це справжній «будівельний матеріал» для утворення, росту, розвитку і відновлення всіх тканин твого організму. </vt:lpstr>
      <vt:lpstr>  Жири – джерело енергії, що оберігає організм від переохолодження. Бувають рослинні та тваринні. </vt:lpstr>
      <vt:lpstr>Слайд 4</vt:lpstr>
      <vt:lpstr> Входять до складу людського організму і регулюють життєві процеси організму людини. </vt:lpstr>
      <vt:lpstr>  Вітаміни – речовини, необхідні для життя людини, її росту та розвитку. </vt:lpstr>
      <vt:lpstr>Слайд 7</vt:lpstr>
      <vt:lpstr>Слайд 8</vt:lpstr>
      <vt:lpstr>Слайд 9</vt:lpstr>
      <vt:lpstr>Слайд 10</vt:lpstr>
      <vt:lpstr>Слайд 11</vt:lpstr>
      <vt:lpstr>Довідкове бюро.</vt:lpstr>
      <vt:lpstr>РЕДИСКА</vt:lpstr>
      <vt:lpstr>ЗЕЛЕНА ЦИБУЛЯ</vt:lpstr>
      <vt:lpstr>САЛАТ</vt:lpstr>
      <vt:lpstr>КРІП</vt:lpstr>
      <vt:lpstr>ПЕТРУШКА</vt:lpstr>
      <vt:lpstr>ЧЕРЕМША</vt:lpstr>
      <vt:lpstr>КАПУСТА</vt:lpstr>
      <vt:lpstr>Слайд 20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Люда</cp:lastModifiedBy>
  <cp:revision>60</cp:revision>
  <dcterms:created xsi:type="dcterms:W3CDTF">2016-04-24T18:57:58Z</dcterms:created>
  <dcterms:modified xsi:type="dcterms:W3CDTF">2018-01-28T09:49:35Z</dcterms:modified>
</cp:coreProperties>
</file>