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6" r:id="rId1"/>
  </p:sldMasterIdLst>
  <p:notesMasterIdLst>
    <p:notesMasterId r:id="rId21"/>
  </p:notesMasterIdLst>
  <p:sldIdLst>
    <p:sldId id="257" r:id="rId2"/>
    <p:sldId id="256" r:id="rId3"/>
    <p:sldId id="259" r:id="rId4"/>
    <p:sldId id="273" r:id="rId5"/>
    <p:sldId id="275" r:id="rId6"/>
    <p:sldId id="260" r:id="rId7"/>
    <p:sldId id="261" r:id="rId8"/>
    <p:sldId id="258" r:id="rId9"/>
    <p:sldId id="262" r:id="rId10"/>
    <p:sldId id="263" r:id="rId11"/>
    <p:sldId id="264" r:id="rId12"/>
    <p:sldId id="265" r:id="rId13"/>
    <p:sldId id="266" r:id="rId14"/>
    <p:sldId id="269" r:id="rId15"/>
    <p:sldId id="270" r:id="rId16"/>
    <p:sldId id="268" r:id="rId17"/>
    <p:sldId id="271" r:id="rId18"/>
    <p:sldId id="272" r:id="rId19"/>
    <p:sldId id="27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BC65"/>
    <a:srgbClr val="ACF14D"/>
    <a:srgbClr val="23450F"/>
    <a:srgbClr val="C75071"/>
    <a:srgbClr val="FFF2CC"/>
    <a:srgbClr val="384B37"/>
    <a:srgbClr val="344130"/>
    <a:srgbClr val="CDC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87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4019A-52D5-48B5-90D9-1B4FEEE5A1FE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3653CF-CC43-4075-AA15-B613267519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515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653CF-CC43-4075-AA15-B613267519D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387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D7F3-D34A-484A-BF1D-A2FB99A3D5AA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3D400-0714-44CE-BEDD-34D9CC87F1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006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D7F3-D34A-484A-BF1D-A2FB99A3D5AA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3D400-0714-44CE-BEDD-34D9CC87F1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197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D7F3-D34A-484A-BF1D-A2FB99A3D5AA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3D400-0714-44CE-BEDD-34D9CC87F1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082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D7F3-D34A-484A-BF1D-A2FB99A3D5AA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3D400-0714-44CE-BEDD-34D9CC87F1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508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D7F3-D34A-484A-BF1D-A2FB99A3D5AA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3D400-0714-44CE-BEDD-34D9CC87F1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927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D7F3-D34A-484A-BF1D-A2FB99A3D5AA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3D400-0714-44CE-BEDD-34D9CC87F1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74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D7F3-D34A-484A-BF1D-A2FB99A3D5AA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3D400-0714-44CE-BEDD-34D9CC87F18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388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D7F3-D34A-484A-BF1D-A2FB99A3D5AA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3D400-0714-44CE-BEDD-34D9CC87F185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097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D7F3-D34A-484A-BF1D-A2FB99A3D5AA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3D400-0714-44CE-BEDD-34D9CC87F1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358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D7F3-D34A-484A-BF1D-A2FB99A3D5AA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3D400-0714-44CE-BEDD-34D9CC87F1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555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D7F3-D34A-484A-BF1D-A2FB99A3D5AA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3D400-0714-44CE-BEDD-34D9CC87F1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789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023D7F3-D34A-484A-BF1D-A2FB99A3D5AA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3D400-0714-44CE-BEDD-34D9CC87F1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372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8" r:id="rId2"/>
    <p:sldLayoutId id="2147483889" r:id="rId3"/>
    <p:sldLayoutId id="2147483890" r:id="rId4"/>
    <p:sldLayoutId id="2147483891" r:id="rId5"/>
    <p:sldLayoutId id="2147483892" r:id="rId6"/>
    <p:sldLayoutId id="2147483893" r:id="rId7"/>
    <p:sldLayoutId id="2147483894" r:id="rId8"/>
    <p:sldLayoutId id="2147483895" r:id="rId9"/>
    <p:sldLayoutId id="2147483896" r:id="rId10"/>
    <p:sldLayoutId id="21474838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94E722C-A143-4957-AB6C-287CF6E6B7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4342"/>
            <a:ext cx="12192000" cy="966919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AC5ADF-B3EE-47BF-9DF7-604FFE5AD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233D9B-3A55-48E5-974D-492D3E3041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29" y="2338466"/>
            <a:ext cx="6455083" cy="43513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60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Gabriola" panose="04040605051002020D02" pitchFamily="82" charset="0"/>
              </a:rPr>
              <a:t>Посміхнись! </a:t>
            </a:r>
            <a:br>
              <a:rPr lang="uk-UA" sz="60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Gabriola" panose="04040605051002020D02" pitchFamily="82" charset="0"/>
              </a:rPr>
            </a:br>
            <a:r>
              <a:rPr lang="uk-UA" sz="60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Gabriola" panose="04040605051002020D02" pitchFamily="82" charset="0"/>
              </a:rPr>
              <a:t>І світ посміхнеться тобі!</a:t>
            </a:r>
            <a:endParaRPr lang="ru-RU" sz="60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Gabriola" panose="04040605051002020D02" pitchFamily="82" charset="0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712541C1-89B6-417A-A248-84932FC30025}"/>
              </a:ext>
            </a:extLst>
          </p:cNvPr>
          <p:cNvSpPr/>
          <p:nvPr/>
        </p:nvSpPr>
        <p:spPr>
          <a:xfrm>
            <a:off x="6775554" y="179882"/>
            <a:ext cx="5416446" cy="6678118"/>
          </a:xfrm>
          <a:prstGeom prst="ellipse">
            <a:avLst/>
          </a:prstGeom>
          <a:solidFill>
            <a:srgbClr val="CDCDC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4338" name="Picture 2" descr="Картинки по запросу винни пух клип арт">
            <a:extLst>
              <a:ext uri="{FF2B5EF4-FFF2-40B4-BE49-F238E27FC236}">
                <a16:creationId xmlns:a16="http://schemas.microsoft.com/office/drawing/2014/main" id="{25D8C30E-E3C9-4887-A413-4A9132110C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019" y="0"/>
            <a:ext cx="5372100" cy="665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54320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F3F242D-CC46-445B-9D70-1EE4A120B6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0" b="26284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53E1A111-2415-43A9-BB36-6BA0DA1B1CF8}"/>
              </a:ext>
            </a:extLst>
          </p:cNvPr>
          <p:cNvSpPr/>
          <p:nvPr/>
        </p:nvSpPr>
        <p:spPr>
          <a:xfrm>
            <a:off x="164892" y="2161080"/>
            <a:ext cx="4766872" cy="4584494"/>
          </a:xfrm>
          <a:prstGeom prst="rect">
            <a:avLst/>
          </a:prstGeom>
          <a:solidFill>
            <a:srgbClr val="CDCDCD">
              <a:alpha val="5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FAE2916-432A-45B4-B504-F3FD2A73B543}"/>
              </a:ext>
            </a:extLst>
          </p:cNvPr>
          <p:cNvSpPr/>
          <p:nvPr/>
        </p:nvSpPr>
        <p:spPr>
          <a:xfrm>
            <a:off x="5231567" y="1783829"/>
            <a:ext cx="6960433" cy="1633928"/>
          </a:xfrm>
          <a:prstGeom prst="rect">
            <a:avLst/>
          </a:prstGeom>
          <a:solidFill>
            <a:srgbClr val="CDCDCD">
              <a:alpha val="5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895BDF-47F8-47E7-A557-E66468799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272" y="1999688"/>
            <a:ext cx="5996066" cy="1325562"/>
          </a:xfrm>
        </p:spPr>
        <p:txBody>
          <a:bodyPr/>
          <a:lstStyle/>
          <a:p>
            <a:pPr algn="ctr"/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Прямокутний трикутник </a:t>
            </a:r>
            <a:b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(є прямий кут)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Равнобедренный треугольник 3">
            <a:extLst>
              <a:ext uri="{FF2B5EF4-FFF2-40B4-BE49-F238E27FC236}">
                <a16:creationId xmlns:a16="http://schemas.microsoft.com/office/drawing/2014/main" id="{5BA87CA5-CE8F-468A-BC6D-0628C3F8667F}"/>
              </a:ext>
            </a:extLst>
          </p:cNvPr>
          <p:cNvSpPr/>
          <p:nvPr/>
        </p:nvSpPr>
        <p:spPr>
          <a:xfrm>
            <a:off x="719526" y="2878111"/>
            <a:ext cx="3837483" cy="3072984"/>
          </a:xfrm>
          <a:prstGeom prst="triangle">
            <a:avLst>
              <a:gd name="adj" fmla="val 0"/>
            </a:avLst>
          </a:prstGeom>
          <a:solidFill>
            <a:srgbClr val="86BC65"/>
          </a:solidFill>
          <a:ln>
            <a:solidFill>
              <a:srgbClr val="86B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86BC65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3FCD441-82DD-4F86-AE73-3BDAABF937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" b="72095"/>
          <a:stretch/>
        </p:blipFill>
        <p:spPr>
          <a:xfrm>
            <a:off x="0" y="0"/>
            <a:ext cx="12192000" cy="2068646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C31EDE8-DA1D-4B7B-947F-673928203758}"/>
              </a:ext>
            </a:extLst>
          </p:cNvPr>
          <p:cNvSpPr/>
          <p:nvPr/>
        </p:nvSpPr>
        <p:spPr>
          <a:xfrm>
            <a:off x="434716" y="5867613"/>
            <a:ext cx="344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А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E2F499A-A4A9-4C25-892E-C1306A6D0068}"/>
              </a:ext>
            </a:extLst>
          </p:cNvPr>
          <p:cNvSpPr/>
          <p:nvPr/>
        </p:nvSpPr>
        <p:spPr>
          <a:xfrm>
            <a:off x="524657" y="2389895"/>
            <a:ext cx="344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В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0928816-A98B-4BBA-9B9D-D99417A6B9C0}"/>
              </a:ext>
            </a:extLst>
          </p:cNvPr>
          <p:cNvSpPr/>
          <p:nvPr/>
        </p:nvSpPr>
        <p:spPr>
          <a:xfrm>
            <a:off x="4347149" y="5882603"/>
            <a:ext cx="344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С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ECE0B1E-E248-493F-970E-9961868DEB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386" y="3147916"/>
            <a:ext cx="3429549" cy="3710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034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817255F-80C6-4ECB-972F-F42445EE5C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0" b="26284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EBE7FD5-7222-4546-94A5-7AA6B4175155}"/>
              </a:ext>
            </a:extLst>
          </p:cNvPr>
          <p:cNvSpPr/>
          <p:nvPr/>
        </p:nvSpPr>
        <p:spPr>
          <a:xfrm>
            <a:off x="0" y="2161080"/>
            <a:ext cx="4931764" cy="4584494"/>
          </a:xfrm>
          <a:prstGeom prst="rect">
            <a:avLst/>
          </a:prstGeom>
          <a:solidFill>
            <a:srgbClr val="CDCDCD">
              <a:alpha val="5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DFF059F-7F75-46D6-AD7F-A0CEBDB586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" b="72095"/>
          <a:stretch/>
        </p:blipFill>
        <p:spPr>
          <a:xfrm>
            <a:off x="0" y="0"/>
            <a:ext cx="12192000" cy="2068646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A7EA2D5-4F63-4438-94EC-FE21D9E43764}"/>
              </a:ext>
            </a:extLst>
          </p:cNvPr>
          <p:cNvSpPr/>
          <p:nvPr/>
        </p:nvSpPr>
        <p:spPr>
          <a:xfrm>
            <a:off x="4856813" y="1798819"/>
            <a:ext cx="7335187" cy="1633928"/>
          </a:xfrm>
          <a:prstGeom prst="rect">
            <a:avLst/>
          </a:prstGeom>
          <a:solidFill>
            <a:srgbClr val="CDCDCD">
              <a:alpha val="5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7FBAE6-EA3E-4152-8740-0668D9984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6241" y="1984700"/>
            <a:ext cx="5651293" cy="1325562"/>
          </a:xfrm>
        </p:spPr>
        <p:txBody>
          <a:bodyPr/>
          <a:lstStyle/>
          <a:p>
            <a:pPr algn="ctr"/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Тупокутний трикутник </a:t>
            </a:r>
            <a:b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(є тупий кут)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Равнобедренный треугольник 4">
            <a:extLst>
              <a:ext uri="{FF2B5EF4-FFF2-40B4-BE49-F238E27FC236}">
                <a16:creationId xmlns:a16="http://schemas.microsoft.com/office/drawing/2014/main" id="{3168E235-7989-4BE6-A2B0-582F62E2E432}"/>
              </a:ext>
            </a:extLst>
          </p:cNvPr>
          <p:cNvSpPr/>
          <p:nvPr/>
        </p:nvSpPr>
        <p:spPr>
          <a:xfrm>
            <a:off x="419725" y="2608288"/>
            <a:ext cx="3702571" cy="3792512"/>
          </a:xfrm>
          <a:custGeom>
            <a:avLst/>
            <a:gdLst>
              <a:gd name="connsiteX0" fmla="*/ 0 w 1678898"/>
              <a:gd name="connsiteY0" fmla="*/ 1514007 h 1514007"/>
              <a:gd name="connsiteX1" fmla="*/ 839449 w 1678898"/>
              <a:gd name="connsiteY1" fmla="*/ 0 h 1514007"/>
              <a:gd name="connsiteX2" fmla="*/ 1678898 w 1678898"/>
              <a:gd name="connsiteY2" fmla="*/ 1514007 h 1514007"/>
              <a:gd name="connsiteX3" fmla="*/ 0 w 1678898"/>
              <a:gd name="connsiteY3" fmla="*/ 1514007 h 1514007"/>
              <a:gd name="connsiteX0" fmla="*/ 44971 w 1723869"/>
              <a:gd name="connsiteY0" fmla="*/ 1618938 h 1618938"/>
              <a:gd name="connsiteX1" fmla="*/ 0 w 1723869"/>
              <a:gd name="connsiteY1" fmla="*/ 0 h 1618938"/>
              <a:gd name="connsiteX2" fmla="*/ 1723869 w 1723869"/>
              <a:gd name="connsiteY2" fmla="*/ 1618938 h 1618938"/>
              <a:gd name="connsiteX3" fmla="*/ 44971 w 1723869"/>
              <a:gd name="connsiteY3" fmla="*/ 1618938 h 1618938"/>
              <a:gd name="connsiteX0" fmla="*/ 254833 w 1723869"/>
              <a:gd name="connsiteY0" fmla="*/ 1424065 h 1618938"/>
              <a:gd name="connsiteX1" fmla="*/ 0 w 1723869"/>
              <a:gd name="connsiteY1" fmla="*/ 0 h 1618938"/>
              <a:gd name="connsiteX2" fmla="*/ 1723869 w 1723869"/>
              <a:gd name="connsiteY2" fmla="*/ 1618938 h 1618938"/>
              <a:gd name="connsiteX3" fmla="*/ 254833 w 1723869"/>
              <a:gd name="connsiteY3" fmla="*/ 1424065 h 1618938"/>
              <a:gd name="connsiteX0" fmla="*/ 254833 w 1888761"/>
              <a:gd name="connsiteY0" fmla="*/ 1424065 h 1708879"/>
              <a:gd name="connsiteX1" fmla="*/ 0 w 1888761"/>
              <a:gd name="connsiteY1" fmla="*/ 0 h 1708879"/>
              <a:gd name="connsiteX2" fmla="*/ 1888761 w 1888761"/>
              <a:gd name="connsiteY2" fmla="*/ 1708879 h 1708879"/>
              <a:gd name="connsiteX3" fmla="*/ 254833 w 1888761"/>
              <a:gd name="connsiteY3" fmla="*/ 1424065 h 1708879"/>
              <a:gd name="connsiteX0" fmla="*/ 539646 w 1888761"/>
              <a:gd name="connsiteY0" fmla="*/ 1034321 h 1708879"/>
              <a:gd name="connsiteX1" fmla="*/ 0 w 1888761"/>
              <a:gd name="connsiteY1" fmla="*/ 0 h 1708879"/>
              <a:gd name="connsiteX2" fmla="*/ 1888761 w 1888761"/>
              <a:gd name="connsiteY2" fmla="*/ 1708879 h 1708879"/>
              <a:gd name="connsiteX3" fmla="*/ 539646 w 1888761"/>
              <a:gd name="connsiteY3" fmla="*/ 1034321 h 1708879"/>
              <a:gd name="connsiteX0" fmla="*/ 389744 w 1888761"/>
              <a:gd name="connsiteY0" fmla="*/ 1364105 h 1708879"/>
              <a:gd name="connsiteX1" fmla="*/ 0 w 1888761"/>
              <a:gd name="connsiteY1" fmla="*/ 0 h 1708879"/>
              <a:gd name="connsiteX2" fmla="*/ 1888761 w 1888761"/>
              <a:gd name="connsiteY2" fmla="*/ 1708879 h 1708879"/>
              <a:gd name="connsiteX3" fmla="*/ 389744 w 1888761"/>
              <a:gd name="connsiteY3" fmla="*/ 1364105 h 170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8761" h="1708879">
                <a:moveTo>
                  <a:pt x="389744" y="1364105"/>
                </a:moveTo>
                <a:lnTo>
                  <a:pt x="0" y="0"/>
                </a:lnTo>
                <a:lnTo>
                  <a:pt x="1888761" y="1708879"/>
                </a:lnTo>
                <a:lnTo>
                  <a:pt x="389744" y="1364105"/>
                </a:lnTo>
                <a:close/>
              </a:path>
            </a:pathLst>
          </a:custGeom>
          <a:solidFill>
            <a:srgbClr val="86BC65"/>
          </a:solidFill>
          <a:ln>
            <a:solidFill>
              <a:srgbClr val="86B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81CD015-13C9-4233-98CF-7DE292AFCBD0}"/>
              </a:ext>
            </a:extLst>
          </p:cNvPr>
          <p:cNvSpPr/>
          <p:nvPr/>
        </p:nvSpPr>
        <p:spPr>
          <a:xfrm>
            <a:off x="824461" y="5537829"/>
            <a:ext cx="344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А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C477917-C386-4DD1-9C80-3D1124AB8CBD}"/>
              </a:ext>
            </a:extLst>
          </p:cNvPr>
          <p:cNvSpPr/>
          <p:nvPr/>
        </p:nvSpPr>
        <p:spPr>
          <a:xfrm>
            <a:off x="149903" y="2150052"/>
            <a:ext cx="344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В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49FBC78-EBC8-4F26-A2C4-4E3FB8D7AC0A}"/>
              </a:ext>
            </a:extLst>
          </p:cNvPr>
          <p:cNvSpPr/>
          <p:nvPr/>
        </p:nvSpPr>
        <p:spPr>
          <a:xfrm>
            <a:off x="4077325" y="6273225"/>
            <a:ext cx="3597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С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9DBE418-3F7F-4C05-9F0B-F1459B422C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286" y="2768183"/>
            <a:ext cx="4089817" cy="4089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6634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3055CF2-FB29-4715-B84D-C186148191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0" b="2628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88C0F07-A70A-47F5-A451-38305E13F1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29"/>
          <a:stretch/>
        </p:blipFill>
        <p:spPr>
          <a:xfrm rot="20653413">
            <a:off x="3622289" y="3749219"/>
            <a:ext cx="4202171" cy="311606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725406A-A161-4786-B920-FA360732FB88}"/>
              </a:ext>
            </a:extLst>
          </p:cNvPr>
          <p:cNvSpPr/>
          <p:nvPr/>
        </p:nvSpPr>
        <p:spPr>
          <a:xfrm>
            <a:off x="1214203" y="914399"/>
            <a:ext cx="9983449" cy="1499017"/>
          </a:xfrm>
          <a:prstGeom prst="rect">
            <a:avLst/>
          </a:prstGeom>
          <a:solidFill>
            <a:srgbClr val="CDCDCD">
              <a:alpha val="5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753211-35A0-436B-BDCC-E353DB7364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4753" y="1334125"/>
            <a:ext cx="9797889" cy="43513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якому трикутнику сума кутів більше: в гострокутному або тупокутному?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036DD6E-EDAC-4E7F-A0E5-AAB20F6DFB1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" b="72095"/>
          <a:stretch/>
        </p:blipFill>
        <p:spPr>
          <a:xfrm>
            <a:off x="0" y="-734518"/>
            <a:ext cx="12192000" cy="2068646"/>
          </a:xfrm>
          <a:prstGeom prst="rect">
            <a:avLst/>
          </a:prstGeom>
        </p:spPr>
      </p:pic>
      <p:sp>
        <p:nvSpPr>
          <p:cNvPr id="8" name="Равнобедренный треугольник 4">
            <a:extLst>
              <a:ext uri="{FF2B5EF4-FFF2-40B4-BE49-F238E27FC236}">
                <a16:creationId xmlns:a16="http://schemas.microsoft.com/office/drawing/2014/main" id="{3DD07DB1-A1E1-4A76-88DE-BEBBD47DC032}"/>
              </a:ext>
            </a:extLst>
          </p:cNvPr>
          <p:cNvSpPr/>
          <p:nvPr/>
        </p:nvSpPr>
        <p:spPr>
          <a:xfrm rot="16200000">
            <a:off x="2278509" y="2188564"/>
            <a:ext cx="2608289" cy="2293496"/>
          </a:xfrm>
          <a:custGeom>
            <a:avLst/>
            <a:gdLst>
              <a:gd name="connsiteX0" fmla="*/ 0 w 1678898"/>
              <a:gd name="connsiteY0" fmla="*/ 1514007 h 1514007"/>
              <a:gd name="connsiteX1" fmla="*/ 839449 w 1678898"/>
              <a:gd name="connsiteY1" fmla="*/ 0 h 1514007"/>
              <a:gd name="connsiteX2" fmla="*/ 1678898 w 1678898"/>
              <a:gd name="connsiteY2" fmla="*/ 1514007 h 1514007"/>
              <a:gd name="connsiteX3" fmla="*/ 0 w 1678898"/>
              <a:gd name="connsiteY3" fmla="*/ 1514007 h 1514007"/>
              <a:gd name="connsiteX0" fmla="*/ 44971 w 1723869"/>
              <a:gd name="connsiteY0" fmla="*/ 1618938 h 1618938"/>
              <a:gd name="connsiteX1" fmla="*/ 0 w 1723869"/>
              <a:gd name="connsiteY1" fmla="*/ 0 h 1618938"/>
              <a:gd name="connsiteX2" fmla="*/ 1723869 w 1723869"/>
              <a:gd name="connsiteY2" fmla="*/ 1618938 h 1618938"/>
              <a:gd name="connsiteX3" fmla="*/ 44971 w 1723869"/>
              <a:gd name="connsiteY3" fmla="*/ 1618938 h 1618938"/>
              <a:gd name="connsiteX0" fmla="*/ 254833 w 1723869"/>
              <a:gd name="connsiteY0" fmla="*/ 1424065 h 1618938"/>
              <a:gd name="connsiteX1" fmla="*/ 0 w 1723869"/>
              <a:gd name="connsiteY1" fmla="*/ 0 h 1618938"/>
              <a:gd name="connsiteX2" fmla="*/ 1723869 w 1723869"/>
              <a:gd name="connsiteY2" fmla="*/ 1618938 h 1618938"/>
              <a:gd name="connsiteX3" fmla="*/ 254833 w 1723869"/>
              <a:gd name="connsiteY3" fmla="*/ 1424065 h 1618938"/>
              <a:gd name="connsiteX0" fmla="*/ 254833 w 1888761"/>
              <a:gd name="connsiteY0" fmla="*/ 1424065 h 1708879"/>
              <a:gd name="connsiteX1" fmla="*/ 0 w 1888761"/>
              <a:gd name="connsiteY1" fmla="*/ 0 h 1708879"/>
              <a:gd name="connsiteX2" fmla="*/ 1888761 w 1888761"/>
              <a:gd name="connsiteY2" fmla="*/ 1708879 h 1708879"/>
              <a:gd name="connsiteX3" fmla="*/ 254833 w 1888761"/>
              <a:gd name="connsiteY3" fmla="*/ 1424065 h 1708879"/>
              <a:gd name="connsiteX0" fmla="*/ 539646 w 1888761"/>
              <a:gd name="connsiteY0" fmla="*/ 1034321 h 1708879"/>
              <a:gd name="connsiteX1" fmla="*/ 0 w 1888761"/>
              <a:gd name="connsiteY1" fmla="*/ 0 h 1708879"/>
              <a:gd name="connsiteX2" fmla="*/ 1888761 w 1888761"/>
              <a:gd name="connsiteY2" fmla="*/ 1708879 h 1708879"/>
              <a:gd name="connsiteX3" fmla="*/ 539646 w 1888761"/>
              <a:gd name="connsiteY3" fmla="*/ 1034321 h 1708879"/>
              <a:gd name="connsiteX0" fmla="*/ 389744 w 1888761"/>
              <a:gd name="connsiteY0" fmla="*/ 1364105 h 1708879"/>
              <a:gd name="connsiteX1" fmla="*/ 0 w 1888761"/>
              <a:gd name="connsiteY1" fmla="*/ 0 h 1708879"/>
              <a:gd name="connsiteX2" fmla="*/ 1888761 w 1888761"/>
              <a:gd name="connsiteY2" fmla="*/ 1708879 h 1708879"/>
              <a:gd name="connsiteX3" fmla="*/ 389744 w 1888761"/>
              <a:gd name="connsiteY3" fmla="*/ 1364105 h 170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8761" h="1708879">
                <a:moveTo>
                  <a:pt x="389744" y="1364105"/>
                </a:moveTo>
                <a:lnTo>
                  <a:pt x="0" y="0"/>
                </a:lnTo>
                <a:lnTo>
                  <a:pt x="1888761" y="1708879"/>
                </a:lnTo>
                <a:lnTo>
                  <a:pt x="389744" y="1364105"/>
                </a:lnTo>
                <a:close/>
              </a:path>
            </a:pathLst>
          </a:custGeom>
          <a:solidFill>
            <a:srgbClr val="86BC65"/>
          </a:solidFill>
          <a:ln>
            <a:solidFill>
              <a:srgbClr val="86B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>
            <a:extLst>
              <a:ext uri="{FF2B5EF4-FFF2-40B4-BE49-F238E27FC236}">
                <a16:creationId xmlns:a16="http://schemas.microsoft.com/office/drawing/2014/main" id="{37750DF4-F5BF-4FDA-BDC8-F67A97BDF372}"/>
              </a:ext>
            </a:extLst>
          </p:cNvPr>
          <p:cNvSpPr/>
          <p:nvPr/>
        </p:nvSpPr>
        <p:spPr>
          <a:xfrm>
            <a:off x="7017894" y="2233534"/>
            <a:ext cx="2051156" cy="2086132"/>
          </a:xfrm>
          <a:prstGeom prst="triangle">
            <a:avLst/>
          </a:prstGeom>
          <a:solidFill>
            <a:srgbClr val="86BC65"/>
          </a:solidFill>
          <a:ln>
            <a:solidFill>
              <a:srgbClr val="86BC65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7373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465DBB7-AD43-482F-8263-EA543BCB1E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0" b="2628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8181C37F-B8F3-47F7-8694-B6DA739C527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078661" y="3957403"/>
                <a:ext cx="10515600" cy="4351337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∠</m:t>
                      </m:r>
                      <m:r>
                        <a:rPr lang="ru-RU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𝐀</m:t>
                      </m:r>
                      <m:r>
                        <a:rPr lang="ru-RU" b="1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/>
                        </a:rPr>
                        <m:t>+</m:t>
                      </m:r>
                      <m:r>
                        <a:rPr lang="ru-RU" b="1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∠</m:t>
                      </m:r>
                      <m:r>
                        <a:rPr lang="ru-RU" b="1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𝐁</m:t>
                      </m:r>
                      <m:r>
                        <a:rPr lang="ru-RU" b="1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/>
                        </a:rPr>
                        <m:t>+</m:t>
                      </m:r>
                      <m:r>
                        <a:rPr lang="ru-RU" b="1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∠</m:t>
                      </m:r>
                      <m:r>
                        <a:rPr lang="ru-RU" b="1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𝐂</m:t>
                      </m:r>
                      <m:r>
                        <a:rPr lang="ru-RU" b="1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/>
                        </a:rPr>
                        <m:t>=</m:t>
                      </m:r>
                      <m:r>
                        <a:rPr lang="ru-RU" b="1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/>
                        </a:rPr>
                        <m:t>𝟏𝟖𝟎</m:t>
                      </m:r>
                      <m:r>
                        <m:rPr>
                          <m:nor/>
                        </m:rPr>
                        <a:rPr lang="ru-RU" altLang="ru-RU" dirty="0">
                          <a:solidFill>
                            <a:schemeClr val="tx1"/>
                          </a:solidFill>
                        </a:rPr>
                        <m:t>˚</m:t>
                      </m:r>
                    </m:oMath>
                  </m:oMathPara>
                </a14:m>
                <a:endParaRPr lang="ru-RU" dirty="0">
                  <a:solidFill>
                    <a:schemeClr val="tx1"/>
                  </a:solidFill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8181C37F-B8F3-47F7-8694-B6DA739C527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78661" y="3957403"/>
                <a:ext cx="10515600" cy="4351337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23D1C45-1D7F-4CD8-A6E8-A135A4B7710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" b="72095"/>
          <a:stretch/>
        </p:blipFill>
        <p:spPr>
          <a:xfrm>
            <a:off x="0" y="0"/>
            <a:ext cx="12192000" cy="2068646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661F783-D5A0-4CBB-B7F5-921D5A164285}"/>
              </a:ext>
            </a:extLst>
          </p:cNvPr>
          <p:cNvSpPr/>
          <p:nvPr/>
        </p:nvSpPr>
        <p:spPr>
          <a:xfrm>
            <a:off x="884418" y="1528996"/>
            <a:ext cx="10762938" cy="1843792"/>
          </a:xfrm>
          <a:prstGeom prst="rect">
            <a:avLst/>
          </a:prstGeom>
          <a:solidFill>
            <a:srgbClr val="CDCDCD">
              <a:alpha val="5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80AFEC-137E-4D64-AC01-80BFCDD0A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049" y="1924737"/>
            <a:ext cx="10515600" cy="1325562"/>
          </a:xfrm>
        </p:spPr>
        <p:txBody>
          <a:bodyPr/>
          <a:lstStyle/>
          <a:p>
            <a:pPr algn="ctr"/>
            <a: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Сума кутів будь-якого трикутника </a:t>
            </a:r>
            <a:b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дорівнює 180</a:t>
            </a:r>
            <a: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˚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6549A8F-68B3-4180-9817-B06A3E34BA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23" y="1706329"/>
            <a:ext cx="4200124" cy="4803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7305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96FC42-2B73-47CD-8E52-AC3006F32D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0" b="2628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001763-6288-4628-A751-2F114DA520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653269D-6CA3-4EB1-B7CB-17C91FB1D4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" b="72095"/>
          <a:stretch/>
        </p:blipFill>
        <p:spPr>
          <a:xfrm>
            <a:off x="0" y="0"/>
            <a:ext cx="12192000" cy="2068646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D6FFC82-AB82-4BBF-956E-EE6D4F6E3065}"/>
              </a:ext>
            </a:extLst>
          </p:cNvPr>
          <p:cNvSpPr/>
          <p:nvPr/>
        </p:nvSpPr>
        <p:spPr>
          <a:xfrm>
            <a:off x="554636" y="2008682"/>
            <a:ext cx="11227632" cy="3927423"/>
          </a:xfrm>
          <a:prstGeom prst="rect">
            <a:avLst/>
          </a:prstGeom>
          <a:solidFill>
            <a:srgbClr val="CDCDCD">
              <a:alpha val="5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FD2190-EFFB-42B1-A533-8537117E24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9469" y="2326781"/>
            <a:ext cx="10807908" cy="43513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Накресліть тупий кут КLM. Спробуйте побудувати трикутник КLМ у якого два тупих кута.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uk-UA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Накресліть прямий кут 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ABC</a:t>
            </a:r>
            <a:r>
              <a:rPr lang="uk-UA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Зобразіть трикутник 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ABC</a:t>
            </a:r>
            <a:r>
              <a:rPr lang="uk-UA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якого було би два прямих кута.</a:t>
            </a:r>
          </a:p>
          <a:p>
            <a:pPr marL="0" indent="0">
              <a:buNone/>
            </a:pPr>
            <a:r>
              <a:rPr lang="uk-UA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Зобразіть трикутник 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SNT</a:t>
            </a:r>
            <a:r>
              <a:rPr lang="uk-UA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,у якого був </a:t>
            </a:r>
            <a:br>
              <a:rPr lang="uk-UA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 один прямий і один тупий кут.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DA6A38C-5904-4925-9A4D-EAA0A87E94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939" y="3132943"/>
            <a:ext cx="4417061" cy="3725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8335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738F131-32DE-4CD6-8400-AC0957B8C0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0" b="2628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4D1A99-48D7-4F11-8A95-17F8B7CCF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E7E104D-2237-4B1D-8C24-1A45269AAA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" b="72095"/>
          <a:stretch/>
        </p:blipFill>
        <p:spPr>
          <a:xfrm>
            <a:off x="0" y="-479685"/>
            <a:ext cx="12192000" cy="2068646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5C83E67-3CAA-4D3F-9E4C-58796C61E286}"/>
              </a:ext>
            </a:extLst>
          </p:cNvPr>
          <p:cNvSpPr/>
          <p:nvPr/>
        </p:nvSpPr>
        <p:spPr>
          <a:xfrm>
            <a:off x="494673" y="1259172"/>
            <a:ext cx="11332566" cy="1573969"/>
          </a:xfrm>
          <a:prstGeom prst="rect">
            <a:avLst/>
          </a:prstGeom>
          <a:solidFill>
            <a:srgbClr val="CDCDCD">
              <a:alpha val="5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02ADFF-967B-47BD-8AEA-B99799801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293" y="1424066"/>
            <a:ext cx="10832212" cy="12291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Зобразіть прямокутний трикутник АВС з прямим кутом С і сторонами АС=3 см, ВС=4 см.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1266" name="Picture 2" descr="Картинки по запросу винни пух клип арт">
            <a:extLst>
              <a:ext uri="{FF2B5EF4-FFF2-40B4-BE49-F238E27FC236}">
                <a16:creationId xmlns:a16="http://schemas.microsoft.com/office/drawing/2014/main" id="{8B205E7F-0622-4831-B051-61D9A49CC1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846" y="1853783"/>
            <a:ext cx="6657975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78061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7FB1D51-ED77-41EE-BE18-B12E8462D1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0" b="2628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5DB668-AB32-4024-9D0C-99A1C5581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851F404-CEE7-4910-BB7D-3933301FF4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" b="72095"/>
          <a:stretch/>
        </p:blipFill>
        <p:spPr>
          <a:xfrm>
            <a:off x="0" y="-479685"/>
            <a:ext cx="12192000" cy="2068646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F103044-C286-44B9-B172-42040B245007}"/>
              </a:ext>
            </a:extLst>
          </p:cNvPr>
          <p:cNvSpPr/>
          <p:nvPr/>
        </p:nvSpPr>
        <p:spPr>
          <a:xfrm>
            <a:off x="419724" y="1079291"/>
            <a:ext cx="11482466" cy="2023673"/>
          </a:xfrm>
          <a:prstGeom prst="rect">
            <a:avLst/>
          </a:prstGeom>
          <a:solidFill>
            <a:srgbClr val="CDCDCD">
              <a:alpha val="5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05647A-9F3D-4FB6-A756-932A4755A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5402" y="1663909"/>
            <a:ext cx="11346874" cy="95937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uk-UA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Кут А трикутника АВС дорівнює 40, а кут С вдвічі більше кута А. Знайдіть кут В.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E206C92-A6FA-4E27-BB69-7C5C1EA210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18" y="2210299"/>
            <a:ext cx="4935992" cy="481259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1C94B18-5A8D-4943-A79B-01FF750374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5732" y="2151431"/>
            <a:ext cx="5028386" cy="4706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811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89309A4-192D-444B-AE11-079C70E18A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0" b="2628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6E9F44-26D9-472C-8B98-74A2B5D06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15228BED-9CD8-4CBA-B4C3-54EE0699D6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Picture 2" descr="http://cdn.photocentra.ru/images/main3/38836_main.jpg">
            <a:extLst>
              <a:ext uri="{FF2B5EF4-FFF2-40B4-BE49-F238E27FC236}">
                <a16:creationId xmlns:a16="http://schemas.microsoft.com/office/drawing/2014/main" id="{5C8CE62B-4067-4C4D-9DC9-7821AD2C3F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96850"/>
            <a:ext cx="2671763" cy="247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2" descr="http://suskburyatia.ru/wp-content/uploads/2013/10/most.jpg">
            <a:extLst>
              <a:ext uri="{FF2B5EF4-FFF2-40B4-BE49-F238E27FC236}">
                <a16:creationId xmlns:a16="http://schemas.microsoft.com/office/drawing/2014/main" id="{29D7CB9C-A207-4E10-9053-642B5ED304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3"/>
          <a:stretch>
            <a:fillRect/>
          </a:stretch>
        </p:blipFill>
        <p:spPr bwMode="auto">
          <a:xfrm>
            <a:off x="3477719" y="703241"/>
            <a:ext cx="4046407" cy="2735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0" descr="http://s1v1.irc.lv/files/1/0/0/381/pKpAIVDK.jpeg">
            <a:extLst>
              <a:ext uri="{FF2B5EF4-FFF2-40B4-BE49-F238E27FC236}">
                <a16:creationId xmlns:a16="http://schemas.microsoft.com/office/drawing/2014/main" id="{94C8BF37-A1E6-4C33-B834-2DBE037154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5" t="1279" r="5248" b="9009"/>
          <a:stretch/>
        </p:blipFill>
        <p:spPr bwMode="auto">
          <a:xfrm>
            <a:off x="8304551" y="472528"/>
            <a:ext cx="2263515" cy="2224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http://900igr.net/datai/geometrija/Urok-Priznaki-podobija-treugolnikov/0001-002-Urok-geometrii-Priznaki-podobija-treugolnikov.png">
            <a:extLst>
              <a:ext uri="{FF2B5EF4-FFF2-40B4-BE49-F238E27FC236}">
                <a16:creationId xmlns:a16="http://schemas.microsoft.com/office/drawing/2014/main" id="{107FF63E-6729-4A5E-8A1C-87EC7E3844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85" y="3198630"/>
            <a:ext cx="3132137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" descr="https://fs00.infourok.ru/images/doc/241/214492/4/hello_html_m479e7700.png">
            <a:extLst>
              <a:ext uri="{FF2B5EF4-FFF2-40B4-BE49-F238E27FC236}">
                <a16:creationId xmlns:a16="http://schemas.microsoft.com/office/drawing/2014/main" id="{7C059389-280F-4935-B553-AFFB86E88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479" y="4227227"/>
            <a:ext cx="4051727" cy="2348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 descr="http://live4fun.ru/data/old_pictures/s3img_18457562_22504_6.jpg">
            <a:extLst>
              <a:ext uri="{FF2B5EF4-FFF2-40B4-BE49-F238E27FC236}">
                <a16:creationId xmlns:a16="http://schemas.microsoft.com/office/drawing/2014/main" id="{6387508E-DCE7-4FD6-939A-523FEBA8A5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8"/>
          <a:stretch>
            <a:fillRect/>
          </a:stretch>
        </p:blipFill>
        <p:spPr bwMode="auto">
          <a:xfrm>
            <a:off x="7872986" y="3350613"/>
            <a:ext cx="3639460" cy="232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99287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D6AB2F9-C12F-46C1-9D81-920E2BAE03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0" b="2628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927804-7F1A-40A1-82B3-EFA313420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ДЗ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87AFD80-35F2-4843-BC87-F4569728E9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" b="72095"/>
          <a:stretch/>
        </p:blipFill>
        <p:spPr>
          <a:xfrm>
            <a:off x="0" y="-479685"/>
            <a:ext cx="12192000" cy="2068646"/>
          </a:xfrm>
          <a:prstGeom prst="rect">
            <a:avLst/>
          </a:prstGeom>
        </p:spPr>
      </p:pic>
      <p:sp>
        <p:nvSpPr>
          <p:cNvPr id="6" name="Пузырек для мыслей: облако 5">
            <a:extLst>
              <a:ext uri="{FF2B5EF4-FFF2-40B4-BE49-F238E27FC236}">
                <a16:creationId xmlns:a16="http://schemas.microsoft.com/office/drawing/2014/main" id="{91444476-0238-4E1D-A6D1-2E9856A4BA19}"/>
              </a:ext>
            </a:extLst>
          </p:cNvPr>
          <p:cNvSpPr/>
          <p:nvPr/>
        </p:nvSpPr>
        <p:spPr>
          <a:xfrm>
            <a:off x="0" y="479684"/>
            <a:ext cx="8994098" cy="3822493"/>
          </a:xfrm>
          <a:prstGeom prst="cloudCallout">
            <a:avLst>
              <a:gd name="adj1" fmla="val 44599"/>
              <a:gd name="adj2" fmla="val 53601"/>
            </a:avLst>
          </a:prstGeom>
          <a:solidFill>
            <a:schemeClr val="bg1"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74F840-6018-440D-A391-DA99C0D4A3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0137" y="1543988"/>
            <a:ext cx="8029050" cy="1978702"/>
          </a:xfrm>
        </p:spPr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uk-UA" dirty="0">
                <a:latin typeface="+mj-lt"/>
              </a:rPr>
              <a:t>Скласти оповідання, казку або вірш про трикутник.</a:t>
            </a:r>
          </a:p>
          <a:p>
            <a:pPr marL="514350" indent="-514350">
              <a:buFont typeface="+mj-lt"/>
              <a:buAutoNum type="arabicPeriod"/>
            </a:pPr>
            <a:r>
              <a:rPr lang="uk-UA" dirty="0">
                <a:latin typeface="+mj-lt"/>
              </a:rPr>
              <a:t>З різних видів трикутників скласти картинку – це може бути тварина або геометричний малюнок.</a:t>
            </a:r>
          </a:p>
          <a:p>
            <a:pPr marL="514350" indent="-514350">
              <a:buFont typeface="+mj-lt"/>
              <a:buAutoNum type="arabicPeriod"/>
            </a:pPr>
            <a:r>
              <a:rPr lang="ru-RU" altLang="ru-RU" dirty="0">
                <a:latin typeface="+mj-lt"/>
              </a:rPr>
              <a:t>§ </a:t>
            </a:r>
            <a:r>
              <a:rPr lang="uk-UA" dirty="0">
                <a:latin typeface="+mj-lt"/>
              </a:rPr>
              <a:t>21, №733 (2)</a:t>
            </a:r>
            <a:endParaRPr lang="ru-RU" dirty="0">
              <a:latin typeface="+mj-lt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D964CD1-DC7A-43EF-9618-DA95703D57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632" y="2970846"/>
            <a:ext cx="3426893" cy="421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5218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D60BFE5-03E3-496F-A5B4-AA89715C78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0" b="2628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0E715C-7D49-4DE0-9F61-BD721EA84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4DA7631-FD6C-4B7A-958A-6F4F4BCDA8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" b="72095"/>
          <a:stretch/>
        </p:blipFill>
        <p:spPr>
          <a:xfrm>
            <a:off x="0" y="-644577"/>
            <a:ext cx="12192000" cy="206864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74F2B49-FAA9-41F8-8D73-61CE2784ED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321" y="339005"/>
            <a:ext cx="6127855" cy="6518995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0741461-4328-4383-B86F-79699AF08B3C}"/>
              </a:ext>
            </a:extLst>
          </p:cNvPr>
          <p:cNvSpPr/>
          <p:nvPr/>
        </p:nvSpPr>
        <p:spPr>
          <a:xfrm>
            <a:off x="374753" y="5126635"/>
            <a:ext cx="11482466" cy="2023673"/>
          </a:xfrm>
          <a:prstGeom prst="rect">
            <a:avLst/>
          </a:prstGeom>
          <a:solidFill>
            <a:srgbClr val="CDCDCD">
              <a:alpha val="5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499A25-C727-4FEF-ADF0-FE230234D9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8190" y="5651293"/>
            <a:ext cx="4206558" cy="9443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Дякую за урок!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77497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24A4418-03C4-400B-9A84-14743BD24C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4342"/>
            <a:ext cx="12192000" cy="966919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B3C3D1-2419-43E9-BE21-F5A1A6248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4833" y="2053653"/>
            <a:ext cx="7015397" cy="2713218"/>
          </a:xfrm>
        </p:spPr>
        <p:txBody>
          <a:bodyPr>
            <a:noAutofit/>
          </a:bodyPr>
          <a:lstStyle/>
          <a:p>
            <a:r>
              <a:rPr lang="uk-UA" sz="100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Gabriola" panose="04040605051002020D02" pitchFamily="82" charset="0"/>
              </a:rPr>
              <a:t>Трикутник та його види</a:t>
            </a:r>
            <a:endParaRPr lang="ru-RU" sz="100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Gabriola" panose="04040605051002020D02" pitchFamily="82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732853-BF59-47BB-BACA-01BD0285AD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3CB1CBF9-E226-416C-A978-682EE4B5D6D8}"/>
              </a:ext>
            </a:extLst>
          </p:cNvPr>
          <p:cNvSpPr/>
          <p:nvPr/>
        </p:nvSpPr>
        <p:spPr>
          <a:xfrm>
            <a:off x="6775554" y="2893102"/>
            <a:ext cx="5416446" cy="4826832"/>
          </a:xfrm>
          <a:prstGeom prst="ellipse">
            <a:avLst/>
          </a:prstGeom>
          <a:solidFill>
            <a:srgbClr val="CDCDC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66ED9BB-C325-43CD-8F35-EC1DAF8AC2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861" y="3515194"/>
            <a:ext cx="4174513" cy="3395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571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3C38F52-7EFC-469F-B89C-2AC300A475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0" b="22330"/>
          <a:stretch/>
        </p:blipFill>
        <p:spPr>
          <a:xfrm>
            <a:off x="0" y="0"/>
            <a:ext cx="12192000" cy="724024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ED04D2-900A-4675-A18A-BB6C1283C4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6A33F516-403E-4CF4-89A1-D7AA21F09E2A}"/>
              </a:ext>
            </a:extLst>
          </p:cNvPr>
          <p:cNvSpPr/>
          <p:nvPr/>
        </p:nvSpPr>
        <p:spPr>
          <a:xfrm>
            <a:off x="1139252" y="374752"/>
            <a:ext cx="9953469" cy="2083634"/>
          </a:xfrm>
          <a:prstGeom prst="rect">
            <a:avLst/>
          </a:prstGeom>
          <a:solidFill>
            <a:schemeClr val="bg2">
              <a:alpha val="50196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AA17AA-EF67-4A8D-B16E-4AB1818E5A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0485" y="464696"/>
            <a:ext cx="8687482" cy="2068642"/>
          </a:xfrm>
          <a:ln>
            <a:noFill/>
          </a:ln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36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Нав</a:t>
            </a:r>
            <a:r>
              <a:rPr lang="uk-UA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і</a:t>
            </a:r>
            <a:r>
              <a:rPr lang="ru-RU" sz="36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ть</a:t>
            </a:r>
            <a:r>
              <a:rPr lang="ru-RU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ru-RU" sz="36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щастя</a:t>
            </a:r>
            <a:r>
              <a:rPr lang="ru-RU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– </a:t>
            </a:r>
            <a:r>
              <a:rPr lang="ru-RU" sz="36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це</a:t>
            </a:r>
            <a:r>
              <a:rPr lang="ru-RU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</a:t>
            </a:r>
            <a:r>
              <a:rPr lang="ru-RU" sz="36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трикутник</a:t>
            </a:r>
            <a:r>
              <a:rPr lang="ru-RU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, а в </a:t>
            </a:r>
            <a:r>
              <a:rPr lang="ru-RU" sz="36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ньому</a:t>
            </a:r>
            <a:r>
              <a:rPr lang="ru-RU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три </a:t>
            </a:r>
            <a:r>
              <a:rPr lang="ru-RU" sz="36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сторони</a:t>
            </a:r>
            <a:r>
              <a:rPr lang="ru-RU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: </a:t>
            </a:r>
            <a:r>
              <a:rPr lang="ru-RU" sz="36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віра</a:t>
            </a:r>
            <a:r>
              <a:rPr lang="ru-RU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, </a:t>
            </a:r>
            <a:r>
              <a:rPr lang="ru-RU" sz="36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надія</a:t>
            </a:r>
            <a:r>
              <a:rPr lang="ru-RU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та </a:t>
            </a:r>
            <a:r>
              <a:rPr lang="ru-RU" sz="36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любов</a:t>
            </a:r>
            <a:r>
              <a:rPr lang="ru-RU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. </a:t>
            </a:r>
          </a:p>
          <a:p>
            <a:pPr marL="0" indent="0" algn="r">
              <a:buNone/>
            </a:pPr>
            <a:r>
              <a:rPr lang="uk-UA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Богдан-Ігор</a:t>
            </a:r>
            <a:r>
              <a:rPr lang="ru-RU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Антонич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655980D-EA12-4629-A4ED-9C775A24E5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4261">
            <a:off x="1663910" y="2053262"/>
            <a:ext cx="9788578" cy="544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732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DEDA154-0E7D-47C6-80EA-D2C35009F3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0" b="22330"/>
          <a:stretch/>
        </p:blipFill>
        <p:spPr>
          <a:xfrm>
            <a:off x="0" y="0"/>
            <a:ext cx="12192000" cy="724024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31FE71-C258-4F61-BAD1-EFC72E4DB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21F0D70-B114-4A5F-871A-9791BD2B85B1}"/>
              </a:ext>
            </a:extLst>
          </p:cNvPr>
          <p:cNvSpPr/>
          <p:nvPr/>
        </p:nvSpPr>
        <p:spPr>
          <a:xfrm>
            <a:off x="1259174" y="299802"/>
            <a:ext cx="9563724" cy="6558197"/>
          </a:xfrm>
          <a:prstGeom prst="rect">
            <a:avLst/>
          </a:prstGeom>
          <a:solidFill>
            <a:srgbClr val="CDCDC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CC6CD8-5E95-45A8-94FE-D3B7D7FD40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417" y="630368"/>
            <a:ext cx="7705725" cy="576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E6F9F3F5-AF8F-49B7-9992-01ECFDD8DCFE}"/>
              </a:ext>
            </a:extLst>
          </p:cNvPr>
          <p:cNvCxnSpPr>
            <a:cxnSpLocks/>
          </p:cNvCxnSpPr>
          <p:nvPr/>
        </p:nvCxnSpPr>
        <p:spPr>
          <a:xfrm flipH="1" flipV="1">
            <a:off x="8154649" y="3072983"/>
            <a:ext cx="104931" cy="13940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8A4AE248-A5AB-43CF-937A-769BCF528044}"/>
              </a:ext>
            </a:extLst>
          </p:cNvPr>
          <p:cNvCxnSpPr>
            <a:cxnSpLocks/>
          </p:cNvCxnSpPr>
          <p:nvPr/>
        </p:nvCxnSpPr>
        <p:spPr>
          <a:xfrm flipV="1">
            <a:off x="6850505" y="3087974"/>
            <a:ext cx="1304144" cy="734519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B6B002F3-7A46-4BF8-8378-CB01A93F60F3}"/>
              </a:ext>
            </a:extLst>
          </p:cNvPr>
          <p:cNvCxnSpPr>
            <a:cxnSpLocks/>
          </p:cNvCxnSpPr>
          <p:nvPr/>
        </p:nvCxnSpPr>
        <p:spPr>
          <a:xfrm>
            <a:off x="6850505" y="3837482"/>
            <a:ext cx="1424065" cy="629587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5" name="Объект 24">
            <a:extLst>
              <a:ext uri="{FF2B5EF4-FFF2-40B4-BE49-F238E27FC236}">
                <a16:creationId xmlns:a16="http://schemas.microsoft.com/office/drawing/2014/main" id="{565940B4-53D3-4F17-BEDE-6D3AB4BBEF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7007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7150505-8714-42E3-BB59-74D992D8A7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0" b="22330"/>
          <a:stretch/>
        </p:blipFill>
        <p:spPr>
          <a:xfrm>
            <a:off x="0" y="0"/>
            <a:ext cx="12192000" cy="7240249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84782CC-F776-4572-8327-E64C499B7398}"/>
              </a:ext>
            </a:extLst>
          </p:cNvPr>
          <p:cNvSpPr/>
          <p:nvPr/>
        </p:nvSpPr>
        <p:spPr>
          <a:xfrm>
            <a:off x="149902" y="884420"/>
            <a:ext cx="11902190" cy="5501390"/>
          </a:xfrm>
          <a:prstGeom prst="rect">
            <a:avLst/>
          </a:prstGeom>
          <a:solidFill>
            <a:srgbClr val="CDCDC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5F4A7E-AAA4-43E3-9243-9C0293A33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379CF1-75B0-4106-8B01-DFAD9CA5FF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Картинки по запросу марки с треугольниками">
            <a:extLst>
              <a:ext uri="{FF2B5EF4-FFF2-40B4-BE49-F238E27FC236}">
                <a16:creationId xmlns:a16="http://schemas.microsoft.com/office/drawing/2014/main" id="{BEBF858E-3868-4D92-B80B-6D26D69ED6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13" y="1264553"/>
            <a:ext cx="3684328" cy="4783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Похожее изображение">
            <a:extLst>
              <a:ext uri="{FF2B5EF4-FFF2-40B4-BE49-F238E27FC236}">
                <a16:creationId xmlns:a16="http://schemas.microsoft.com/office/drawing/2014/main" id="{F62D06FF-A0B8-404B-B67C-AAD4AC6091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9" t="1625" r="3324" b="2324"/>
          <a:stretch/>
        </p:blipFill>
        <p:spPr bwMode="auto">
          <a:xfrm>
            <a:off x="8195861" y="1259171"/>
            <a:ext cx="3721320" cy="4811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Похожее изображение">
            <a:extLst>
              <a:ext uri="{FF2B5EF4-FFF2-40B4-BE49-F238E27FC236}">
                <a16:creationId xmlns:a16="http://schemas.microsoft.com/office/drawing/2014/main" id="{6235DBC2-5744-4ABA-B38B-481D42FD4B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" t="1392" r="3491" b="1806"/>
          <a:stretch/>
        </p:blipFill>
        <p:spPr bwMode="auto">
          <a:xfrm>
            <a:off x="4227224" y="1259172"/>
            <a:ext cx="3687582" cy="4780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932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D77FB12-0E05-4DCC-8A34-3E2797B931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0" b="26284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FF1EA4-F43A-4060-8617-13499071C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8535474-C541-4EE4-B0AE-FA254C2DA589}"/>
              </a:ext>
            </a:extLst>
          </p:cNvPr>
          <p:cNvSpPr/>
          <p:nvPr/>
        </p:nvSpPr>
        <p:spPr>
          <a:xfrm>
            <a:off x="0" y="4317167"/>
            <a:ext cx="7120327" cy="1409075"/>
          </a:xfrm>
          <a:prstGeom prst="rect">
            <a:avLst/>
          </a:prstGeom>
          <a:solidFill>
            <a:srgbClr val="CDCDCD">
              <a:alpha val="5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BD0064-D53E-40A8-B5B3-04C0D22C74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0255" y="4542020"/>
            <a:ext cx="5960407" cy="1199213"/>
          </a:xfrm>
        </p:spPr>
        <p:txBody>
          <a:bodyPr/>
          <a:lstStyle/>
          <a:p>
            <a:pPr marL="0" indent="0">
              <a:buNone/>
            </a:pPr>
            <a:r>
              <a:rPr lang="uk-UA" sz="6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Бліц-опитування</a:t>
            </a:r>
            <a:r>
              <a:rPr lang="uk-UA" dirty="0"/>
              <a:t> 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CBCE2E2C-AA2E-4B44-94F6-AEB9558D5E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" b="72095"/>
          <a:stretch/>
        </p:blipFill>
        <p:spPr>
          <a:xfrm>
            <a:off x="0" y="0"/>
            <a:ext cx="12192000" cy="206864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D71DCAC-4B6D-4A0C-B4A6-1DD257102A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1" t="12022"/>
          <a:stretch/>
        </p:blipFill>
        <p:spPr>
          <a:xfrm>
            <a:off x="4931764" y="824459"/>
            <a:ext cx="7260236" cy="6033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350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1743A17-8507-4899-A102-DDC3F89F6C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0" b="26284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17C40E-CA3C-4127-8A5A-37210D0F1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EDFA674-C5BB-4C6B-9866-28CB1D740D08}"/>
              </a:ext>
            </a:extLst>
          </p:cNvPr>
          <p:cNvSpPr/>
          <p:nvPr/>
        </p:nvSpPr>
        <p:spPr>
          <a:xfrm>
            <a:off x="149902" y="779488"/>
            <a:ext cx="9668656" cy="3582650"/>
          </a:xfrm>
          <a:prstGeom prst="rect">
            <a:avLst/>
          </a:prstGeom>
          <a:solidFill>
            <a:srgbClr val="CDCDCD">
              <a:alpha val="5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FF16BA4-0F3D-4711-8A50-3B783CEDDF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5206" y="1124262"/>
            <a:ext cx="10515600" cy="4351337"/>
          </a:xfrm>
        </p:spPr>
        <p:txBody>
          <a:bodyPr/>
          <a:lstStyle/>
          <a:p>
            <a:pPr marL="0" indent="0">
              <a:buNone/>
            </a:pPr>
            <a:r>
              <a:rPr lang="uk-UA" sz="3600" dirty="0"/>
              <a:t>1.Дати визначення точки.</a:t>
            </a:r>
            <a:endParaRPr lang="ru-RU" sz="3600" dirty="0"/>
          </a:p>
          <a:p>
            <a:pPr marL="0" indent="0">
              <a:buNone/>
            </a:pPr>
            <a:r>
              <a:rPr lang="uk-UA" sz="3600" dirty="0"/>
              <a:t>2.Дати визначення відрізка.</a:t>
            </a:r>
            <a:endParaRPr lang="ru-RU" sz="3600" dirty="0"/>
          </a:p>
          <a:p>
            <a:pPr marL="0" indent="0">
              <a:buNone/>
            </a:pPr>
            <a:r>
              <a:rPr lang="uk-UA" sz="3600" dirty="0"/>
              <a:t>3.Дати визначення кута. Що ви знаєте про вимірювання кутів?</a:t>
            </a:r>
            <a:endParaRPr lang="ru-RU" sz="3600" dirty="0"/>
          </a:p>
          <a:p>
            <a:pPr marL="0" indent="0">
              <a:buNone/>
            </a:pPr>
            <a:r>
              <a:rPr lang="uk-UA" sz="3600" dirty="0"/>
              <a:t>4.Дати визначення трикутника.</a:t>
            </a:r>
            <a:endParaRPr lang="ru-RU" sz="36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BA0D699-44C7-4EE4-9AAA-739ED88037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3127" y="1835551"/>
            <a:ext cx="5528873" cy="4662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236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A574C64-F518-4E25-B580-087713516FE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0" b="26284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C24BD2B8-E69B-4355-ADE1-10DE99103E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" b="72095"/>
          <a:stretch/>
        </p:blipFill>
        <p:spPr>
          <a:xfrm>
            <a:off x="0" y="0"/>
            <a:ext cx="12192000" cy="206864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08F6C6-7DEC-420D-9A66-DD879CB4F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5761295-F61C-4AF0-A627-5FD32A9A46F0}"/>
              </a:ext>
            </a:extLst>
          </p:cNvPr>
          <p:cNvSpPr/>
          <p:nvPr/>
        </p:nvSpPr>
        <p:spPr>
          <a:xfrm>
            <a:off x="659567" y="1723869"/>
            <a:ext cx="10658006" cy="4452079"/>
          </a:xfrm>
          <a:prstGeom prst="rect">
            <a:avLst/>
          </a:prstGeom>
          <a:solidFill>
            <a:srgbClr val="CDCDCD">
              <a:alpha val="5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Рисунок 1" descr="33-4 Таблица">
            <a:extLst>
              <a:ext uri="{FF2B5EF4-FFF2-40B4-BE49-F238E27FC236}">
                <a16:creationId xmlns:a16="http://schemas.microsoft.com/office/drawing/2014/main" id="{87C35337-A24A-4BDD-8F00-5C3CAF9F3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757" y="3477719"/>
            <a:ext cx="9008289" cy="2368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Объект 14">
            <a:extLst>
              <a:ext uri="{FF2B5EF4-FFF2-40B4-BE49-F238E27FC236}">
                <a16:creationId xmlns:a16="http://schemas.microsoft.com/office/drawing/2014/main" id="{D0096A8A-AFFA-4B6E-9F4E-2B11DA3451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4970" y="2353455"/>
            <a:ext cx="10515600" cy="4351337"/>
          </a:xfrm>
        </p:spPr>
        <p:txBody>
          <a:bodyPr/>
          <a:lstStyle/>
          <a:p>
            <a:pPr marL="0" indent="0">
              <a:buNone/>
            </a:pPr>
            <a:r>
              <a:rPr lang="uk-UA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 </a:t>
            </a:r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Вставте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пропущені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рисунки та записи: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DD2F0BB-D52D-4EB5-8BC4-A2FDC752A6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5434" y="4680151"/>
            <a:ext cx="2764542" cy="262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092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1B50DA3-EDE6-45B0-9849-622BAE7EFD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0" b="26284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F3298EA4-DDD5-4B32-85E7-4C54BB5A6785}"/>
              </a:ext>
            </a:extLst>
          </p:cNvPr>
          <p:cNvSpPr/>
          <p:nvPr/>
        </p:nvSpPr>
        <p:spPr>
          <a:xfrm>
            <a:off x="164892" y="2161080"/>
            <a:ext cx="4766872" cy="4584494"/>
          </a:xfrm>
          <a:prstGeom prst="rect">
            <a:avLst/>
          </a:prstGeom>
          <a:solidFill>
            <a:srgbClr val="CDCDCD">
              <a:alpha val="5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467B94E-12BD-4252-A283-6F45A31D4A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" b="72095"/>
          <a:stretch/>
        </p:blipFill>
        <p:spPr>
          <a:xfrm>
            <a:off x="0" y="0"/>
            <a:ext cx="12192000" cy="2068646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BD57434-2C70-4D35-95EA-7EA0AE9F44F3}"/>
              </a:ext>
            </a:extLst>
          </p:cNvPr>
          <p:cNvSpPr/>
          <p:nvPr/>
        </p:nvSpPr>
        <p:spPr>
          <a:xfrm>
            <a:off x="5126636" y="1528996"/>
            <a:ext cx="6640643" cy="1603947"/>
          </a:xfrm>
          <a:prstGeom prst="rect">
            <a:avLst/>
          </a:prstGeom>
          <a:solidFill>
            <a:srgbClr val="CDCDCD">
              <a:alpha val="5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447471-2678-441E-9CB0-798F7EDFE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7225" y="1579961"/>
            <a:ext cx="5870467" cy="1325562"/>
          </a:xfrm>
        </p:spPr>
        <p:txBody>
          <a:bodyPr/>
          <a:lstStyle/>
          <a:p>
            <a:pPr algn="ctr"/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Гострокутний трикутник</a:t>
            </a:r>
            <a:b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(всі кути гострі)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Равнобедренный треугольник 3">
            <a:extLst>
              <a:ext uri="{FF2B5EF4-FFF2-40B4-BE49-F238E27FC236}">
                <a16:creationId xmlns:a16="http://schemas.microsoft.com/office/drawing/2014/main" id="{232A08CC-51B9-4A86-BBB3-63CE1C9E74F0}"/>
              </a:ext>
            </a:extLst>
          </p:cNvPr>
          <p:cNvSpPr/>
          <p:nvPr/>
        </p:nvSpPr>
        <p:spPr>
          <a:xfrm>
            <a:off x="1259173" y="2863123"/>
            <a:ext cx="2668249" cy="3192904"/>
          </a:xfrm>
          <a:prstGeom prst="triangle">
            <a:avLst/>
          </a:prstGeom>
          <a:solidFill>
            <a:srgbClr val="86BC65"/>
          </a:solidFill>
          <a:ln>
            <a:solidFill>
              <a:srgbClr val="86BC65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8A55E4B-8F1A-40B2-B618-00D3FC0251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6822">
            <a:off x="291297" y="2156165"/>
            <a:ext cx="2235758" cy="4821328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0B917418-B3FC-4975-B19F-BC862011C436}"/>
              </a:ext>
            </a:extLst>
          </p:cNvPr>
          <p:cNvSpPr/>
          <p:nvPr/>
        </p:nvSpPr>
        <p:spPr>
          <a:xfrm>
            <a:off x="3822493" y="5972543"/>
            <a:ext cx="344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С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FCCDB198-70A9-45BB-913E-9C0301F55A65}"/>
              </a:ext>
            </a:extLst>
          </p:cNvPr>
          <p:cNvSpPr/>
          <p:nvPr/>
        </p:nvSpPr>
        <p:spPr>
          <a:xfrm>
            <a:off x="2413418" y="2389894"/>
            <a:ext cx="344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6D53549E-2A6F-4333-961E-EAD0244C36D7}"/>
              </a:ext>
            </a:extLst>
          </p:cNvPr>
          <p:cNvSpPr/>
          <p:nvPr/>
        </p:nvSpPr>
        <p:spPr>
          <a:xfrm>
            <a:off x="929392" y="6002524"/>
            <a:ext cx="344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А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AE59BE06-0E65-40AF-B00F-BDCE1FB8C9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1233" y="2773180"/>
            <a:ext cx="5046688" cy="378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445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1028</TotalTime>
  <Words>226</Words>
  <Application>Microsoft Office PowerPoint</Application>
  <PresentationFormat>Широкоэкранный</PresentationFormat>
  <Paragraphs>36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Calibri</vt:lpstr>
      <vt:lpstr>Calibri Light</vt:lpstr>
      <vt:lpstr>Cambria Math</vt:lpstr>
      <vt:lpstr>Gabriola</vt:lpstr>
      <vt:lpstr>Wingdings 2</vt:lpstr>
      <vt:lpstr>HDOfficeLightV0</vt:lpstr>
      <vt:lpstr>Презентация PowerPoint</vt:lpstr>
      <vt:lpstr>Трикутник та його види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Гострокутний трикутник  (всі кути гострі)</vt:lpstr>
      <vt:lpstr>Прямокутний трикутник  (є прямий кут)</vt:lpstr>
      <vt:lpstr>Тупокутний трикутник  (є тупий кут)</vt:lpstr>
      <vt:lpstr>Презентация PowerPoint</vt:lpstr>
      <vt:lpstr>Сума кутів будь-якого трикутника  дорівнює 180˚</vt:lpstr>
      <vt:lpstr>Презентация PowerPoint</vt:lpstr>
      <vt:lpstr>Презентация PowerPoint</vt:lpstr>
      <vt:lpstr>Презентация PowerPoint</vt:lpstr>
      <vt:lpstr>Презентация PowerPoint</vt:lpstr>
      <vt:lpstr>ДЗ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39</cp:revision>
  <dcterms:created xsi:type="dcterms:W3CDTF">2017-12-01T16:31:12Z</dcterms:created>
  <dcterms:modified xsi:type="dcterms:W3CDTF">2017-12-03T09:43:04Z</dcterms:modified>
</cp:coreProperties>
</file>