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13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271" r:id="rId3"/>
    <p:sldId id="269" r:id="rId4"/>
    <p:sldId id="270" r:id="rId5"/>
    <p:sldId id="260" r:id="rId6"/>
    <p:sldId id="272" r:id="rId7"/>
    <p:sldId id="273" r:id="rId8"/>
    <p:sldId id="274" r:id="rId9"/>
    <p:sldId id="275" r:id="rId10"/>
    <p:sldId id="278" r:id="rId11"/>
    <p:sldId id="263" r:id="rId12"/>
    <p:sldId id="261" r:id="rId13"/>
    <p:sldId id="262" r:id="rId14"/>
    <p:sldId id="265" r:id="rId15"/>
    <p:sldId id="258" r:id="rId16"/>
    <p:sldId id="283" r:id="rId17"/>
    <p:sldId id="266" r:id="rId18"/>
    <p:sldId id="282" r:id="rId19"/>
    <p:sldId id="26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62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2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EA47F-056C-4D41-98B5-0122BC4C488D}" type="datetimeFigureOut">
              <a:rPr lang="ru-RU" smtClean="0"/>
              <a:t>22.11.2017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805B8-888C-41E1-8C30-CFBB97CF5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2558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EA47F-056C-4D41-98B5-0122BC4C488D}" type="datetimeFigureOut">
              <a:rPr lang="ru-RU" smtClean="0"/>
              <a:t>22.11.2017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805B8-888C-41E1-8C30-CFBB97CF5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94399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EA47F-056C-4D41-98B5-0122BC4C488D}" type="datetimeFigureOut">
              <a:rPr lang="ru-RU" smtClean="0"/>
              <a:t>22.11.2017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805B8-888C-41E1-8C30-CFBB97CF5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9387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EA47F-056C-4D41-98B5-0122BC4C488D}" type="datetimeFigureOut">
              <a:rPr lang="ru-RU" smtClean="0"/>
              <a:t>22.11.2017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805B8-888C-41E1-8C30-CFBB97CF5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921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EA47F-056C-4D41-98B5-0122BC4C488D}" type="datetimeFigureOut">
              <a:rPr lang="ru-RU" smtClean="0"/>
              <a:t>22.11.2017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805B8-888C-41E1-8C30-CFBB97CF5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444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EA47F-056C-4D41-98B5-0122BC4C488D}" type="datetimeFigureOut">
              <a:rPr lang="ru-RU" smtClean="0"/>
              <a:t>22.11.2017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805B8-888C-41E1-8C30-CFBB97CF5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6681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EA47F-056C-4D41-98B5-0122BC4C488D}" type="datetimeFigureOut">
              <a:rPr lang="ru-RU" smtClean="0"/>
              <a:t>22.11.2017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805B8-888C-41E1-8C30-CFBB97CF5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72640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EA47F-056C-4D41-98B5-0122BC4C488D}" type="datetimeFigureOut">
              <a:rPr lang="ru-RU" smtClean="0"/>
              <a:t>22.11.2017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805B8-888C-41E1-8C30-CFBB97CF5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3696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EA47F-056C-4D41-98B5-0122BC4C488D}" type="datetimeFigureOut">
              <a:rPr lang="ru-RU" smtClean="0"/>
              <a:t>22.11.2017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805B8-888C-41E1-8C30-CFBB97CF5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2985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EA47F-056C-4D41-98B5-0122BC4C488D}" type="datetimeFigureOut">
              <a:rPr lang="ru-RU" smtClean="0"/>
              <a:t>22.11.2017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805B8-888C-41E1-8C30-CFBB97CF5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4189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EA47F-056C-4D41-98B5-0122BC4C488D}" type="datetimeFigureOut">
              <a:rPr lang="ru-RU" smtClean="0"/>
              <a:t>22.11.2017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805B8-888C-41E1-8C30-CFBB97CF5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910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0EA47F-056C-4D41-98B5-0122BC4C488D}" type="datetimeFigureOut">
              <a:rPr lang="ru-RU" smtClean="0"/>
              <a:t>22.11.2017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3805B8-888C-41E1-8C30-CFBB97CF52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542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2.png"/><Relationship Id="rId4" Type="http://schemas.openxmlformats.org/officeDocument/2006/relationships/image" Target="../media/image1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8682"/>
            <a:ext cx="9144000" cy="6858000"/>
          </a:xfrm>
          <a:prstGeom prst="rect">
            <a:avLst/>
          </a:prstGeom>
        </p:spPr>
      </p:pic>
      <p:pic>
        <p:nvPicPr>
          <p:cNvPr id="6" name="Picture 2" descr="C:\Users\user\Desktop\i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907787"/>
            <a:ext cx="6384751" cy="4571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403648" y="476672"/>
            <a:ext cx="7200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uk-UA" sz="3200" b="1" i="1" dirty="0" err="1">
                <a:solidFill>
                  <a:srgbClr val="C00000"/>
                </a:solidFill>
              </a:rPr>
              <a:t>Бажаю</a:t>
            </a:r>
            <a:r>
              <a:rPr lang="ru-RU" altLang="uk-UA" sz="3200" b="1" i="1" dirty="0">
                <a:solidFill>
                  <a:srgbClr val="C00000"/>
                </a:solidFill>
              </a:rPr>
              <a:t> </a:t>
            </a:r>
            <a:r>
              <a:rPr lang="ru-RU" altLang="uk-UA" sz="3200" b="1" i="1" dirty="0" err="1">
                <a:solidFill>
                  <a:srgbClr val="C00000"/>
                </a:solidFill>
              </a:rPr>
              <a:t>всім</a:t>
            </a:r>
            <a:r>
              <a:rPr lang="ru-RU" altLang="uk-UA" sz="3200" b="1" i="1" dirty="0">
                <a:solidFill>
                  <a:srgbClr val="C00000"/>
                </a:solidFill>
              </a:rPr>
              <a:t> гарного </a:t>
            </a:r>
            <a:r>
              <a:rPr lang="ru-RU" altLang="uk-UA" sz="3200" b="1" i="1" dirty="0" smtClean="0">
                <a:solidFill>
                  <a:srgbClr val="C00000"/>
                </a:solidFill>
              </a:rPr>
              <a:t>настрою.</a:t>
            </a:r>
            <a:endParaRPr lang="uk-UA" sz="3200" dirty="0"/>
          </a:p>
        </p:txBody>
      </p:sp>
    </p:spTree>
    <p:extLst>
      <p:ext uri="{BB962C8B-B14F-4D97-AF65-F5344CB8AC3E}">
        <p14:creationId xmlns:p14="http://schemas.microsoft.com/office/powerpoint/2010/main" val="2668576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196752"/>
            <a:ext cx="8229600" cy="3312368"/>
          </a:xfrm>
        </p:spPr>
        <p:txBody>
          <a:bodyPr>
            <a:normAutofit fontScale="90000"/>
          </a:bodyPr>
          <a:lstStyle/>
          <a:p>
            <a:r>
              <a:rPr lang="uk-UA" sz="4800" i="1" dirty="0"/>
              <a:t>Двадцять четверте листопада</a:t>
            </a:r>
            <a:br>
              <a:rPr lang="uk-UA" sz="4800" i="1" dirty="0"/>
            </a:br>
            <a:r>
              <a:rPr lang="uk-UA" sz="4800" i="1" dirty="0"/>
              <a:t>Класна робота</a:t>
            </a:r>
            <a:r>
              <a:rPr lang="uk-UA" sz="4800" dirty="0"/>
              <a:t/>
            </a:r>
            <a:br>
              <a:rPr lang="uk-UA" sz="4800" dirty="0"/>
            </a:br>
            <a:r>
              <a:rPr lang="uk-UA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   </a:t>
            </a:r>
            <a:r>
              <a:rPr lang="uk-UA" sz="9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«Рівняння»</a:t>
            </a:r>
            <a:endParaRPr lang="uk-UA" sz="7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67618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38338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uk-UA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права  </a:t>
            </a:r>
            <a:br>
              <a:rPr lang="uk-UA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uk-UA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Знайди помилку»</a:t>
            </a:r>
            <a:r>
              <a:rPr lang="uk-UA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16" descr="Белый мрамор"/>
          <p:cNvSpPr>
            <a:spLocks noChangeArrowheads="1"/>
          </p:cNvSpPr>
          <p:nvPr/>
        </p:nvSpPr>
        <p:spPr bwMode="auto">
          <a:xfrm>
            <a:off x="4788024" y="2492597"/>
            <a:ext cx="3744416" cy="2520579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uk-UA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(237 + </a:t>
            </a:r>
            <a:r>
              <a:rPr lang="en-US" alt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x</a:t>
            </a:r>
            <a:r>
              <a:rPr kumimoji="0" lang="uk-UA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) – 583</a:t>
            </a:r>
            <a:r>
              <a:rPr kumimoji="0" lang="en-US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=</a:t>
            </a:r>
            <a:r>
              <a:rPr kumimoji="0" lang="en-US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149</a:t>
            </a:r>
            <a:endParaRPr kumimoji="0" lang="uk-UA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uk-UA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237+</a:t>
            </a:r>
            <a:r>
              <a:rPr lang="en-US" alt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x </a:t>
            </a:r>
            <a:r>
              <a:rPr kumimoji="0" lang="uk-UA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=</a:t>
            </a:r>
            <a:r>
              <a:rPr kumimoji="0" lang="en-US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149 + 583</a:t>
            </a:r>
            <a:endParaRPr kumimoji="0" lang="uk-UA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uk-UA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237 +</a:t>
            </a:r>
            <a:r>
              <a:rPr lang="en-US" alt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x</a:t>
            </a:r>
            <a:r>
              <a:rPr kumimoji="0" lang="uk-UA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</a:t>
            </a:r>
            <a:r>
              <a:rPr lang="uk-UA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= </a:t>
            </a:r>
            <a:r>
              <a:rPr kumimoji="0" lang="uk-UA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742</a:t>
            </a:r>
            <a:endParaRPr kumimoji="0" lang="uk-UA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x</a:t>
            </a:r>
            <a:r>
              <a:rPr kumimoji="0" lang="uk-UA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= 742 + 237</a:t>
            </a:r>
            <a:endParaRPr kumimoji="0" lang="uk-UA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x </a:t>
            </a:r>
            <a:r>
              <a:rPr kumimoji="0" lang="uk-UA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=979</a:t>
            </a:r>
            <a:endParaRPr kumimoji="0" lang="uk-UA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кругленный прямоугольник 19" descr="Белый мрамор"/>
          <p:cNvSpPr>
            <a:spLocks noChangeArrowheads="1"/>
          </p:cNvSpPr>
          <p:nvPr/>
        </p:nvSpPr>
        <p:spPr bwMode="auto">
          <a:xfrm>
            <a:off x="755576" y="2132119"/>
            <a:ext cx="3573338" cy="252101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uk-UA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(</a:t>
            </a:r>
            <a:r>
              <a:rPr lang="en-US" alt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x</a:t>
            </a:r>
            <a:r>
              <a:rPr kumimoji="0" lang="uk-UA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– 536) – 143 = 724</a:t>
            </a:r>
            <a:endParaRPr kumimoji="0" lang="uk-UA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uk-UA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alt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x</a:t>
            </a:r>
            <a:r>
              <a:rPr kumimoji="0" lang="uk-UA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– 536 = 143</a:t>
            </a:r>
            <a:r>
              <a:rPr kumimoji="0" lang="en-US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+</a:t>
            </a:r>
            <a:r>
              <a:rPr kumimoji="0" lang="en-US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724</a:t>
            </a:r>
            <a:endParaRPr kumimoji="0" lang="uk-UA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uk-UA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</a:t>
            </a:r>
            <a:r>
              <a:rPr lang="en-US" alt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x</a:t>
            </a:r>
            <a:r>
              <a:rPr kumimoji="0" lang="uk-UA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– 536</a:t>
            </a:r>
            <a:r>
              <a:rPr kumimoji="0" lang="en-US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= </a:t>
            </a:r>
            <a:r>
              <a:rPr kumimoji="0" lang="en-US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877</a:t>
            </a:r>
            <a:endParaRPr kumimoji="0" lang="uk-UA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x</a:t>
            </a:r>
            <a:r>
              <a:rPr kumimoji="0" lang="uk-UA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=</a:t>
            </a:r>
            <a:r>
              <a:rPr kumimoji="0" lang="en-US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877 – 536</a:t>
            </a:r>
            <a:endParaRPr kumimoji="0" lang="uk-UA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x</a:t>
            </a:r>
            <a:r>
              <a:rPr kumimoji="0" lang="uk-UA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= 341</a:t>
            </a:r>
            <a:endParaRPr kumimoji="0" lang="uk-UA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uk-UA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2811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124744"/>
            <a:ext cx="7992888" cy="3888432"/>
          </a:xfrm>
        </p:spPr>
        <p:txBody>
          <a:bodyPr>
            <a:normAutofit/>
          </a:bodyPr>
          <a:lstStyle/>
          <a:p>
            <a:r>
              <a:rPr lang="uk-UA" sz="6000" b="1" i="1" dirty="0" smtClean="0">
                <a:solidFill>
                  <a:srgbClr val="00B050"/>
                </a:solidFill>
              </a:rPr>
              <a:t>Робота з підручником</a:t>
            </a:r>
            <a:br>
              <a:rPr lang="uk-UA" sz="6000" b="1" i="1" dirty="0" smtClean="0">
                <a:solidFill>
                  <a:srgbClr val="00B050"/>
                </a:solidFill>
              </a:rPr>
            </a:br>
            <a:r>
              <a:rPr lang="uk-UA" sz="6000" b="1" i="1" dirty="0" smtClean="0">
                <a:solidFill>
                  <a:srgbClr val="00B050"/>
                </a:solidFill>
              </a:rPr>
              <a:t/>
            </a:r>
            <a:br>
              <a:rPr lang="uk-UA" sz="6000" b="1" i="1" dirty="0" smtClean="0">
                <a:solidFill>
                  <a:srgbClr val="00B050"/>
                </a:solidFill>
              </a:rPr>
            </a:br>
            <a:r>
              <a:rPr lang="uk-UA" sz="6000" b="1" i="1" dirty="0" smtClean="0">
                <a:solidFill>
                  <a:schemeClr val="tx2">
                    <a:lumMod val="50000"/>
                  </a:schemeClr>
                </a:solidFill>
              </a:rPr>
              <a:t>Вправа 572</a:t>
            </a:r>
            <a:endParaRPr lang="ru-RU" sz="66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839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Фізкультхвилинка 'То не є проблема'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3529" y="136030"/>
            <a:ext cx="8502690" cy="5904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466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2232248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Робота в парах</a:t>
            </a:r>
            <a:br>
              <a:rPr lang="uk-UA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Гра «Сюрприз»</a:t>
            </a:r>
            <a:endParaRPr lang="ru-RU" dirty="0"/>
          </a:p>
        </p:txBody>
      </p:sp>
      <p:pic>
        <p:nvPicPr>
          <p:cNvPr id="1026" name="Picture 2" descr="D:\рівняння\images (3)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2123728" y="3070929"/>
            <a:ext cx="5756845" cy="2840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9963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0"/>
            <a:ext cx="5688632" cy="2434282"/>
          </a:xfrm>
        </p:spPr>
        <p:txBody>
          <a:bodyPr>
            <a:normAutofit/>
          </a:bodyPr>
          <a:lstStyle/>
          <a:p>
            <a:r>
              <a:rPr lang="uk-UA" sz="3600" b="1" i="1" dirty="0" smtClean="0">
                <a:solidFill>
                  <a:srgbClr val="FFFF00"/>
                </a:solidFill>
              </a:rPr>
              <a:t>ГРА </a:t>
            </a:r>
            <a:br>
              <a:rPr lang="uk-UA" sz="3600" b="1" i="1" dirty="0" smtClean="0">
                <a:solidFill>
                  <a:srgbClr val="FFFF00"/>
                </a:solidFill>
              </a:rPr>
            </a:br>
            <a:r>
              <a:rPr lang="uk-UA" sz="3600" b="1" i="1" dirty="0" smtClean="0">
                <a:solidFill>
                  <a:srgbClr val="FFFF00"/>
                </a:solidFill>
              </a:rPr>
              <a:t>«КВІТКА - БАГАТОЦВІТКА»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542733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74638"/>
            <a:ext cx="6552728" cy="6322714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00B050"/>
                </a:solidFill>
              </a:rPr>
              <a:t>Підійшов кінець уроку,</a:t>
            </a:r>
            <a:br>
              <a:rPr lang="uk-UA" b="1" dirty="0" smtClean="0">
                <a:solidFill>
                  <a:srgbClr val="00B050"/>
                </a:solidFill>
              </a:rPr>
            </a:br>
            <a:r>
              <a:rPr lang="uk-UA" b="1" dirty="0" smtClean="0">
                <a:solidFill>
                  <a:srgbClr val="00B050"/>
                </a:solidFill>
              </a:rPr>
              <a:t>Потрудились ми нівроку.</a:t>
            </a:r>
            <a:br>
              <a:rPr lang="uk-UA" b="1" dirty="0" smtClean="0">
                <a:solidFill>
                  <a:srgbClr val="00B050"/>
                </a:solidFill>
              </a:rPr>
            </a:br>
            <a:r>
              <a:rPr lang="uk-UA" b="1" dirty="0" smtClean="0">
                <a:solidFill>
                  <a:srgbClr val="00B050"/>
                </a:solidFill>
              </a:rPr>
              <a:t>Все, що треба, ми згадали,</a:t>
            </a:r>
            <a:br>
              <a:rPr lang="uk-UA" b="1" dirty="0" smtClean="0">
                <a:solidFill>
                  <a:srgbClr val="00B050"/>
                </a:solidFill>
              </a:rPr>
            </a:br>
            <a:r>
              <a:rPr lang="uk-UA" b="1" dirty="0">
                <a:solidFill>
                  <a:srgbClr val="00B050"/>
                </a:solidFill>
              </a:rPr>
              <a:t>П</a:t>
            </a:r>
            <a:r>
              <a:rPr lang="uk-UA" b="1" dirty="0" smtClean="0">
                <a:solidFill>
                  <a:srgbClr val="00B050"/>
                </a:solidFill>
              </a:rPr>
              <a:t>омилки повиправляли,</a:t>
            </a:r>
            <a:br>
              <a:rPr lang="uk-UA" b="1" dirty="0" smtClean="0">
                <a:solidFill>
                  <a:srgbClr val="00B050"/>
                </a:solidFill>
              </a:rPr>
            </a:br>
            <a:r>
              <a:rPr lang="uk-UA" b="1" dirty="0" smtClean="0">
                <a:solidFill>
                  <a:srgbClr val="00B050"/>
                </a:solidFill>
              </a:rPr>
              <a:t>Всі рівняння розв'язали,</a:t>
            </a:r>
            <a:br>
              <a:rPr lang="uk-UA" b="1" dirty="0" smtClean="0">
                <a:solidFill>
                  <a:srgbClr val="00B050"/>
                </a:solidFill>
              </a:rPr>
            </a:br>
            <a:r>
              <a:rPr lang="uk-UA" b="1" dirty="0" smtClean="0">
                <a:solidFill>
                  <a:srgbClr val="00B050"/>
                </a:solidFill>
              </a:rPr>
              <a:t>Правила всі повторили,</a:t>
            </a:r>
            <a:br>
              <a:rPr lang="uk-UA" b="1" dirty="0" smtClean="0">
                <a:solidFill>
                  <a:srgbClr val="00B050"/>
                </a:solidFill>
              </a:rPr>
            </a:br>
            <a:r>
              <a:rPr lang="uk-UA" b="1" dirty="0" smtClean="0">
                <a:solidFill>
                  <a:srgbClr val="00B050"/>
                </a:solidFill>
              </a:rPr>
              <a:t>По сюрпризи ми сходили.</a:t>
            </a:r>
            <a:br>
              <a:rPr lang="uk-UA" b="1" dirty="0" smtClean="0">
                <a:solidFill>
                  <a:srgbClr val="00B050"/>
                </a:solidFill>
              </a:rPr>
            </a:br>
            <a:r>
              <a:rPr lang="uk-UA" b="1" dirty="0" smtClean="0">
                <a:solidFill>
                  <a:srgbClr val="00B050"/>
                </a:solidFill>
              </a:rPr>
              <a:t>А тепер прийшла пора, </a:t>
            </a:r>
            <a:br>
              <a:rPr lang="uk-UA" b="1" dirty="0" smtClean="0">
                <a:solidFill>
                  <a:srgbClr val="00B050"/>
                </a:solidFill>
              </a:rPr>
            </a:br>
            <a:r>
              <a:rPr lang="uk-UA" b="1" dirty="0" smtClean="0">
                <a:solidFill>
                  <a:srgbClr val="00B050"/>
                </a:solidFill>
              </a:rPr>
              <a:t>Оцінити вас дітвора!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447875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2640" y="1052736"/>
            <a:ext cx="8631848" cy="4162474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Рефлексія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/>
              <a:t/>
            </a:r>
            <a:br>
              <a:rPr lang="ru-RU" dirty="0"/>
            </a:br>
            <a:r>
              <a:rPr lang="uk-UA" altLang="uk-UA" sz="3600" b="1" dirty="0">
                <a:solidFill>
                  <a:srgbClr val="FF0000"/>
                </a:solidFill>
              </a:rPr>
              <a:t>Квітка червоного кольору </a:t>
            </a:r>
            <a:r>
              <a:rPr lang="uk-UA" altLang="uk-UA" sz="3600" b="1" dirty="0" smtClean="0">
                <a:solidFill>
                  <a:srgbClr val="FF0000"/>
                </a:solidFill>
              </a:rPr>
              <a:t>– початковий </a:t>
            </a:r>
            <a:r>
              <a:rPr lang="uk-UA" altLang="uk-UA" sz="3600" b="1" dirty="0">
                <a:solidFill>
                  <a:srgbClr val="FF0000"/>
                </a:solidFill>
              </a:rPr>
              <a:t>рівень.</a:t>
            </a:r>
            <a:br>
              <a:rPr lang="uk-UA" altLang="uk-UA" sz="3600" b="1" dirty="0">
                <a:solidFill>
                  <a:srgbClr val="FF0000"/>
                </a:solidFill>
              </a:rPr>
            </a:br>
            <a:r>
              <a:rPr lang="uk-UA" altLang="uk-UA" sz="3600" b="1" dirty="0">
                <a:solidFill>
                  <a:srgbClr val="FFFF00"/>
                </a:solidFill>
              </a:rPr>
              <a:t>Квітка жовтого кольору – середній рівень.</a:t>
            </a:r>
            <a:r>
              <a:rPr lang="uk-UA" altLang="uk-UA" sz="3600" b="1" dirty="0"/>
              <a:t/>
            </a:r>
            <a:br>
              <a:rPr lang="uk-UA" altLang="uk-UA" sz="3600" b="1" dirty="0"/>
            </a:br>
            <a:r>
              <a:rPr lang="uk-UA" altLang="uk-UA" sz="3600" b="1" dirty="0">
                <a:solidFill>
                  <a:srgbClr val="0070C0"/>
                </a:solidFill>
              </a:rPr>
              <a:t>Квітка синього кольору – достатній рівень.</a:t>
            </a:r>
            <a:br>
              <a:rPr lang="uk-UA" altLang="uk-UA" sz="3600" b="1" dirty="0">
                <a:solidFill>
                  <a:srgbClr val="0070C0"/>
                </a:solidFill>
              </a:rPr>
            </a:br>
            <a:r>
              <a:rPr lang="uk-UA" altLang="uk-UA" sz="3600" b="1" dirty="0">
                <a:solidFill>
                  <a:srgbClr val="00B050"/>
                </a:solidFill>
              </a:rPr>
              <a:t>Квітка зеленого кольору – високий рівень.</a:t>
            </a:r>
            <a:r>
              <a:rPr lang="ru-RU" altLang="uk-UA" b="1" dirty="0">
                <a:solidFill>
                  <a:srgbClr val="00B050"/>
                </a:solidFill>
              </a:rPr>
              <a:t/>
            </a:r>
            <a:br>
              <a:rPr lang="ru-RU" altLang="uk-UA" b="1" dirty="0">
                <a:solidFill>
                  <a:srgbClr val="00B050"/>
                </a:solidFill>
              </a:rPr>
            </a:b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275797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830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988840"/>
            <a:ext cx="8229600" cy="2808312"/>
          </a:xfrm>
        </p:spPr>
        <p:txBody>
          <a:bodyPr>
            <a:normAutofit fontScale="90000"/>
          </a:bodyPr>
          <a:lstStyle/>
          <a:p>
            <a:r>
              <a:rPr lang="ru-RU" sz="49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Домашнє</a:t>
            </a:r>
            <a:r>
              <a:rPr lang="ru-RU" sz="49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Повторити</a:t>
            </a: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§11</a:t>
            </a:r>
            <a:b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Виконати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вправи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573,</a:t>
            </a:r>
            <a:b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575 (2 </a:t>
            </a:r>
            <a:r>
              <a:rPr lang="ru-RU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рівняння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вибір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7901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44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4715449"/>
              </p:ext>
            </p:extLst>
          </p:nvPr>
        </p:nvGraphicFramePr>
        <p:xfrm>
          <a:off x="1547664" y="1700808"/>
          <a:ext cx="5112568" cy="3743992"/>
        </p:xfrm>
        <a:graphic>
          <a:graphicData uri="http://schemas.openxmlformats.org/drawingml/2006/table">
            <a:tbl>
              <a:tblPr firstRow="1" bandRow="1">
                <a:tableStyleId>{35758FB7-9AC5-4552-8A53-C91805E547FA}</a:tableStyleId>
              </a:tblPr>
              <a:tblGrid>
                <a:gridCol w="5112568"/>
              </a:tblGrid>
              <a:tr h="935998">
                <a:tc>
                  <a:txBody>
                    <a:bodyPr/>
                    <a:lstStyle/>
                    <a:p>
                      <a:pPr algn="ctr"/>
                      <a:r>
                        <a:rPr lang="uk-UA" sz="4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1.(</a:t>
                      </a:r>
                      <a:r>
                        <a:rPr lang="en-US" altLang="ru-RU" sz="4400" b="1" i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x + </a:t>
                      </a:r>
                      <a:r>
                        <a:rPr lang="en-US" altLang="ru-RU" sz="4400" b="1" i="0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38</a:t>
                      </a:r>
                      <a:r>
                        <a:rPr lang="uk-UA" sz="4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)</a:t>
                      </a:r>
                      <a:r>
                        <a:rPr lang="en-US" sz="4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 – 59 = 125</a:t>
                      </a:r>
                      <a:endParaRPr lang="uk-UA" sz="44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935998">
                <a:tc>
                  <a:txBody>
                    <a:bodyPr/>
                    <a:lstStyle/>
                    <a:p>
                      <a:pPr algn="ctr"/>
                      <a:r>
                        <a:rPr lang="uk-UA" sz="4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2. </a:t>
                      </a:r>
                      <a:r>
                        <a:rPr lang="en-US" sz="4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3</a:t>
                      </a:r>
                      <a:r>
                        <a:rPr lang="uk-UA" sz="4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(</a:t>
                      </a:r>
                      <a:r>
                        <a:rPr lang="en-US" altLang="ru-RU" sz="4400" b="1" i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x + </a:t>
                      </a:r>
                      <a:r>
                        <a:rPr lang="en-US" altLang="ru-RU" sz="4400" b="1" i="0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uk-UA" sz="4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)</a:t>
                      </a:r>
                      <a:r>
                        <a:rPr lang="en-US" sz="4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 = 186</a:t>
                      </a:r>
                      <a:endParaRPr lang="uk-UA" sz="44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935998">
                <a:tc>
                  <a:txBody>
                    <a:bodyPr/>
                    <a:lstStyle/>
                    <a:p>
                      <a:pPr algn="ctr"/>
                      <a:r>
                        <a:rPr lang="uk-UA" sz="4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3. </a:t>
                      </a:r>
                      <a:r>
                        <a:rPr lang="en-US" sz="4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2</a:t>
                      </a:r>
                      <a:r>
                        <a:rPr lang="en-US" altLang="ru-RU" sz="4400" b="1" i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x + </a:t>
                      </a:r>
                      <a:r>
                        <a:rPr lang="en-US" altLang="ru-RU" sz="4400" b="1" i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altLang="ru-RU" sz="4400" b="1" i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x + </a:t>
                      </a:r>
                      <a:r>
                        <a:rPr lang="en-US" altLang="ru-RU" sz="4400" b="1" i="0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en-US" sz="4400" b="1" i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4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= 51</a:t>
                      </a:r>
                      <a:endParaRPr lang="uk-UA" sz="44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935998">
                <a:tc>
                  <a:txBody>
                    <a:bodyPr/>
                    <a:lstStyle/>
                    <a:p>
                      <a:pPr algn="ctr"/>
                      <a:r>
                        <a:rPr lang="uk-UA" sz="4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4. </a:t>
                      </a:r>
                      <a:r>
                        <a:rPr lang="en-US" altLang="ru-RU" sz="4400" b="1" i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uk-UA" altLang="ru-RU" sz="4400" b="1" i="0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en-US" altLang="ru-RU" sz="4400" b="1" i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altLang="ru-RU" sz="4400" b="1" i="0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en-US" altLang="ru-RU" sz="4400" b="1" i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en-US" sz="4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 5 = 1</a:t>
                      </a:r>
                      <a:r>
                        <a:rPr lang="uk-UA" sz="4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6</a:t>
                      </a:r>
                      <a:endParaRPr lang="uk-UA" sz="44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1520" y="188640"/>
            <a:ext cx="8892480" cy="1143000"/>
          </a:xfrm>
          <a:prstGeom prst="cloudCallout">
            <a:avLst>
              <a:gd name="adj1" fmla="val -58256"/>
              <a:gd name="adj2" fmla="val 13190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0000"/>
          </a:bodyPr>
          <a:lstStyle/>
          <a:p>
            <a:pPr algn="ctr"/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Перевіримо домашнє завдання…</a:t>
            </a:r>
            <a:endParaRPr lang="uk-UA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4149894"/>
              </p:ext>
            </p:extLst>
          </p:nvPr>
        </p:nvGraphicFramePr>
        <p:xfrm>
          <a:off x="6948264" y="1700808"/>
          <a:ext cx="1872208" cy="48245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088"/>
                <a:gridCol w="1080120"/>
              </a:tblGrid>
              <a:tr h="964907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solidFill>
                            <a:srgbClr val="FFFF00"/>
                          </a:solidFill>
                        </a:rPr>
                        <a:t>Р</a:t>
                      </a:r>
                      <a:endParaRPr lang="uk-UA" sz="32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solidFill>
                            <a:srgbClr val="FFFF00"/>
                          </a:solidFill>
                        </a:rPr>
                        <a:t>47</a:t>
                      </a:r>
                      <a:endParaRPr lang="uk-UA" sz="32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964907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solidFill>
                            <a:srgbClr val="FFFF00"/>
                          </a:solidFill>
                        </a:rPr>
                        <a:t>К</a:t>
                      </a:r>
                      <a:endParaRPr lang="uk-UA" sz="32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solidFill>
                            <a:srgbClr val="FFFF00"/>
                          </a:solidFill>
                        </a:rPr>
                        <a:t>44</a:t>
                      </a:r>
                      <a:endParaRPr lang="uk-UA" sz="32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964907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solidFill>
                            <a:srgbClr val="FFFF00"/>
                          </a:solidFill>
                        </a:rPr>
                        <a:t>У</a:t>
                      </a:r>
                      <a:endParaRPr lang="uk-UA" sz="32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solidFill>
                            <a:srgbClr val="FFFF00"/>
                          </a:solidFill>
                        </a:rPr>
                        <a:t>146</a:t>
                      </a:r>
                      <a:endParaRPr lang="uk-UA" sz="32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964907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solidFill>
                            <a:srgbClr val="FFFF00"/>
                          </a:solidFill>
                        </a:rPr>
                        <a:t>О</a:t>
                      </a:r>
                      <a:endParaRPr lang="uk-UA" sz="32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solidFill>
                            <a:srgbClr val="FFFF00"/>
                          </a:solidFill>
                        </a:rPr>
                        <a:t>7</a:t>
                      </a:r>
                      <a:endParaRPr lang="uk-UA" sz="32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964907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solidFill>
                            <a:srgbClr val="FFFF00"/>
                          </a:solidFill>
                        </a:rPr>
                        <a:t>С</a:t>
                      </a:r>
                      <a:endParaRPr lang="uk-UA" sz="32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solidFill>
                            <a:srgbClr val="FFFF00"/>
                          </a:solidFill>
                        </a:rPr>
                        <a:t>28</a:t>
                      </a:r>
                      <a:endParaRPr lang="uk-UA" sz="32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8353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-243408"/>
            <a:ext cx="9744076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908720"/>
            <a:ext cx="8229600" cy="1196975"/>
          </a:xfrm>
        </p:spPr>
        <p:txBody>
          <a:bodyPr>
            <a:noAutofit/>
          </a:bodyPr>
          <a:lstStyle/>
          <a:p>
            <a:pPr eaLnBrk="1" hangingPunct="1"/>
            <a:r>
              <a:rPr lang="uk-UA" sz="19900" dirty="0" smtClean="0">
                <a:solidFill>
                  <a:srgbClr val="FF0000"/>
                </a:solidFill>
                <a:latin typeface="Mistral" pitchFamily="66" charset="0"/>
              </a:rPr>
              <a:t>Урок</a:t>
            </a:r>
            <a:endParaRPr lang="ru-RU" sz="19900" dirty="0" smtClean="0">
              <a:solidFill>
                <a:srgbClr val="FF0000"/>
              </a:solidFill>
              <a:latin typeface="Mistral" pitchFamily="66" charset="0"/>
            </a:endParaRPr>
          </a:p>
        </p:txBody>
      </p:sp>
      <p:sp>
        <p:nvSpPr>
          <p:cNvPr id="1433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70992" y="2636912"/>
            <a:ext cx="9073008" cy="3743325"/>
          </a:xfrm>
        </p:spPr>
        <p:txBody>
          <a:bodyPr/>
          <a:lstStyle/>
          <a:p>
            <a:pPr>
              <a:tabLst>
                <a:tab pos="800100" algn="l"/>
              </a:tabLst>
            </a:pPr>
            <a:r>
              <a:rPr lang="uk-UA" b="1" dirty="0" smtClean="0"/>
              <a:t>У</a:t>
            </a:r>
            <a:r>
              <a:rPr lang="uk-UA" dirty="0" smtClean="0"/>
              <a:t> – успіх, усмішка, удача, увага, уважність</a:t>
            </a:r>
          </a:p>
          <a:p>
            <a:pPr>
              <a:tabLst>
                <a:tab pos="800100" algn="l"/>
              </a:tabLst>
            </a:pPr>
            <a:r>
              <a:rPr lang="uk-UA" b="1" dirty="0" smtClean="0"/>
              <a:t>Р</a:t>
            </a:r>
            <a:r>
              <a:rPr lang="uk-UA" dirty="0" smtClean="0"/>
              <a:t> – радість, робота, розум</a:t>
            </a:r>
          </a:p>
          <a:p>
            <a:pPr>
              <a:tabLst>
                <a:tab pos="800100" algn="l"/>
              </a:tabLst>
            </a:pPr>
            <a:r>
              <a:rPr lang="uk-UA" b="1" dirty="0" smtClean="0"/>
              <a:t>О</a:t>
            </a:r>
            <a:r>
              <a:rPr lang="uk-UA" dirty="0" smtClean="0"/>
              <a:t> – обдарованість, організованість, обдуманість</a:t>
            </a:r>
          </a:p>
          <a:p>
            <a:pPr>
              <a:tabLst>
                <a:tab pos="800100" algn="l"/>
              </a:tabLst>
            </a:pPr>
            <a:r>
              <a:rPr lang="uk-UA" b="1" dirty="0" smtClean="0"/>
              <a:t>К</a:t>
            </a:r>
            <a:r>
              <a:rPr lang="uk-UA" dirty="0" smtClean="0"/>
              <a:t> – кмітливість, колективізм, користь</a:t>
            </a:r>
          </a:p>
          <a:p>
            <a:pPr marL="0" indent="0">
              <a:buNone/>
              <a:tabLst>
                <a:tab pos="800100" algn="l"/>
              </a:tabLst>
            </a:pPr>
            <a:endParaRPr lang="ru-RU" sz="4400" b="1" dirty="0" smtClean="0">
              <a:latin typeface="Mistral" pitchFamily="66" charset="0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  <a:tabLst>
                <a:tab pos="800100" algn="l"/>
              </a:tabLst>
            </a:pPr>
            <a:endParaRPr lang="ru-RU" sz="4000" b="1" dirty="0" smtClean="0">
              <a:latin typeface="Mistral" pitchFamily="66" charset="0"/>
            </a:endParaRPr>
          </a:p>
        </p:txBody>
      </p:sp>
      <p:pic>
        <p:nvPicPr>
          <p:cNvPr id="14339" name="Picture 2" descr="винни пух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60852" y="512062"/>
            <a:ext cx="2283148" cy="2809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43181111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  <p:bldP spid="1433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0136" y="-91008"/>
            <a:ext cx="9744076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268760"/>
            <a:ext cx="9464428" cy="2979762"/>
          </a:xfrm>
        </p:spPr>
        <p:txBody>
          <a:bodyPr>
            <a:normAutofit fontScale="90000"/>
          </a:bodyPr>
          <a:lstStyle/>
          <a:p>
            <a:pPr algn="l">
              <a:lnSpc>
                <a:spcPct val="150000"/>
              </a:lnSpc>
            </a:pPr>
            <a:r>
              <a:rPr lang="uk-UA" sz="4900" b="1" dirty="0" smtClean="0">
                <a:solidFill>
                  <a:srgbClr val="FF0000"/>
                </a:solidFill>
              </a:rPr>
              <a:t>У</a:t>
            </a:r>
            <a:r>
              <a:rPr lang="uk-UA" dirty="0" smtClean="0"/>
              <a:t>спіхів бажаю вам сьогодні,</a:t>
            </a:r>
            <a:br>
              <a:rPr lang="uk-UA" dirty="0" smtClean="0"/>
            </a:br>
            <a:r>
              <a:rPr lang="uk-UA" sz="4900" b="1" dirty="0" smtClean="0">
                <a:solidFill>
                  <a:srgbClr val="FF0000"/>
                </a:solidFill>
              </a:rPr>
              <a:t>Р</a:t>
            </a:r>
            <a:r>
              <a:rPr lang="uk-UA" dirty="0" smtClean="0"/>
              <a:t>обота радість хай принесе,</a:t>
            </a:r>
            <a:br>
              <a:rPr lang="uk-UA" dirty="0" smtClean="0"/>
            </a:br>
            <a:r>
              <a:rPr lang="uk-UA" sz="4900" b="1" dirty="0" smtClean="0">
                <a:solidFill>
                  <a:srgbClr val="FF0000"/>
                </a:solidFill>
              </a:rPr>
              <a:t>О</a:t>
            </a:r>
            <a:r>
              <a:rPr lang="uk-UA" dirty="0" smtClean="0"/>
              <a:t>бдарованість покажіть на кожнім кроці,</a:t>
            </a:r>
            <a:br>
              <a:rPr lang="uk-UA" dirty="0" smtClean="0"/>
            </a:br>
            <a:r>
              <a:rPr lang="uk-UA" sz="4900" b="1" dirty="0" smtClean="0">
                <a:solidFill>
                  <a:srgbClr val="FF0000"/>
                </a:solidFill>
              </a:rPr>
              <a:t>К</a:t>
            </a:r>
            <a:r>
              <a:rPr lang="uk-UA" dirty="0" smtClean="0"/>
              <a:t>мітливість впевненості хай додає.</a:t>
            </a:r>
            <a:br>
              <a:rPr lang="uk-UA" dirty="0" smtClean="0"/>
            </a:br>
            <a:endParaRPr lang="uk-UA" dirty="0"/>
          </a:p>
        </p:txBody>
      </p:sp>
      <p:pic>
        <p:nvPicPr>
          <p:cNvPr id="5" name="Picture 12" descr="http://multbox.ucoz.ru/_ph/77/2/14347805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5976" y="4437112"/>
            <a:ext cx="1536700" cy="207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88835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1628800"/>
            <a:ext cx="3672408" cy="4176464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</a:pPr>
            <a:r>
              <a:rPr lang="uk-UA" sz="3200" b="1" i="1" dirty="0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Пам'ятка для учня</a:t>
            </a:r>
            <a:r>
              <a:rPr lang="ru-RU" sz="1800" dirty="0">
                <a:ea typeface="Calibri"/>
                <a:cs typeface="Times New Roman"/>
              </a:rPr>
              <a:t/>
            </a:r>
            <a:br>
              <a:rPr lang="ru-RU" sz="1800" dirty="0">
                <a:ea typeface="Calibri"/>
                <a:cs typeface="Times New Roman"/>
              </a:rPr>
            </a:br>
            <a:r>
              <a:rPr lang="uk-UA" sz="2400" b="1" i="1" dirty="0" smtClean="0">
                <a:solidFill>
                  <a:srgbClr val="7030A0"/>
                </a:solidFill>
                <a:effectLst/>
                <a:latin typeface="Times New Roman"/>
                <a:ea typeface="Calibri"/>
                <a:cs typeface="Times New Roman"/>
              </a:rPr>
              <a:t>1.Будь уважним.</a:t>
            </a:r>
            <a:r>
              <a:rPr lang="ru-RU" sz="1800" dirty="0">
                <a:ea typeface="Calibri"/>
                <a:cs typeface="Times New Roman"/>
              </a:rPr>
              <a:t/>
            </a:r>
            <a:br>
              <a:rPr lang="ru-RU" sz="1800" dirty="0">
                <a:ea typeface="Calibri"/>
                <a:cs typeface="Times New Roman"/>
              </a:rPr>
            </a:br>
            <a:r>
              <a:rPr lang="uk-UA" sz="2400" b="1" i="1" dirty="0" smtClean="0">
                <a:solidFill>
                  <a:srgbClr val="7030A0"/>
                </a:solidFill>
                <a:effectLst/>
                <a:latin typeface="Times New Roman"/>
                <a:ea typeface="Calibri"/>
                <a:cs typeface="Times New Roman"/>
              </a:rPr>
              <a:t>2.Будь наполегливим.</a:t>
            </a:r>
            <a:r>
              <a:rPr lang="ru-RU" sz="1800" dirty="0">
                <a:ea typeface="Calibri"/>
                <a:cs typeface="Times New Roman"/>
              </a:rPr>
              <a:t/>
            </a:r>
            <a:br>
              <a:rPr lang="ru-RU" sz="1800" dirty="0">
                <a:ea typeface="Calibri"/>
                <a:cs typeface="Times New Roman"/>
              </a:rPr>
            </a:br>
            <a:r>
              <a:rPr lang="uk-UA" sz="2400" b="1" i="1" dirty="0" smtClean="0">
                <a:solidFill>
                  <a:srgbClr val="7030A0"/>
                </a:solidFill>
                <a:effectLst/>
                <a:latin typeface="Times New Roman"/>
                <a:ea typeface="Calibri"/>
                <a:cs typeface="Times New Roman"/>
              </a:rPr>
              <a:t>3.Не бійся помилятися.</a:t>
            </a:r>
            <a:r>
              <a:rPr lang="ru-RU" sz="1800" dirty="0">
                <a:ea typeface="Calibri"/>
                <a:cs typeface="Times New Roman"/>
              </a:rPr>
              <a:t/>
            </a:r>
            <a:br>
              <a:rPr lang="ru-RU" sz="1800" dirty="0">
                <a:ea typeface="Calibri"/>
                <a:cs typeface="Times New Roman"/>
              </a:rPr>
            </a:br>
            <a:r>
              <a:rPr lang="uk-UA" sz="2400" b="1" i="1" dirty="0" smtClean="0">
                <a:solidFill>
                  <a:srgbClr val="7030A0"/>
                </a:solidFill>
                <a:effectLst/>
                <a:latin typeface="Times New Roman"/>
                <a:ea typeface="Calibri"/>
                <a:cs typeface="Times New Roman"/>
              </a:rPr>
              <a:t>4.Міркуй самостійно.</a:t>
            </a:r>
            <a:r>
              <a:rPr lang="ru-RU" sz="1800" dirty="0">
                <a:ea typeface="Calibri"/>
                <a:cs typeface="Times New Roman"/>
              </a:rPr>
              <a:t/>
            </a:r>
            <a:br>
              <a:rPr lang="ru-RU" sz="1800" dirty="0">
                <a:ea typeface="Calibri"/>
                <a:cs typeface="Times New Roman"/>
              </a:rPr>
            </a:br>
            <a:r>
              <a:rPr lang="uk-UA" sz="2400" b="1" i="1" dirty="0" smtClean="0">
                <a:solidFill>
                  <a:srgbClr val="7030A0"/>
                </a:solidFill>
                <a:effectLst/>
                <a:latin typeface="Times New Roman"/>
                <a:ea typeface="Calibri"/>
                <a:cs typeface="Times New Roman"/>
              </a:rPr>
              <a:t>5.Твори і дій рішуче.</a:t>
            </a:r>
            <a:r>
              <a:rPr lang="ru-RU" sz="1800" dirty="0">
                <a:ea typeface="Calibri"/>
                <a:cs typeface="Times New Roman"/>
              </a:rPr>
              <a:t/>
            </a:r>
            <a:br>
              <a:rPr lang="ru-RU" sz="1800" dirty="0">
                <a:ea typeface="Calibri"/>
                <a:cs typeface="Times New Roman"/>
              </a:rPr>
            </a:br>
            <a:r>
              <a:rPr lang="uk-UA" sz="2400" b="1" i="1" dirty="0" smtClean="0">
                <a:solidFill>
                  <a:srgbClr val="7030A0"/>
                </a:solidFill>
                <a:effectLst/>
                <a:latin typeface="Times New Roman"/>
                <a:ea typeface="Calibri"/>
                <a:cs typeface="Times New Roman"/>
              </a:rPr>
              <a:t>6.Май гарний настрій.</a:t>
            </a:r>
            <a:r>
              <a:rPr lang="ru-RU" sz="1800" dirty="0">
                <a:ea typeface="Calibri"/>
                <a:cs typeface="Times New Roman"/>
              </a:rPr>
              <a:t/>
            </a:r>
            <a:br>
              <a:rPr lang="ru-RU" sz="1800" dirty="0">
                <a:ea typeface="Calibri"/>
                <a:cs typeface="Times New Roman"/>
              </a:rPr>
            </a:br>
            <a:r>
              <a:rPr lang="uk-UA" sz="2400" b="1" i="1" dirty="0" smtClean="0">
                <a:solidFill>
                  <a:srgbClr val="7030A0"/>
                </a:solidFill>
                <a:effectLst/>
                <a:latin typeface="Times New Roman"/>
                <a:ea typeface="Calibri"/>
                <a:cs typeface="Times New Roman"/>
              </a:rPr>
              <a:t>.</a:t>
            </a:r>
            <a:r>
              <a:rPr lang="ru-RU" sz="1800" dirty="0">
                <a:ea typeface="Calibri"/>
                <a:cs typeface="Times New Roman"/>
              </a:rPr>
              <a:t/>
            </a:r>
            <a:br>
              <a:rPr lang="ru-RU" sz="1800" dirty="0">
                <a:ea typeface="Calibri"/>
                <a:cs typeface="Times New Roman"/>
              </a:rPr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466028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935596" y="260648"/>
            <a:ext cx="7272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uk-UA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Гра «Закінчи речення»</a:t>
            </a:r>
            <a:endParaRPr lang="uk-UA" sz="3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625593" y="1124744"/>
            <a:ext cx="8013576" cy="154076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uk-UA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Рівність, що містить невідоме число, значення якого треба знайти називають…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657285" y="1895128"/>
            <a:ext cx="5328592" cy="7703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uk-UA" sz="3200" dirty="0">
                <a:solidFill>
                  <a:srgbClr val="FF0000"/>
                </a:solidFill>
                <a:latin typeface="Comic Sans MS" pitchFamily="66" charset="0"/>
              </a:rPr>
              <a:t>р</a:t>
            </a:r>
            <a:r>
              <a:rPr kumimoji="0" lang="uk-UA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itchFamily="66" charset="0"/>
              </a:rPr>
              <a:t>івнянням</a:t>
            </a: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itchFamily="66" charset="0"/>
              </a:rPr>
              <a:t>.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itchFamily="66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625593" y="2636912"/>
            <a:ext cx="8229600" cy="154076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Значення невідомого, при якому рівняння перетворюється на правильну числову рівність, називається…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3707904" y="3929639"/>
            <a:ext cx="4188091" cy="13247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uk-UA" sz="3200" dirty="0" smtClean="0">
                <a:solidFill>
                  <a:srgbClr val="FF0000"/>
                </a:solidFill>
                <a:latin typeface="Comic Sans MS" pitchFamily="66" charset="0"/>
              </a:rPr>
              <a:t>коренем рівняння</a:t>
            </a:r>
            <a:r>
              <a:rPr lang="uk-UA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.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Comic Sans MS" pitchFamily="66" charset="0"/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517581" y="4409434"/>
            <a:ext cx="7222771" cy="154076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Розв’язати рівняння — означає знайти всі його корені або встановити, що… 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472912" y="5733256"/>
            <a:ext cx="7560840" cy="15407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uk-UA" sz="3200" dirty="0">
                <a:solidFill>
                  <a:srgbClr val="FF0000"/>
                </a:solidFill>
                <a:latin typeface="Comic Sans MS" pitchFamily="66" charset="0"/>
              </a:rPr>
              <a:t>р</a:t>
            </a:r>
            <a:r>
              <a:rPr kumimoji="0" lang="uk-UA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itchFamily="66" charset="0"/>
              </a:rPr>
              <a:t>івняння</a:t>
            </a: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itchFamily="66" charset="0"/>
              </a:rPr>
              <a:t> не має жодного кореня.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4732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  <p:bldP spid="8" grpId="0" build="p"/>
      <p:bldP spid="9" grpId="0"/>
      <p:bldP spid="10" grpId="0" build="p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935596" y="260648"/>
            <a:ext cx="7272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uk-UA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Гра «Закінчи речення»</a:t>
            </a:r>
            <a:endParaRPr lang="uk-UA" sz="3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574816" y="1052736"/>
            <a:ext cx="8229600" cy="1080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Для</a:t>
            </a:r>
            <a:r>
              <a:rPr kumimoji="0" lang="uk-UA" sz="40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знаходження невідомого доданка треба</a:t>
            </a:r>
            <a:r>
              <a:rPr lang="en-US" sz="4000" noProof="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…</a:t>
            </a:r>
            <a:endParaRPr kumimoji="0" lang="uk-UA" sz="4000" b="0" i="0" u="none" strike="noStrike" kern="1200" cap="none" spc="100" normalizeH="0" noProof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574816" y="2178791"/>
            <a:ext cx="8693759" cy="13681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254000">
              <a:buFont typeface="Arial" panose="020B0604020202020204" pitchFamily="34" charset="0"/>
              <a:buNone/>
            </a:pPr>
            <a:r>
              <a:rPr lang="uk-UA" sz="4000" dirty="0" smtClean="0">
                <a:solidFill>
                  <a:srgbClr val="FF0000"/>
                </a:solidFill>
                <a:latin typeface="Comic Sans MS" pitchFamily="66" charset="0"/>
              </a:rPr>
              <a:t>від суми відняти</a:t>
            </a:r>
            <a:r>
              <a:rPr lang="en-US" sz="4000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uk-UA" sz="4000" dirty="0" smtClean="0">
                <a:solidFill>
                  <a:srgbClr val="FF0000"/>
                </a:solidFill>
                <a:latin typeface="Comic Sans MS" pitchFamily="66" charset="0"/>
              </a:rPr>
              <a:t>відомий доданок</a:t>
            </a:r>
            <a:endParaRPr lang="en-US" sz="4000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indent="3328988">
              <a:buFont typeface="Arial" panose="020B0604020202020204" pitchFamily="34" charset="0"/>
              <a:buNone/>
            </a:pPr>
            <a:endParaRPr lang="ru-RU" sz="4600" b="1" i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5887" y="3429000"/>
            <a:ext cx="820891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uk-UA" sz="4000" dirty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Для знаходження невідомого зменшуваного треба</a:t>
            </a:r>
            <a:r>
              <a:rPr lang="en-US" sz="4000" dirty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…</a:t>
            </a:r>
            <a:endParaRPr lang="uk-UA" sz="4000" spc="100" dirty="0">
              <a:solidFill>
                <a:schemeClr val="tx2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531764" y="4509120"/>
            <a:ext cx="7128792" cy="13681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254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до різниці додати від’ємник</a:t>
            </a:r>
            <a:endParaRPr kumimoji="0" lang="en-US" sz="40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  <a:p>
            <a:pPr marL="342900" marR="0" lvl="0" indent="243046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600" b="1" i="1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9923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/>
      <p:bldP spid="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935596" y="260648"/>
            <a:ext cx="7272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uk-UA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Гра «Закінчи речення»</a:t>
            </a:r>
            <a:endParaRPr lang="uk-UA" sz="3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611560" y="1052736"/>
            <a:ext cx="8229600" cy="1080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Для</a:t>
            </a:r>
            <a:r>
              <a:rPr kumimoji="0" lang="uk-UA" sz="40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знаходження невідомого </a:t>
            </a:r>
            <a:r>
              <a:rPr lang="uk-UA" sz="4000" noProof="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від’ємника</a:t>
            </a:r>
            <a:r>
              <a:rPr kumimoji="0" lang="uk-UA" sz="40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треба</a:t>
            </a:r>
            <a:r>
              <a:rPr lang="en-US" sz="4000" noProof="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…</a:t>
            </a:r>
            <a:endParaRPr kumimoji="0" lang="uk-UA" sz="4000" b="0" i="0" u="none" strike="noStrike" kern="1200" cap="none" spc="100" normalizeH="0" noProof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  <a:p>
            <a:pPr marL="342900" lvl="0" indent="2709863">
              <a:spcBef>
                <a:spcPct val="20000"/>
              </a:spcBef>
              <a:defRPr/>
            </a:pPr>
            <a:endParaRPr kumimoji="0" lang="ru-RU" sz="4600" b="1" i="1" u="none" strike="noStrike" kern="1200" cap="none" spc="10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395536" y="2173676"/>
            <a:ext cx="9721080" cy="17281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16668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uk-UA" sz="4000" dirty="0" smtClean="0">
                <a:solidFill>
                  <a:srgbClr val="FF0000"/>
                </a:solidFill>
                <a:latin typeface="Comic Sans MS" pitchFamily="66" charset="0"/>
              </a:rPr>
              <a:t>в</a:t>
            </a:r>
            <a:r>
              <a:rPr kumimoji="0" lang="uk-UA" sz="400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ід</a:t>
            </a:r>
            <a:r>
              <a:rPr kumimoji="0" lang="uk-UA" sz="400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зменшуваного відняти різницю</a:t>
            </a:r>
          </a:p>
          <a:p>
            <a:pPr marL="342900" marR="0" lvl="0" indent="332898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600" b="1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576001" y="3361808"/>
            <a:ext cx="8229600" cy="1080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Для</a:t>
            </a:r>
            <a:r>
              <a:rPr kumimoji="0" lang="uk-UA" sz="40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знаходження невідомого </a:t>
            </a:r>
            <a:r>
              <a:rPr lang="uk-UA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множника</a:t>
            </a:r>
            <a:r>
              <a:rPr kumimoji="0" lang="uk-UA" sz="40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треба</a:t>
            </a:r>
            <a:r>
              <a:rPr lang="en-US" sz="4000" noProof="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…</a:t>
            </a:r>
            <a:endParaRPr kumimoji="0" lang="uk-UA" sz="4000" b="0" i="0" u="none" strike="noStrike" kern="1200" cap="none" spc="100" normalizeH="0" noProof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  <a:p>
            <a:pPr marL="342900" marR="0" lvl="0" indent="270986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600" b="1" i="1" u="none" strike="noStrike" kern="1200" cap="none" spc="10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561968" y="4725144"/>
            <a:ext cx="8020063" cy="13681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254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uk-UA" sz="3600" dirty="0" smtClean="0">
                <a:solidFill>
                  <a:srgbClr val="FF0000"/>
                </a:solidFill>
                <a:latin typeface="Comic Sans MS" pitchFamily="66" charset="0"/>
              </a:rPr>
              <a:t>д</a:t>
            </a:r>
            <a:r>
              <a:rPr kumimoji="0" lang="uk-UA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itchFamily="66" charset="0"/>
              </a:rPr>
              <a:t>обуток</a:t>
            </a:r>
            <a:r>
              <a:rPr kumimoji="0" 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itchFamily="66" charset="0"/>
              </a:rPr>
              <a:t> поділити на відомий </a:t>
            </a:r>
          </a:p>
          <a:p>
            <a:pPr marL="342900" marR="0" lvl="0" indent="-254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itchFamily="66" charset="0"/>
              </a:rPr>
              <a:t>множник</a:t>
            </a: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itchFamily="66" charset="0"/>
            </a:endParaRPr>
          </a:p>
          <a:p>
            <a:pPr marL="342900" marR="0" lvl="0" indent="29749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600" b="1" i="1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832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build="p"/>
      <p:bldP spid="10" grpId="0" build="p"/>
      <p:bldP spid="11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935596" y="260648"/>
            <a:ext cx="7272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uk-UA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Гра «Закінчи речення»</a:t>
            </a:r>
            <a:endParaRPr lang="uk-UA" sz="3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539552" y="1268760"/>
            <a:ext cx="8784976" cy="1080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Для</a:t>
            </a:r>
            <a:r>
              <a:rPr kumimoji="0" lang="uk-UA" sz="40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знаходження невідомого </a:t>
            </a:r>
            <a:r>
              <a:rPr lang="uk-UA" sz="4000" noProof="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діленого</a:t>
            </a:r>
            <a:r>
              <a:rPr kumimoji="0" lang="uk-UA" sz="40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треба</a:t>
            </a:r>
            <a:r>
              <a:rPr lang="en-US" sz="4000" noProof="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…</a:t>
            </a:r>
            <a:endParaRPr kumimoji="0" lang="uk-UA" sz="4000" b="0" i="0" u="none" strike="noStrike" kern="1200" cap="none" spc="100" normalizeH="0" noProof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  <a:p>
            <a:pPr marL="342900" lvl="0" indent="2709863">
              <a:spcBef>
                <a:spcPct val="20000"/>
              </a:spcBef>
              <a:defRPr/>
            </a:pPr>
            <a:endParaRPr kumimoji="0" lang="ru-RU" sz="4600" b="1" i="1" u="none" strike="noStrike" kern="1200" cap="none" spc="10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683568" y="2564904"/>
            <a:ext cx="9721080" cy="13681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254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частку помножити на дільник</a:t>
            </a: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683568" y="3392996"/>
            <a:ext cx="8229600" cy="1080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Для</a:t>
            </a:r>
            <a:r>
              <a:rPr kumimoji="0" lang="uk-UA" sz="40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знаходження невідомого </a:t>
            </a:r>
            <a:r>
              <a:rPr lang="uk-UA" sz="4000" noProof="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діль</a:t>
            </a:r>
            <a:r>
              <a:rPr lang="uk-UA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ника</a:t>
            </a:r>
            <a:r>
              <a:rPr kumimoji="0" lang="uk-UA" sz="40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треба</a:t>
            </a:r>
            <a:r>
              <a:rPr lang="en-US" sz="4000" noProof="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…</a:t>
            </a:r>
            <a:endParaRPr kumimoji="0" lang="uk-UA" sz="4000" b="0" i="0" u="none" strike="noStrike" kern="1200" cap="none" spc="100" normalizeH="0" noProof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  <a:p>
            <a:pPr marL="342900" lvl="0" indent="2709863">
              <a:spcBef>
                <a:spcPct val="20000"/>
              </a:spcBef>
              <a:defRPr/>
            </a:pPr>
            <a:endParaRPr kumimoji="0" lang="ru-RU" sz="4600" b="1" i="1" u="none" strike="noStrike" kern="1200" cap="none" spc="10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570887" y="4620700"/>
            <a:ext cx="9721080" cy="13681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2540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uk-UA" sz="4000" noProof="0" dirty="0" smtClean="0">
                <a:solidFill>
                  <a:srgbClr val="FF0000"/>
                </a:solidFill>
                <a:latin typeface="Comic Sans MS" pitchFamily="66" charset="0"/>
              </a:rPr>
              <a:t>ділене</a:t>
            </a:r>
            <a:r>
              <a:rPr kumimoji="0" lang="uk-UA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поділити на частку</a:t>
            </a:r>
            <a:endParaRPr kumimoji="0" lang="en-US" sz="40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  <a:p>
            <a:pPr marL="342900" marR="0" lvl="0" indent="29749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600" b="1" i="1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2081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 build="p"/>
      <p:bldP spid="9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1916</TotalTime>
  <Words>309</Words>
  <Application>Microsoft Office PowerPoint</Application>
  <PresentationFormat>Экран (4:3)</PresentationFormat>
  <Paragraphs>65</Paragraphs>
  <Slides>19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Перевіримо домашнє завдання…</vt:lpstr>
      <vt:lpstr>Урок</vt:lpstr>
      <vt:lpstr>Успіхів бажаю вам сьогодні, Робота радість хай принесе, Обдарованість покажіть на кожнім кроці, Кмітливість впевненості хай додає. </vt:lpstr>
      <vt:lpstr>Пам'ятка для учня 1.Будь уважним. 2.Будь наполегливим. 3.Не бійся помилятися. 4.Міркуй самостійно. 5.Твори і дій рішуче. 6.Май гарний настрій. . </vt:lpstr>
      <vt:lpstr>Презентация PowerPoint</vt:lpstr>
      <vt:lpstr>Презентация PowerPoint</vt:lpstr>
      <vt:lpstr>Презентация PowerPoint</vt:lpstr>
      <vt:lpstr>Презентация PowerPoint</vt:lpstr>
      <vt:lpstr>Двадцять четверте листопада Класна робота Тема    «Рівняння»</vt:lpstr>
      <vt:lpstr> Вправа   «Знайди помилку»  </vt:lpstr>
      <vt:lpstr>Робота з підручником  Вправа 572</vt:lpstr>
      <vt:lpstr>Презентация PowerPoint</vt:lpstr>
      <vt:lpstr> Робота в парах Гра «Сюрприз»</vt:lpstr>
      <vt:lpstr>ГРА  «КВІТКА - БАГАТОЦВІТКА»</vt:lpstr>
      <vt:lpstr>Підійшов кінець уроку, Потрудились ми нівроку. Все, що треба, ми згадали, Помилки повиправляли, Всі рівняння розв'язали, Правила всі повторили, По сюрпризи ми сходили. А тепер прийшла пора,  Оцінити вас дітвора! </vt:lpstr>
      <vt:lpstr>Рефлексія  Квітка червоного кольору – початковий рівень. Квітка жовтого кольору – середній рівень. Квітка синього кольору – достатній рівень. Квітка зеленого кольору – високий рівень. </vt:lpstr>
      <vt:lpstr>Презентация PowerPoint</vt:lpstr>
      <vt:lpstr>Домашнє завдання Повторити §11 Виконати вправи 573, 575 (2 рівняння на вибір).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Розв'язування рівнянь, текстових задач за допомогою рівнянь</dc:title>
  <dc:creator>Admin</dc:creator>
  <cp:lastModifiedBy>Admin</cp:lastModifiedBy>
  <cp:revision>68</cp:revision>
  <dcterms:created xsi:type="dcterms:W3CDTF">2016-03-26T12:39:19Z</dcterms:created>
  <dcterms:modified xsi:type="dcterms:W3CDTF">2017-11-22T20:15:23Z</dcterms:modified>
</cp:coreProperties>
</file>