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9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60" r:id="rId4"/>
    <p:sldId id="274" r:id="rId5"/>
    <p:sldId id="275" r:id="rId6"/>
    <p:sldId id="280" r:id="rId7"/>
    <p:sldId id="279" r:id="rId8"/>
    <p:sldId id="278" r:id="rId9"/>
    <p:sldId id="263" r:id="rId10"/>
    <p:sldId id="268" r:id="rId11"/>
    <p:sldId id="259" r:id="rId12"/>
    <p:sldId id="282" r:id="rId13"/>
    <p:sldId id="273" r:id="rId14"/>
    <p:sldId id="283" r:id="rId15"/>
    <p:sldId id="272" r:id="rId16"/>
    <p:sldId id="284" r:id="rId17"/>
    <p:sldId id="277" r:id="rId18"/>
    <p:sldId id="262" r:id="rId19"/>
    <p:sldId id="269" r:id="rId20"/>
    <p:sldId id="266" r:id="rId21"/>
    <p:sldId id="271" r:id="rId22"/>
    <p:sldId id="276" r:id="rId23"/>
    <p:sldId id="281" r:id="rId24"/>
    <p:sldId id="270" r:id="rId25"/>
    <p:sldId id="265" r:id="rId26"/>
  </p:sldIdLst>
  <p:sldSz cx="9144000" cy="6858000" type="screen4x3"/>
  <p:notesSz cx="6858000" cy="9144000"/>
  <p:defaultTextStyle>
    <a:defPPr>
      <a:defRPr lang="uk-U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2387" userDrawn="1">
          <p15:clr>
            <a:srgbClr val="A4A3A4"/>
          </p15:clr>
        </p15:guide>
        <p15:guide id="5" orient="horz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665" autoAdjust="0"/>
  </p:normalViewPr>
  <p:slideViewPr>
    <p:cSldViewPr showGuides="1">
      <p:cViewPr varScale="1">
        <p:scale>
          <a:sx n="102" d="100"/>
          <a:sy n="102" d="100"/>
        </p:scale>
        <p:origin x="1800" y="120"/>
      </p:cViewPr>
      <p:guideLst>
        <p:guide orient="horz" pos="2069"/>
        <p:guide pos="2880"/>
        <p:guide orient="horz" pos="663"/>
        <p:guide orient="horz" pos="2387"/>
        <p:guide orient="horz"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0F93DA3-C0AE-49A7-8458-2BC3B7AE0FDB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90A3033-499D-4B4B-9E9F-4D6AC9DD3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376F7BE-0B21-4A9D-A5DB-B3E548C8F4B7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770D1F0-1C59-4A3B-B6CA-77AB1D8E1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70D1F0-1C59-4A3B-B6CA-77AB1D8E140E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941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339 h 1906"/>
                <a:gd name="T4" fmla="*/ 5830 w 5740"/>
                <a:gd name="T5" fmla="*/ 1339 h 1906"/>
                <a:gd name="T6" fmla="*/ 583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631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uk-UA" altLang="ru-RU" noProof="0" smtClean="0"/>
              <a:t>Образец заголовка</a:t>
            </a:r>
          </a:p>
        </p:txBody>
      </p:sp>
      <p:sp>
        <p:nvSpPr>
          <p:cNvPr id="22631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uk-UA" alt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8880B-5CA6-4D4B-B752-BCF8503A1A1C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681903913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C7B2B-4208-43EF-B1F6-661DC16EC89A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245936038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36A5F-A681-4340-8A80-83AB27156E4E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323222301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3FE3C-8FD2-4912-AE51-5F0B55C5DDD0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414995827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B906B-B37A-4253-BAC7-9A1C504527C1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424912635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56DDC-EE72-4C21-B07A-C8ABE3B03308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6554945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8AF9A-2776-437F-B921-02723F9BA521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242018769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89ACE-B6B2-4DC8-B1ED-64991E592343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2269528338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C5578-B55D-4BD7-8E71-21276262C2E4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2471851436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C756-2CFD-45B3-B5AE-8A7F43C1D8A1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2494161392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56CCD-A66A-4AA7-893A-3A35ABFB66FE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</p:spTree>
    <p:extLst>
      <p:ext uri="{BB962C8B-B14F-4D97-AF65-F5344CB8AC3E}">
        <p14:creationId xmlns:p14="http://schemas.microsoft.com/office/powerpoint/2010/main" val="3952300175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FA97F3E-7E76-4174-BA2C-0AB418E17EF5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2528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22528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22528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29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</p:grpSp>
        <p:sp>
          <p:nvSpPr>
            <p:cNvPr id="22529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339 h 1906"/>
                <a:gd name="T4" fmla="*/ 5830 w 5740"/>
                <a:gd name="T5" fmla="*/ 1339 h 1906"/>
                <a:gd name="T6" fmla="*/ 583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529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Образец заголовка</a:t>
            </a:r>
          </a:p>
        </p:txBody>
      </p:sp>
      <p:sp>
        <p:nvSpPr>
          <p:cNvPr id="22529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uk-UA" altLang="ru-RU"/>
              <a:t>Шевчук Любов Вікторівна</a:t>
            </a:r>
          </a:p>
        </p:txBody>
      </p:sp>
      <p:sp>
        <p:nvSpPr>
          <p:cNvPr id="22529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Образец текста</a:t>
            </a:r>
          </a:p>
          <a:p>
            <a:pPr lvl="1"/>
            <a:r>
              <a:rPr lang="uk-UA" altLang="ru-RU" smtClean="0"/>
              <a:t>Второй уровень</a:t>
            </a:r>
          </a:p>
          <a:p>
            <a:pPr lvl="2"/>
            <a:r>
              <a:rPr lang="uk-UA" altLang="ru-RU" smtClean="0"/>
              <a:t>Третий уровень</a:t>
            </a:r>
          </a:p>
          <a:p>
            <a:pPr lvl="3"/>
            <a:r>
              <a:rPr lang="uk-UA" altLang="ru-RU" smtClean="0"/>
              <a:t>Четвертый уровень</a:t>
            </a:r>
          </a:p>
          <a:p>
            <a:pPr lvl="4"/>
            <a:r>
              <a:rPr lang="uk-UA" alt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0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ransition spd="slow">
    <p:random/>
  </p:transition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3.wdp"/><Relationship Id="rId3" Type="http://schemas.openxmlformats.org/officeDocument/2006/relationships/image" Target="../media/image26.png"/><Relationship Id="rId7" Type="http://schemas.microsoft.com/office/2007/relationships/hdphoto" Target="../media/hdphoto2.wdp"/><Relationship Id="rId12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27.jpeg"/><Relationship Id="rId10" Type="http://schemas.openxmlformats.org/officeDocument/2006/relationships/image" Target="../media/image31.png"/><Relationship Id="rId4" Type="http://schemas.microsoft.com/office/2007/relationships/hdphoto" Target="../media/hdphoto1.wdp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11" Type="http://schemas.openxmlformats.org/officeDocument/2006/relationships/image" Target="../media/image92.jpe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player.myshared.ru/5/403930/slides/slide_10.jpg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http://farm4.static.flickr.com/3343/3407545427_745d41e676.jpg" TargetMode="Externa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http://s017.radikal.ru/i410/1308/5b/5f5538e19df2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medoviyuspeh.ru/image7.png?i=6706&amp;k=podelki-iz-holodnogo-farfora-svoimi-rukami-foto" TargetMode="External"/><Relationship Id="rId5" Type="http://schemas.openxmlformats.org/officeDocument/2006/relationships/image" Target="../media/image15.jpeg"/><Relationship Id="rId4" Type="http://schemas.openxmlformats.org/officeDocument/2006/relationships/image" Target="http://player.myshared.ru/5/403930/slides/slide_7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http://player.myshared.ru/5/403930/slides/slide_7.jp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92500" y="2708275"/>
            <a:ext cx="4895850" cy="2209800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z="6600" b="0" i="1" dirty="0" smtClean="0">
                <a:latin typeface="Verdana" panose="020B0604030504040204" pitchFamily="34" charset="0"/>
              </a:rPr>
              <a:t>Холодн</a:t>
            </a:r>
            <a:r>
              <a:rPr lang="uk-UA" altLang="ru-RU" sz="6600" b="0" i="1" dirty="0">
                <a:latin typeface="Verdana" panose="020B0604030504040204" pitchFamily="34" charset="0"/>
              </a:rPr>
              <a:t>а</a:t>
            </a:r>
            <a:r>
              <a:rPr lang="uk-UA" altLang="ru-RU" sz="6600" b="0" i="1" dirty="0" smtClean="0">
                <a:latin typeface="Verdana" panose="020B0604030504040204" pitchFamily="34" charset="0"/>
              </a:rPr>
              <a:t> порцеляна</a:t>
            </a:r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1763713" y="981075"/>
            <a:ext cx="6019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ru-RU" altLang="ru-RU" b="0" i="1" smtClean="0">
              <a:latin typeface="Verdana" panose="020B0604030504040204" pitchFamily="34" charset="0"/>
            </a:endParaRPr>
          </a:p>
        </p:txBody>
      </p:sp>
      <p:sp>
        <p:nvSpPr>
          <p:cNvPr id="111623" name="Rectangle 7"/>
          <p:cNvSpPr>
            <a:spLocks noChangeArrowheads="1"/>
          </p:cNvSpPr>
          <p:nvPr/>
        </p:nvSpPr>
        <p:spPr bwMode="auto">
          <a:xfrm>
            <a:off x="415925" y="5457825"/>
            <a:ext cx="4319588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ru-RU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Вчитель трудового навчання </a:t>
            </a:r>
            <a:endParaRPr lang="en-US" altLang="ru-RU" sz="2800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uk-UA" altLang="ru-RU" sz="28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Шевчук Любов Вікторівна</a:t>
            </a:r>
          </a:p>
        </p:txBody>
      </p:sp>
      <p:sp>
        <p:nvSpPr>
          <p:cNvPr id="111624" name="Rectangle 8"/>
          <p:cNvSpPr>
            <a:spLocks noChangeArrowheads="1"/>
          </p:cNvSpPr>
          <p:nvPr/>
        </p:nvSpPr>
        <p:spPr bwMode="auto">
          <a:xfrm>
            <a:off x="415925" y="344488"/>
            <a:ext cx="82073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altLang="ru-RU" sz="20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Комунальний заклад Навчально виховний комплекс: загальноосвітня школа </a:t>
            </a:r>
            <a:r>
              <a:rPr lang="en-US" altLang="ru-RU" sz="20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I-III</a:t>
            </a:r>
            <a:r>
              <a:rPr lang="uk-UA" altLang="ru-RU" sz="20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ступенів-гімназія №23 Вінницької </a:t>
            </a:r>
            <a:r>
              <a:rPr lang="uk-UA" altLang="ru-RU" sz="2000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міської </a:t>
            </a:r>
            <a:r>
              <a:rPr lang="uk-UA" altLang="ru-RU" sz="2000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ради</a:t>
            </a:r>
            <a:endParaRPr lang="uk-UA" altLang="ru-RU" sz="2000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5126" name="Объект 1"/>
          <p:cNvGraphicFramePr>
            <a:graphicFrameLocks noChangeAspect="1"/>
          </p:cNvGraphicFramePr>
          <p:nvPr/>
        </p:nvGraphicFramePr>
        <p:xfrm>
          <a:off x="539750" y="2349500"/>
          <a:ext cx="2668588" cy="307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2" name="Image" r:id="rId3" imgW="3530159" imgH="4063492" progId="Photoshop.Image.12">
                  <p:embed/>
                </p:oleObj>
              </mc:Choice>
              <mc:Fallback>
                <p:oleObj name="Image" r:id="rId3" imgW="3530159" imgH="4063492" progId="Photoshop.Image.12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349500"/>
                        <a:ext cx="2668588" cy="307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99592" y="879007"/>
            <a:ext cx="698584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7200" b="1" spc="50" dirty="0">
                <a:ln w="11430">
                  <a:solidFill>
                    <a:srgbClr val="FFC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</a:rPr>
              <a:t>Майстер-клас</a:t>
            </a:r>
            <a:endParaRPr lang="ru-RU" sz="7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err="1" smtClean="0"/>
              <a:t>Навички</a:t>
            </a:r>
            <a:r>
              <a:rPr lang="ru-RU" dirty="0" smtClean="0"/>
              <a:t> та </a:t>
            </a:r>
            <a:r>
              <a:rPr lang="ru-RU" dirty="0" err="1" smtClean="0"/>
              <a:t>вміння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err="1"/>
              <a:t>р</a:t>
            </a:r>
            <a:r>
              <a:rPr lang="ru-RU" dirty="0" err="1" smtClean="0"/>
              <a:t>озвиток</a:t>
            </a:r>
            <a:r>
              <a:rPr lang="ru-RU" dirty="0" smtClean="0"/>
              <a:t> </a:t>
            </a:r>
            <a:r>
              <a:rPr lang="ru-RU" dirty="0" err="1" smtClean="0"/>
              <a:t>творчого</a:t>
            </a:r>
            <a:r>
              <a:rPr lang="ru-RU" dirty="0" smtClean="0"/>
              <a:t> </a:t>
            </a:r>
            <a:r>
              <a:rPr lang="ru-RU" dirty="0" err="1" smtClean="0"/>
              <a:t>мислення</a:t>
            </a:r>
            <a:r>
              <a:rPr lang="ru-RU" dirty="0" smtClean="0"/>
              <a:t>;</a:t>
            </a:r>
          </a:p>
          <a:p>
            <a:pPr>
              <a:defRPr/>
            </a:pPr>
            <a:r>
              <a:rPr lang="ru-RU" dirty="0" err="1" smtClean="0"/>
              <a:t>розвиток</a:t>
            </a:r>
            <a:r>
              <a:rPr lang="ru-RU" dirty="0" smtClean="0"/>
              <a:t> </a:t>
            </a:r>
            <a:r>
              <a:rPr lang="ru-RU" dirty="0" err="1" smtClean="0"/>
              <a:t>просторово</a:t>
            </a:r>
            <a:r>
              <a:rPr lang="uk-UA" dirty="0" smtClean="0"/>
              <a:t>ї уяви;</a:t>
            </a:r>
            <a:endParaRPr lang="ru-RU" dirty="0" smtClean="0"/>
          </a:p>
          <a:p>
            <a:pPr>
              <a:defRPr/>
            </a:pPr>
            <a:r>
              <a:rPr lang="ru-RU" dirty="0" err="1"/>
              <a:t>р</a:t>
            </a:r>
            <a:r>
              <a:rPr lang="ru-RU" dirty="0" err="1" smtClean="0"/>
              <a:t>озвиток</a:t>
            </a:r>
            <a:r>
              <a:rPr lang="ru-RU" dirty="0" smtClean="0"/>
              <a:t> </a:t>
            </a:r>
            <a:r>
              <a:rPr lang="ru-RU" dirty="0" err="1" smtClean="0"/>
              <a:t>естетичних</a:t>
            </a:r>
            <a:r>
              <a:rPr lang="ru-RU" dirty="0" smtClean="0"/>
              <a:t> </a:t>
            </a:r>
            <a:r>
              <a:rPr lang="ru-RU" dirty="0" err="1" smtClean="0"/>
              <a:t>смаків</a:t>
            </a:r>
            <a:r>
              <a:rPr lang="ru-RU" dirty="0" smtClean="0"/>
              <a:t>;</a:t>
            </a:r>
          </a:p>
          <a:p>
            <a:pPr>
              <a:defRPr/>
            </a:pPr>
            <a:r>
              <a:rPr lang="ru-RU" dirty="0" err="1"/>
              <a:t>в</a:t>
            </a:r>
            <a:r>
              <a:rPr lang="ru-RU" dirty="0" err="1" smtClean="0"/>
              <a:t>иховання</a:t>
            </a:r>
            <a:r>
              <a:rPr lang="ru-RU" dirty="0" smtClean="0"/>
              <a:t> </a:t>
            </a:r>
            <a:r>
              <a:rPr lang="ru-RU" dirty="0" err="1" smtClean="0"/>
              <a:t>акуратності</a:t>
            </a:r>
            <a:r>
              <a:rPr lang="ru-RU" dirty="0" smtClean="0"/>
              <a:t> при </a:t>
            </a:r>
            <a:r>
              <a:rPr lang="ru-RU" dirty="0" err="1" smtClean="0"/>
              <a:t>виконанні</a:t>
            </a:r>
            <a:r>
              <a:rPr lang="ru-RU" dirty="0" smtClean="0"/>
              <a:t> </a:t>
            </a:r>
            <a:r>
              <a:rPr lang="ru-RU" dirty="0" err="1" smtClean="0"/>
              <a:t>роботи</a:t>
            </a:r>
            <a:r>
              <a:rPr lang="ru-RU" dirty="0" smtClean="0"/>
              <a:t>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11268" name="Нижний колонтитул 3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1200" smtClean="0">
                <a:latin typeface="Arial" panose="020B0604020202020204" pitchFamily="34" charset="0"/>
              </a:rPr>
              <a:t>Шевчук Любов Вікторівна</a:t>
            </a:r>
          </a:p>
        </p:txBody>
      </p:sp>
      <p:sp>
        <p:nvSpPr>
          <p:cNvPr id="11269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432751B-C3E4-4969-83D9-88DF2424F115}" type="slidenum">
              <a:rPr lang="uk-UA" altLang="ru-RU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uk-UA" altLang="ru-RU" sz="12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z="4000" dirty="0" smtClean="0"/>
              <a:t>Матеріали та інструменти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81075"/>
            <a:ext cx="8229600" cy="5400675"/>
          </a:xfrm>
        </p:spPr>
        <p:txBody>
          <a:bodyPr/>
          <a:lstStyle/>
          <a:p>
            <a:pPr marL="1828800" lvl="4" indent="0" eaLnBrk="1" hangingPunct="1">
              <a:buNone/>
              <a:defRPr/>
            </a:pPr>
            <a:r>
              <a:rPr lang="en-US" altLang="ru-RU" dirty="0" smtClean="0"/>
              <a:t> </a:t>
            </a:r>
            <a:endParaRPr lang="ru-RU" altLang="ru-RU" dirty="0" smtClean="0"/>
          </a:p>
        </p:txBody>
      </p:sp>
      <p:pic>
        <p:nvPicPr>
          <p:cNvPr id="12295" name="Picture 13" descr="Картинки по запросу крем ниве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1" t="27493" r="12419" b="5069"/>
          <a:stretch>
            <a:fillRect/>
          </a:stretch>
        </p:blipFill>
        <p:spPr bwMode="auto">
          <a:xfrm>
            <a:off x="457200" y="4333537"/>
            <a:ext cx="17335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5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2" b="98718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853" r="3006"/>
          <a:stretch>
            <a:fillRect/>
          </a:stretch>
        </p:blipFill>
        <p:spPr bwMode="auto">
          <a:xfrm>
            <a:off x="6727986" y="4503960"/>
            <a:ext cx="20161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7" descr="Картинки по запросу лимонная кислота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4" t="14871" r="18062" b="2172"/>
          <a:stretch/>
        </p:blipFill>
        <p:spPr bwMode="auto">
          <a:xfrm>
            <a:off x="2915816" y="1556792"/>
            <a:ext cx="1546490" cy="202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9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411" y="4354169"/>
            <a:ext cx="17272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Нижний колонтитул 2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1200" smtClean="0">
                <a:latin typeface="Arial" panose="020B0604020202020204" pitchFamily="34" charset="0"/>
              </a:rPr>
              <a:t>Шевчук Любов Вікторівна</a:t>
            </a:r>
          </a:p>
        </p:txBody>
      </p:sp>
      <p:sp>
        <p:nvSpPr>
          <p:cNvPr id="12301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F37D2A1-F56A-4E2F-932D-3BA010A56FAB}" type="slidenum">
              <a:rPr lang="uk-UA" altLang="ru-RU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uk-UA" altLang="ru-RU" sz="1200" smtClean="0"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62" y="1340768"/>
            <a:ext cx="2528745" cy="25304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0152">
            <a:off x="4852912" y="4485476"/>
            <a:ext cx="1989528" cy="13505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449" y="1268683"/>
            <a:ext cx="1447339" cy="27503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7" t="6497" r="10403" b="7956"/>
          <a:stretch/>
        </p:blipFill>
        <p:spPr>
          <a:xfrm>
            <a:off x="6372200" y="1052735"/>
            <a:ext cx="2448272" cy="30963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1167" b="78000" l="6462" r="892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72" t="20831" r="7126" b="23464"/>
          <a:stretch/>
        </p:blipFill>
        <p:spPr>
          <a:xfrm rot="5400000">
            <a:off x="3804950" y="4485864"/>
            <a:ext cx="1971276" cy="118276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303341"/>
            <a:ext cx="3672408" cy="1015135"/>
          </a:xfrm>
        </p:spPr>
        <p:txBody>
          <a:bodyPr/>
          <a:lstStyle/>
          <a:p>
            <a:r>
              <a:rPr lang="uk-UA" dirty="0" smtClean="0"/>
              <a:t>Рецепт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12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smtClean="0"/>
              <a:t>Шевчук Любов Вікторівна</a:t>
            </a:r>
            <a:endParaRPr lang="uk-UA" altLang="ru-RU"/>
          </a:p>
        </p:txBody>
      </p:sp>
      <p:sp>
        <p:nvSpPr>
          <p:cNvPr id="9" name="TextBox 8"/>
          <p:cNvSpPr txBox="1"/>
          <p:nvPr/>
        </p:nvSpPr>
        <p:spPr>
          <a:xfrm>
            <a:off x="6516216" y="5148481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крем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566485" y="5160094"/>
            <a:ext cx="18645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Лимонна      кислота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7596336" y="5148481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вазелін</a:t>
            </a:r>
            <a:endParaRPr lang="ru-RU" sz="32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359532" y="1571282"/>
            <a:ext cx="4221513" cy="3336006"/>
            <a:chOff x="395536" y="1877300"/>
            <a:chExt cx="3816424" cy="2991835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4" r="1805"/>
            <a:stretch/>
          </p:blipFill>
          <p:spPr>
            <a:xfrm>
              <a:off x="395536" y="1877300"/>
              <a:ext cx="3816424" cy="299183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899592" y="4128504"/>
              <a:ext cx="1018456" cy="52322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uk-UA" sz="2800" dirty="0" smtClean="0"/>
                <a:t>клей</a:t>
              </a:r>
              <a:endParaRPr lang="ru-RU" sz="28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430918" y="4128504"/>
              <a:ext cx="1709034" cy="52322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uk-UA" sz="2800" dirty="0" smtClean="0"/>
                <a:t>крохмаль</a:t>
              </a:r>
              <a:endParaRPr lang="ru-RU" sz="2800" dirty="0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8" t="16401" r="30313" b="13250"/>
          <a:stretch/>
        </p:blipFill>
        <p:spPr>
          <a:xfrm rot="10800000">
            <a:off x="4930741" y="1318476"/>
            <a:ext cx="3756059" cy="393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684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365442"/>
            <a:ext cx="5256584" cy="5992844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err="1" smtClean="0"/>
              <a:t>Місцями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сніг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ще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залягає</a:t>
            </a:r>
            <a:r>
              <a:rPr lang="ru-RU" sz="2000" b="1" dirty="0" smtClean="0"/>
              <a:t>… </a:t>
            </a:r>
          </a:p>
          <a:p>
            <a:pPr marL="0" indent="0">
              <a:buNone/>
            </a:pPr>
            <a:r>
              <a:rPr lang="ru-RU" sz="2000" b="1" dirty="0" err="1" smtClean="0"/>
              <a:t>Білозеленим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списом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гострим</a:t>
            </a:r>
            <a:r>
              <a:rPr lang="ru-RU" sz="2000" b="1" dirty="0" smtClean="0"/>
              <a:t> </a:t>
            </a:r>
          </a:p>
          <a:p>
            <a:pPr marL="0" indent="0">
              <a:buNone/>
            </a:pPr>
            <a:r>
              <a:rPr lang="ru-RU" sz="2000" b="1" dirty="0" err="1" smtClean="0"/>
              <a:t>Він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чахле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листя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протикає</a:t>
            </a:r>
            <a:r>
              <a:rPr lang="ru-RU" sz="2000" b="1" dirty="0" smtClean="0"/>
              <a:t> - </a:t>
            </a:r>
          </a:p>
          <a:p>
            <a:pPr marL="0" indent="0">
              <a:buNone/>
            </a:pPr>
            <a:r>
              <a:rPr lang="ru-RU" sz="2000" b="1" dirty="0" smtClean="0"/>
              <a:t>Морозу не </a:t>
            </a:r>
            <a:r>
              <a:rPr lang="ru-RU" sz="2000" b="1" dirty="0" err="1" smtClean="0"/>
              <a:t>боїться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зовсім</a:t>
            </a:r>
            <a:r>
              <a:rPr lang="ru-RU" sz="2000" b="1" dirty="0" smtClean="0"/>
              <a:t>. </a:t>
            </a:r>
          </a:p>
          <a:p>
            <a:pPr marL="0" indent="0">
              <a:buNone/>
            </a:pPr>
            <a:r>
              <a:rPr lang="ru-RU" sz="2000" b="1" dirty="0" smtClean="0"/>
              <a:t> </a:t>
            </a:r>
          </a:p>
          <a:p>
            <a:pPr marL="0" indent="0">
              <a:buNone/>
            </a:pPr>
            <a:r>
              <a:rPr lang="ru-RU" sz="2000" b="1" dirty="0" smtClean="0"/>
              <a:t>В </a:t>
            </a:r>
            <a:r>
              <a:rPr lang="ru-RU" sz="2000" b="1" dirty="0" err="1" smtClean="0"/>
              <a:t>зеленій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шапці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личко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біле</a:t>
            </a:r>
            <a:r>
              <a:rPr lang="ru-RU" sz="2000" b="1" dirty="0" smtClean="0"/>
              <a:t>, </a:t>
            </a:r>
          </a:p>
          <a:p>
            <a:pPr marL="0" indent="0">
              <a:buNone/>
            </a:pPr>
            <a:r>
              <a:rPr lang="ru-RU" sz="2000" b="1" dirty="0" err="1" smtClean="0"/>
              <a:t>Висока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ніжка</a:t>
            </a:r>
            <a:r>
              <a:rPr lang="ru-RU" sz="2000" b="1" dirty="0" smtClean="0"/>
              <a:t> й руки – </a:t>
            </a:r>
            <a:r>
              <a:rPr lang="ru-RU" sz="2000" b="1" dirty="0" err="1" smtClean="0"/>
              <a:t>листя</a:t>
            </a:r>
            <a:r>
              <a:rPr lang="ru-RU" sz="2000" b="1" dirty="0" smtClean="0"/>
              <a:t>. </a:t>
            </a:r>
          </a:p>
          <a:p>
            <a:pPr marL="0" indent="0">
              <a:buNone/>
            </a:pPr>
            <a:r>
              <a:rPr lang="ru-RU" sz="2000" b="1" dirty="0" err="1" smtClean="0"/>
              <a:t>Мов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озирається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несміло</a:t>
            </a:r>
            <a:r>
              <a:rPr lang="ru-RU" sz="2000" b="1" dirty="0" smtClean="0"/>
              <a:t>, </a:t>
            </a:r>
          </a:p>
          <a:p>
            <a:pPr marL="0" indent="0">
              <a:buNone/>
            </a:pPr>
            <a:r>
              <a:rPr lang="ru-RU" sz="2000" b="1" dirty="0" err="1" smtClean="0"/>
              <a:t>Стоїть</a:t>
            </a:r>
            <a:r>
              <a:rPr lang="ru-RU" sz="2000" b="1" dirty="0" smtClean="0"/>
              <a:t>, не </a:t>
            </a:r>
            <a:r>
              <a:rPr lang="ru-RU" sz="2000" b="1" dirty="0" err="1" smtClean="0"/>
              <a:t>рухаючись</a:t>
            </a:r>
            <a:r>
              <a:rPr lang="ru-RU" sz="2000" b="1" dirty="0" smtClean="0"/>
              <a:t> з </a:t>
            </a:r>
            <a:r>
              <a:rPr lang="ru-RU" sz="2000" b="1" dirty="0" err="1" smtClean="0"/>
              <a:t>місця</a:t>
            </a:r>
            <a:r>
              <a:rPr lang="ru-RU" sz="2000" b="1" dirty="0" smtClean="0"/>
              <a:t>. </a:t>
            </a:r>
          </a:p>
          <a:p>
            <a:pPr marL="0" indent="0">
              <a:buNone/>
            </a:pPr>
            <a:r>
              <a:rPr lang="ru-RU" sz="2000" b="1" dirty="0" smtClean="0"/>
              <a:t> </a:t>
            </a:r>
          </a:p>
          <a:p>
            <a:pPr marL="0" indent="0">
              <a:buNone/>
            </a:pPr>
            <a:r>
              <a:rPr lang="ru-RU" sz="2000" b="1" dirty="0" err="1" smtClean="0"/>
              <a:t>Підсніжник</a:t>
            </a:r>
            <a:r>
              <a:rPr lang="ru-RU" sz="2000" b="1" dirty="0" smtClean="0"/>
              <a:t> наш – </a:t>
            </a:r>
            <a:r>
              <a:rPr lang="ru-RU" sz="2000" b="1" dirty="0" err="1" smtClean="0"/>
              <a:t>це</a:t>
            </a:r>
            <a:r>
              <a:rPr lang="ru-RU" sz="2000" b="1" dirty="0" smtClean="0"/>
              <a:t> перша </a:t>
            </a:r>
            <a:r>
              <a:rPr lang="ru-RU" sz="2000" b="1" dirty="0" err="1" smtClean="0"/>
              <a:t>квітка</a:t>
            </a:r>
            <a:r>
              <a:rPr lang="ru-RU" sz="2000" b="1" dirty="0" smtClean="0"/>
              <a:t> </a:t>
            </a:r>
          </a:p>
          <a:p>
            <a:pPr marL="0" indent="0">
              <a:buNone/>
            </a:pPr>
            <a:r>
              <a:rPr lang="ru-RU" sz="2000" b="1" dirty="0" smtClean="0"/>
              <a:t>У </a:t>
            </a:r>
            <a:r>
              <a:rPr lang="ru-RU" sz="2000" b="1" dirty="0" err="1" smtClean="0"/>
              <a:t>лісі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чорнім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проростає</a:t>
            </a:r>
            <a:r>
              <a:rPr lang="ru-RU" sz="2000" b="1" dirty="0" smtClean="0"/>
              <a:t>! </a:t>
            </a:r>
          </a:p>
          <a:p>
            <a:pPr marL="0" indent="0">
              <a:buNone/>
            </a:pPr>
            <a:r>
              <a:rPr lang="ru-RU" sz="2000" b="1" dirty="0" err="1" smtClean="0"/>
              <a:t>Дорослим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радість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радість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діткам</a:t>
            </a:r>
            <a:r>
              <a:rPr lang="ru-RU" sz="2000" b="1" dirty="0" smtClean="0"/>
              <a:t>! </a:t>
            </a:r>
          </a:p>
          <a:p>
            <a:pPr marL="0" indent="0">
              <a:buNone/>
            </a:pPr>
            <a:r>
              <a:rPr lang="ru-RU" sz="2000" b="1" dirty="0" err="1" smtClean="0"/>
              <a:t>Чи</a:t>
            </a:r>
            <a:r>
              <a:rPr lang="ru-RU" sz="2000" b="1" dirty="0" smtClean="0"/>
              <a:t> є </a:t>
            </a:r>
            <a:r>
              <a:rPr lang="ru-RU" sz="2000" b="1" dirty="0" err="1" smtClean="0"/>
              <a:t>хтось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хто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його</a:t>
            </a:r>
            <a:r>
              <a:rPr lang="ru-RU" sz="2000" b="1" dirty="0" smtClean="0"/>
              <a:t> не </a:t>
            </a:r>
            <a:r>
              <a:rPr lang="ru-RU" sz="2000" b="1" dirty="0" err="1" smtClean="0"/>
              <a:t>знає</a:t>
            </a:r>
            <a:r>
              <a:rPr lang="ru-RU" sz="2000" b="1" dirty="0" smtClean="0"/>
              <a:t>? </a:t>
            </a:r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13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smtClean="0"/>
              <a:t>Шевчук Любов Вікторівна</a:t>
            </a:r>
            <a:endParaRPr lang="uk-UA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01154" y="5988954"/>
            <a:ext cx="1527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Пилип</a:t>
            </a:r>
            <a:r>
              <a:rPr lang="ru-RU" dirty="0"/>
              <a:t> Тихий</a:t>
            </a:r>
          </a:p>
        </p:txBody>
      </p:sp>
    </p:spTree>
    <p:extLst>
      <p:ext uri="{BB962C8B-B14F-4D97-AF65-F5344CB8AC3E}">
        <p14:creationId xmlns:p14="http://schemas.microsoft.com/office/powerpoint/2010/main" val="2724580003"/>
      </p:ext>
    </p:extLst>
  </p:cSld>
  <p:clrMapOvr>
    <a:masterClrMapping/>
  </p:clrMapOvr>
  <p:transition spd="slow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490066"/>
          </a:xfrm>
        </p:spPr>
        <p:txBody>
          <a:bodyPr/>
          <a:lstStyle/>
          <a:p>
            <a:pPr algn="l"/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r>
              <a:rPr lang="uk-UA" sz="1100" dirty="0"/>
              <a:t/>
            </a:r>
            <a:br>
              <a:rPr lang="uk-UA" sz="1100" dirty="0"/>
            </a:br>
            <a:r>
              <a:rPr lang="uk-UA" sz="1100" dirty="0" smtClean="0"/>
              <a:t/>
            </a:r>
            <a:br>
              <a:rPr lang="uk-UA" sz="1100" dirty="0" smtClean="0"/>
            </a:br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14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smtClean="0"/>
              <a:t>Шевчук Любов Вікторівна</a:t>
            </a:r>
            <a:endParaRPr lang="uk-UA" alt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92" y="1590635"/>
            <a:ext cx="8208912" cy="3387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815132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3"/>
            <a:ext cx="8229600" cy="706041"/>
          </a:xfrm>
        </p:spPr>
        <p:txBody>
          <a:bodyPr/>
          <a:lstStyle/>
          <a:p>
            <a:r>
              <a:rPr lang="uk-UA" dirty="0" smtClean="0"/>
              <a:t>Види </a:t>
            </a:r>
            <a:r>
              <a:rPr lang="uk-UA" dirty="0" err="1" smtClean="0"/>
              <a:t>підсніжників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513"/>
            <a:ext cx="2575203" cy="2226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6416" y="6450656"/>
            <a:ext cx="370384" cy="273993"/>
          </a:xfrm>
        </p:spPr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15</a:t>
            </a:fld>
            <a:endParaRPr lang="uk-UA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>
          <a:xfrm>
            <a:off x="2852520" y="6564981"/>
            <a:ext cx="2895600" cy="219249"/>
          </a:xfrm>
        </p:spPr>
        <p:txBody>
          <a:bodyPr/>
          <a:lstStyle/>
          <a:p>
            <a:pPr>
              <a:defRPr/>
            </a:pPr>
            <a:r>
              <a:rPr lang="uk-UA" altLang="ru-RU" sz="1000" dirty="0" smtClean="0"/>
              <a:t>Шевчук Любов Вікторівна</a:t>
            </a:r>
            <a:endParaRPr lang="uk-UA" altLang="ru-RU" sz="1000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457200" y="1080494"/>
            <a:ext cx="8236472" cy="5030509"/>
            <a:chOff x="457200" y="1080494"/>
            <a:chExt cx="8236472" cy="5030509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5169" y="3850590"/>
              <a:ext cx="2628503" cy="224270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42" b="8220"/>
            <a:stretch/>
          </p:blipFill>
          <p:spPr>
            <a:xfrm>
              <a:off x="3528653" y="3806747"/>
              <a:ext cx="2211710" cy="230425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779539"/>
              <a:ext cx="2812272" cy="233146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5856" y="1080494"/>
              <a:ext cx="2664296" cy="220449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9" r="2160"/>
          <a:stretch/>
        </p:blipFill>
        <p:spPr>
          <a:xfrm>
            <a:off x="6156176" y="1052513"/>
            <a:ext cx="2520280" cy="2226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3" name="Группа 22"/>
          <p:cNvGrpSpPr/>
          <p:nvPr/>
        </p:nvGrpSpPr>
        <p:grpSpPr>
          <a:xfrm>
            <a:off x="646794" y="3207836"/>
            <a:ext cx="7957654" cy="531126"/>
            <a:chOff x="646794" y="3207836"/>
            <a:chExt cx="7957654" cy="531126"/>
          </a:xfrm>
        </p:grpSpPr>
        <p:sp>
          <p:nvSpPr>
            <p:cNvPr id="8" name="TextBox 7"/>
            <p:cNvSpPr txBox="1"/>
            <p:nvPr/>
          </p:nvSpPr>
          <p:spPr>
            <a:xfrm>
              <a:off x="646794" y="3207836"/>
              <a:ext cx="2304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Альп</a:t>
              </a:r>
              <a:r>
                <a:rPr lang="uk-UA" sz="2800" dirty="0"/>
                <a:t>і</a:t>
              </a:r>
              <a:r>
                <a:rPr lang="ru-RU" sz="2800" dirty="0" err="1" smtClean="0"/>
                <a:t>йський</a:t>
              </a:r>
              <a:endParaRPr lang="en-US" sz="1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54637" y="3215742"/>
              <a:ext cx="223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800" dirty="0" smtClean="0"/>
                <a:t>Візантійський</a:t>
              </a:r>
              <a:endParaRPr lang="en-US" dirty="0">
                <a:effectLst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72200" y="3212976"/>
              <a:ext cx="223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800" dirty="0" err="1" smtClean="0"/>
                <a:t>Кавказський</a:t>
              </a:r>
              <a:endParaRPr lang="en-US" dirty="0">
                <a:effectLst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55576" y="6064260"/>
            <a:ext cx="22322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/>
              <a:t>Борткевича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uk-UA" sz="1000" dirty="0" smtClean="0"/>
              <a:t>дендролог</a:t>
            </a:r>
            <a:endParaRPr lang="en-US" dirty="0">
              <a:effectLst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08184" y="6032069"/>
            <a:ext cx="1699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Краснова</a:t>
            </a:r>
            <a:endParaRPr lang="en-US" sz="1000" dirty="0">
              <a:effectLst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56176" y="6021288"/>
            <a:ext cx="2537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Широколистий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1668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/>
          <a:srcRect l="11513" t="962" r="21750" b="15378"/>
          <a:stretch/>
        </p:blipFill>
        <p:spPr>
          <a:xfrm>
            <a:off x="6156176" y="1052736"/>
            <a:ext cx="2736304" cy="2220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3798523"/>
            <a:ext cx="2312985" cy="2262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" r="13420" b="12445"/>
          <a:stretch/>
        </p:blipFill>
        <p:spPr>
          <a:xfrm>
            <a:off x="3157556" y="3820943"/>
            <a:ext cx="2862244" cy="2272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9" r="18053"/>
          <a:stretch/>
        </p:blipFill>
        <p:spPr>
          <a:xfrm>
            <a:off x="539551" y="3783651"/>
            <a:ext cx="2204129" cy="2278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872" y="211718"/>
            <a:ext cx="5562600" cy="490066"/>
          </a:xfrm>
        </p:spPr>
        <p:txBody>
          <a:bodyPr/>
          <a:lstStyle/>
          <a:p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підсніжників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84" y="1052513"/>
            <a:ext cx="2333652" cy="2232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16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>
          <a:xfrm>
            <a:off x="3124200" y="6620423"/>
            <a:ext cx="2895600" cy="192953"/>
          </a:xfrm>
        </p:spPr>
        <p:txBody>
          <a:bodyPr/>
          <a:lstStyle/>
          <a:p>
            <a:pPr>
              <a:defRPr/>
            </a:pPr>
            <a:r>
              <a:rPr lang="uk-UA" altLang="ru-RU" dirty="0" smtClean="0"/>
              <a:t>Шевчук Любов Вікторівна</a:t>
            </a:r>
            <a:endParaRPr lang="uk-UA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321297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/>
              <a:t>С</a:t>
            </a:r>
            <a:r>
              <a:rPr lang="uk-UA" sz="2800" dirty="0" err="1" smtClean="0"/>
              <a:t>кладчатий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" t="-172" r="36587" b="33349"/>
          <a:stretch/>
        </p:blipFill>
        <p:spPr>
          <a:xfrm>
            <a:off x="3067472" y="1052736"/>
            <a:ext cx="2872680" cy="2216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3449997" y="319381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/>
              <a:t>К</a:t>
            </a:r>
            <a:r>
              <a:rPr lang="uk-UA" sz="2800" dirty="0" err="1" smtClean="0"/>
              <a:t>ілікійський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841232" y="3140968"/>
            <a:ext cx="16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/>
              <a:t>Ельвеза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63216" y="5949280"/>
            <a:ext cx="1576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/>
              <a:t>Фостера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5949280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/>
              <a:t>Корфський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958608" y="6002124"/>
            <a:ext cx="128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/>
              <a:t>Елвіса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912332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 smtClean="0"/>
              <a:t>Нюанси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Перед початком роботи потрібно протерти руки вологою серветкою.</a:t>
            </a:r>
          </a:p>
          <a:p>
            <a:r>
              <a:rPr lang="uk-UA" dirty="0" smtClean="0"/>
              <a:t>Приступати до роботи бажано в одязі світлого кольору, без ворсу.</a:t>
            </a:r>
          </a:p>
          <a:p>
            <a:r>
              <a:rPr lang="uk-UA" dirty="0" smtClean="0"/>
              <a:t>Всі елементи даної квітки виконуються в руках(пальцях, долонях), на стіл кладеться лише для підсихання, але стіл бажано також протерти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17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smtClean="0"/>
              <a:t>Шевчук Любов Вікторівна</a:t>
            </a:r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66176007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9115" y="209996"/>
            <a:ext cx="8229600" cy="667023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z="3600" dirty="0" smtClean="0"/>
              <a:t>Послідовність виконання </a:t>
            </a:r>
            <a:r>
              <a:rPr lang="uk-UA" altLang="ru-RU" sz="4000" dirty="0" smtClean="0"/>
              <a:t/>
            </a:r>
            <a:br>
              <a:rPr lang="uk-UA" altLang="ru-RU" sz="4000" dirty="0" smtClean="0"/>
            </a:br>
            <a:r>
              <a:rPr lang="uk-UA" altLang="ru-RU" sz="2400" dirty="0" smtClean="0"/>
              <a:t>Створюємо </a:t>
            </a:r>
            <a:r>
              <a:rPr lang="uk-UA" altLang="ru-RU" sz="2400" dirty="0" err="1" smtClean="0"/>
              <a:t>пестик</a:t>
            </a:r>
            <a:r>
              <a:rPr lang="uk-UA" altLang="ru-RU" sz="2400" dirty="0" smtClean="0"/>
              <a:t> (з жовтої маси)</a:t>
            </a:r>
          </a:p>
        </p:txBody>
      </p:sp>
      <p:sp>
        <p:nvSpPr>
          <p:cNvPr id="13316" name="Нижний колонтитул 2"/>
          <p:cNvSpPr>
            <a:spLocks noGrp="1"/>
          </p:cNvSpPr>
          <p:nvPr>
            <p:ph type="ftr" sz="quarter" idx="12"/>
          </p:nvPr>
        </p:nvSpPr>
        <p:spPr>
          <a:xfrm>
            <a:off x="3124200" y="6521946"/>
            <a:ext cx="2887960" cy="202704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1000" dirty="0" smtClean="0">
                <a:latin typeface="Arial" panose="020B0604020202020204" pitchFamily="34" charset="0"/>
              </a:rPr>
              <a:t>Шевчук Любов Вікторівна</a:t>
            </a:r>
          </a:p>
        </p:txBody>
      </p:sp>
      <p:sp>
        <p:nvSpPr>
          <p:cNvPr id="133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748464" y="6495494"/>
            <a:ext cx="360040" cy="238125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A4B8522-887D-4DD9-99DC-BCE57B32D31A}" type="slidenum">
              <a:rPr lang="uk-UA" altLang="ru-RU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uk-UA" altLang="ru-RU" sz="1200" dirty="0" smtClean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7336" y="3286635"/>
            <a:ext cx="1808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Згина</a:t>
            </a:r>
            <a:r>
              <a:rPr lang="uk-UA" dirty="0"/>
              <a:t>є</a:t>
            </a:r>
            <a:r>
              <a:rPr lang="ru-RU" dirty="0" err="1" smtClean="0"/>
              <a:t>мо</a:t>
            </a:r>
            <a:r>
              <a:rPr lang="ru-RU" dirty="0" smtClean="0"/>
              <a:t> </a:t>
            </a:r>
            <a:r>
              <a:rPr lang="ru-RU" dirty="0" err="1" smtClean="0"/>
              <a:t>др</a:t>
            </a:r>
            <a:r>
              <a:rPr lang="uk-UA" dirty="0" smtClean="0"/>
              <a:t>іт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6" y="328453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Утворюємо петлю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517539" y="3284538"/>
            <a:ext cx="2014901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Катаємо горошину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20552" y="6126163"/>
            <a:ext cx="1979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Формуємо краплю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03848" y="6126163"/>
            <a:ext cx="247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Розсікаємо на 2 частини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724128" y="6117193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Ріжемо кожну ще на 3 частини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34719" y="1600200"/>
            <a:ext cx="914400" cy="914400"/>
          </a:xfrm>
          <a:prstGeom prst="roundRect">
            <a:avLst/>
          </a:prstGeom>
        </p:spPr>
        <p:txBody>
          <a:bodyPr wrap="none" rtlCol="0" anchor="ctr">
            <a:spAutoFit/>
          </a:bodyPr>
          <a:lstStyle/>
          <a:p>
            <a:pPr algn="ctr" eaLnBrk="1" hangingPunct="1"/>
            <a:endParaRPr lang="ru-RU" i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98428" y="1064448"/>
            <a:ext cx="7984324" cy="5035264"/>
            <a:chOff x="569543" y="1057561"/>
            <a:chExt cx="7984324" cy="503526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/>
            <a:srcRect l="24361" r="1"/>
            <a:stretch/>
          </p:blipFill>
          <p:spPr>
            <a:xfrm>
              <a:off x="3398654" y="3855593"/>
              <a:ext cx="2250841" cy="22372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/>
            <a:srcRect l="21357" r="3706"/>
            <a:stretch/>
          </p:blipFill>
          <p:spPr>
            <a:xfrm>
              <a:off x="3470318" y="1057561"/>
              <a:ext cx="2232248" cy="223412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1081" y="1071854"/>
              <a:ext cx="2146195" cy="220553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320" y="3820029"/>
              <a:ext cx="2112264" cy="22372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0" name="Объект 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41" r="13762"/>
            <a:stretch/>
          </p:blipFill>
          <p:spPr bwMode="auto">
            <a:xfrm>
              <a:off x="6321619" y="3805737"/>
              <a:ext cx="2232248" cy="226358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" name="Группа 4"/>
            <p:cNvGrpSpPr/>
            <p:nvPr/>
          </p:nvGrpSpPr>
          <p:grpSpPr>
            <a:xfrm>
              <a:off x="569543" y="1071854"/>
              <a:ext cx="2213908" cy="2219829"/>
              <a:chOff x="544738" y="1078649"/>
              <a:chExt cx="2213908" cy="2219829"/>
            </a:xfrm>
          </p:grpSpPr>
          <p:pic>
            <p:nvPicPr>
              <p:cNvPr id="13" name="Рисунок 1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688"/>
              <a:stretch/>
            </p:blipFill>
            <p:spPr>
              <a:xfrm>
                <a:off x="560258" y="1078649"/>
                <a:ext cx="2198388" cy="2219829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544738" y="2896404"/>
                <a:ext cx="274643" cy="369332"/>
              </a:xfrm>
              <a:prstGeom prst="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uk-UA" dirty="0" smtClean="0"/>
                  <a:t>1</a:t>
                </a:r>
                <a:endParaRPr lang="ru-RU" dirty="0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 flipH="1">
              <a:off x="3483681" y="2908059"/>
              <a:ext cx="300207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/>
                <a:t>2</a:t>
              </a:r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01081" y="2908059"/>
              <a:ext cx="274643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/>
                <a:t>3</a:t>
              </a:r>
              <a:endParaRPr lang="ru-RU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335543" y="5707130"/>
              <a:ext cx="274643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/>
                <a:t>6</a:t>
              </a:r>
              <a:endParaRPr lang="ru-RU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12781" y="5707130"/>
              <a:ext cx="274643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/>
                <a:t>5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98309" y="5707130"/>
              <a:ext cx="274643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/>
                <a:t>4</a:t>
              </a:r>
              <a:endParaRPr lang="ru-RU" dirty="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188" y="382360"/>
            <a:ext cx="8229600" cy="582942"/>
          </a:xfrm>
        </p:spPr>
        <p:txBody>
          <a:bodyPr/>
          <a:lstStyle/>
          <a:p>
            <a:pPr>
              <a:defRPr/>
            </a:pPr>
            <a:r>
              <a:rPr lang="uk-UA" altLang="ru-RU" dirty="0"/>
              <a:t>Послідовність виконання </a:t>
            </a:r>
            <a:r>
              <a:rPr lang="uk-UA" altLang="ru-RU" sz="4800" dirty="0"/>
              <a:t/>
            </a:r>
            <a:br>
              <a:rPr lang="uk-UA" altLang="ru-RU" sz="4800" dirty="0"/>
            </a:br>
            <a:endParaRPr lang="ru-RU" dirty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460432" y="6248400"/>
            <a:ext cx="563252" cy="47625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r>
              <a:rPr lang="uk-UA" altLang="ru-RU" dirty="0" smtClean="0">
                <a:latin typeface="Arial" panose="020B0604020202020204" pitchFamily="34" charset="0"/>
              </a:rPr>
              <a:t>        </a:t>
            </a:r>
            <a:fld id="{684BA1FD-2BF0-4481-97B7-D4ED7F7B6042}" type="slidenum">
              <a:rPr lang="uk-UA" altLang="ru-RU" smtClean="0">
                <a:latin typeface="Arial" panose="020B0604020202020204" pitchFamily="34" charset="0"/>
              </a:rPr>
              <a:pPr/>
              <a:t>19</a:t>
            </a:fld>
            <a:endParaRPr lang="uk-UA" altLang="ru-RU" dirty="0" smtClean="0">
              <a:latin typeface="Arial" panose="020B0604020202020204" pitchFamily="34" charset="0"/>
            </a:endParaRPr>
          </a:p>
        </p:txBody>
      </p:sp>
      <p:sp>
        <p:nvSpPr>
          <p:cNvPr id="14341" name="Нижний колонтитул 4"/>
          <p:cNvSpPr>
            <a:spLocks noGrp="1"/>
          </p:cNvSpPr>
          <p:nvPr>
            <p:ph type="ftr" sz="quarter" idx="12"/>
          </p:nvPr>
        </p:nvSpPr>
        <p:spPr>
          <a:xfrm>
            <a:off x="3124200" y="6462156"/>
            <a:ext cx="2895600" cy="262493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r>
              <a:rPr lang="uk-UA" altLang="ru-RU" dirty="0" smtClean="0">
                <a:latin typeface="Arial" panose="020B0604020202020204" pitchFamily="34" charset="0"/>
              </a:rPr>
              <a:t>Шевчук Любов Вікторівна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597476" y="776115"/>
            <a:ext cx="7949048" cy="5331825"/>
            <a:chOff x="670557" y="706702"/>
            <a:chExt cx="7949048" cy="5331825"/>
          </a:xfrm>
        </p:grpSpPr>
        <p:pic>
          <p:nvPicPr>
            <p:cNvPr id="31" name="Рисунок 3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11" r="11841"/>
            <a:stretch/>
          </p:blipFill>
          <p:spPr>
            <a:xfrm>
              <a:off x="6459365" y="3732759"/>
              <a:ext cx="2160240" cy="228151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0" name="Рисунок 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38"/>
            <a:stretch/>
          </p:blipFill>
          <p:spPr>
            <a:xfrm>
              <a:off x="3594899" y="3746331"/>
              <a:ext cx="2089153" cy="22830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1" r="9144"/>
            <a:stretch/>
          </p:blipFill>
          <p:spPr>
            <a:xfrm>
              <a:off x="742565" y="3726650"/>
              <a:ext cx="2096712" cy="229362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6" r="26213"/>
            <a:stretch/>
          </p:blipFill>
          <p:spPr>
            <a:xfrm>
              <a:off x="6498826" y="728801"/>
              <a:ext cx="2088232" cy="225231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80" r="23796"/>
            <a:stretch/>
          </p:blipFill>
          <p:spPr>
            <a:xfrm>
              <a:off x="3562504" y="706702"/>
              <a:ext cx="2152095" cy="22609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308"/>
            <a:stretch/>
          </p:blipFill>
          <p:spPr>
            <a:xfrm>
              <a:off x="674616" y="717872"/>
              <a:ext cx="2102376" cy="223157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TextBox 23"/>
            <p:cNvSpPr txBox="1"/>
            <p:nvPr/>
          </p:nvSpPr>
          <p:spPr>
            <a:xfrm>
              <a:off x="670557" y="2571494"/>
              <a:ext cx="274643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7</a:t>
              </a:r>
              <a:endParaRPr lang="ru-RU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02615" y="5644946"/>
              <a:ext cx="447409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11</a:t>
              </a:r>
              <a:endParaRPr lang="ru-RU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8841" y="5669195"/>
              <a:ext cx="420524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10</a:t>
              </a:r>
              <a:endParaRPr lang="ru-RU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62504" y="2592411"/>
              <a:ext cx="274643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/>
                <a:t>8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10107" y="2600747"/>
              <a:ext cx="274643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9</a:t>
              </a:r>
              <a:endParaRPr lang="ru-RU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468544" y="5624863"/>
              <a:ext cx="449401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12</a:t>
              </a:r>
              <a:endParaRPr lang="ru-RU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72627" y="2996952"/>
            <a:ext cx="1783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Вставляємо дріт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535138" y="2996952"/>
            <a:ext cx="2116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Протягуємо до петлі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451174" y="2996952"/>
            <a:ext cx="2081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Формуємо </a:t>
            </a:r>
            <a:r>
              <a:rPr lang="uk-UA" dirty="0" err="1" smtClean="0"/>
              <a:t>пестик</a:t>
            </a:r>
            <a:endParaRPr lang="ru-RU" dirty="0"/>
          </a:p>
        </p:txBody>
      </p:sp>
      <p:sp>
        <p:nvSpPr>
          <p:cNvPr id="14336" name="TextBox 14335"/>
          <p:cNvSpPr txBox="1"/>
          <p:nvPr/>
        </p:nvSpPr>
        <p:spPr>
          <a:xfrm>
            <a:off x="1493358" y="3420031"/>
            <a:ext cx="6157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Створюємо внутрішні пелюстки (з білої маси)</a:t>
            </a:r>
            <a:endParaRPr lang="ru-RU" sz="2400" dirty="0"/>
          </a:p>
        </p:txBody>
      </p:sp>
      <p:sp>
        <p:nvSpPr>
          <p:cNvPr id="14338" name="TextBox 14337"/>
          <p:cNvSpPr txBox="1"/>
          <p:nvPr/>
        </p:nvSpPr>
        <p:spPr>
          <a:xfrm>
            <a:off x="683568" y="6092825"/>
            <a:ext cx="2033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Катаємо горошину</a:t>
            </a:r>
            <a:endParaRPr lang="ru-RU" dirty="0"/>
          </a:p>
        </p:txBody>
      </p:sp>
      <p:sp>
        <p:nvSpPr>
          <p:cNvPr id="14339" name="TextBox 14338"/>
          <p:cNvSpPr txBox="1"/>
          <p:nvPr/>
        </p:nvSpPr>
        <p:spPr>
          <a:xfrm>
            <a:off x="3635896" y="6092824"/>
            <a:ext cx="203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Формуємо краплю</a:t>
            </a:r>
            <a:endParaRPr lang="ru-RU" dirty="0"/>
          </a:p>
        </p:txBody>
      </p:sp>
      <p:sp>
        <p:nvSpPr>
          <p:cNvPr id="14345" name="TextBox 14344"/>
          <p:cNvSpPr txBox="1"/>
          <p:nvPr/>
        </p:nvSpPr>
        <p:spPr>
          <a:xfrm>
            <a:off x="6426858" y="6107940"/>
            <a:ext cx="2596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Розрізаємо на 3 частини</a:t>
            </a:r>
            <a:endParaRPr lang="ru-RU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115888"/>
            <a:ext cx="8229600" cy="504800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z="4000" dirty="0" smtClean="0"/>
              <a:t>Історія 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836613"/>
            <a:ext cx="8785225" cy="4525962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dirty="0" smtClean="0"/>
              <a:t>Винайшли </a:t>
            </a:r>
            <a:r>
              <a:rPr lang="uk-UA" altLang="ru-RU" dirty="0" err="1" smtClean="0"/>
              <a:t>холодн</a:t>
            </a:r>
            <a:r>
              <a:rPr lang="ru-RU" altLang="ru-RU" dirty="0" smtClean="0"/>
              <a:t>у пор</a:t>
            </a:r>
            <a:r>
              <a:rPr lang="uk-UA" altLang="ru-RU" dirty="0" err="1" smtClean="0"/>
              <a:t>целяну</a:t>
            </a:r>
            <a:r>
              <a:rPr lang="uk-UA" altLang="ru-RU" dirty="0" smtClean="0"/>
              <a:t> (</a:t>
            </a:r>
            <a:r>
              <a:rPr lang="uk-UA" altLang="ru-RU" dirty="0" err="1" smtClean="0"/>
              <a:t>Cold</a:t>
            </a:r>
            <a:r>
              <a:rPr lang="uk-UA" altLang="ru-RU" dirty="0" smtClean="0"/>
              <a:t> </a:t>
            </a:r>
            <a:r>
              <a:rPr lang="uk-UA" altLang="ru-RU" dirty="0" err="1" smtClean="0"/>
              <a:t>porcelain</a:t>
            </a:r>
            <a:r>
              <a:rPr lang="uk-UA" altLang="ru-RU" dirty="0" smtClean="0"/>
              <a:t>) в Європі  на початку минулого століття. </a:t>
            </a:r>
          </a:p>
        </p:txBody>
      </p:sp>
      <p:sp>
        <p:nvSpPr>
          <p:cNvPr id="6148" name="Нижний колонтитул 2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1200" dirty="0" smtClean="0">
                <a:latin typeface="Arial" panose="020B0604020202020204" pitchFamily="34" charset="0"/>
              </a:rPr>
              <a:t>Шевчук Любов Вікторівна</a:t>
            </a:r>
          </a:p>
        </p:txBody>
      </p:sp>
      <p:sp>
        <p:nvSpPr>
          <p:cNvPr id="6149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98013FA-FAAC-4DC9-A25A-F05D9652226F}" type="slidenum">
              <a:rPr lang="uk-UA" altLang="ru-RU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uk-UA" altLang="ru-RU" sz="1200" smtClean="0"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16832"/>
            <a:ext cx="1728192" cy="23042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27062" y="4181806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err="1"/>
              <a:t>Б</a:t>
            </a:r>
            <a:r>
              <a:rPr lang="uk-UA" dirty="0" err="1" smtClean="0"/>
              <a:t>ібело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917756"/>
            <a:ext cx="1972228" cy="23033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3" b="7445"/>
          <a:stretch/>
        </p:blipFill>
        <p:spPr>
          <a:xfrm>
            <a:off x="3563888" y="1905515"/>
            <a:ext cx="2062453" cy="230290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560" y="4509293"/>
            <a:ext cx="81995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Незважаючи на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європейське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натхнення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мистецтво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холодної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порцеляни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набуло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шанувальників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відмінно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розвивається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особливо в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Латинській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Америці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(сом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Бразилії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Аргентині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ижний колонтитул 1"/>
          <p:cNvSpPr>
            <a:spLocks noGrp="1"/>
          </p:cNvSpPr>
          <p:nvPr>
            <p:ph type="ftr" sz="quarter" idx="12"/>
          </p:nvPr>
        </p:nvSpPr>
        <p:spPr>
          <a:xfrm>
            <a:off x="3124200" y="6476952"/>
            <a:ext cx="2895600" cy="247697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1200" dirty="0" smtClean="0">
                <a:latin typeface="Arial" panose="020B0604020202020204" pitchFamily="34" charset="0"/>
              </a:rPr>
              <a:t>Шевчук Любов Вікторівна</a:t>
            </a:r>
          </a:p>
        </p:txBody>
      </p:sp>
      <p:sp>
        <p:nvSpPr>
          <p:cNvPr id="15365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C032AA4-5F9E-4851-95F0-353387C9456B}" type="slidenum">
              <a:rPr lang="uk-UA" altLang="ru-RU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uk-UA" altLang="ru-RU" sz="1200" smtClean="0">
              <a:latin typeface="Arial" panose="020B0604020202020204" pitchFamily="34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611560" y="379806"/>
            <a:ext cx="8229600" cy="473176"/>
          </a:xfrm>
        </p:spPr>
        <p:txBody>
          <a:bodyPr/>
          <a:lstStyle/>
          <a:p>
            <a:pPr>
              <a:defRPr/>
            </a:pPr>
            <a:r>
              <a:rPr lang="uk-UA" altLang="ru-RU" dirty="0" smtClean="0"/>
              <a:t>Послідовність виконання </a:t>
            </a:r>
            <a:r>
              <a:rPr lang="uk-UA" altLang="ru-RU" sz="4800" dirty="0"/>
              <a:t/>
            </a:r>
            <a:br>
              <a:rPr lang="uk-UA" altLang="ru-RU" sz="4800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946203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Формуємо  кожну пелюстку держачком пензлика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03042" y="2997200"/>
            <a:ext cx="3538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Висікаємо трикутнички ножицями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6107621"/>
            <a:ext cx="2823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Фарбуємо краї всередині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564875" y="6107621"/>
            <a:ext cx="2823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Фарбуємо краї зовні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315737" y="6117193"/>
            <a:ext cx="2823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З'єднуємо з </a:t>
            </a:r>
            <a:r>
              <a:rPr lang="uk-UA" dirty="0" err="1" smtClean="0"/>
              <a:t>пестиком</a:t>
            </a:r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522941" y="743853"/>
            <a:ext cx="8194492" cy="5348972"/>
            <a:chOff x="546731" y="743853"/>
            <a:chExt cx="8194492" cy="5348972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96" r="11584"/>
            <a:stretch/>
          </p:blipFill>
          <p:spPr>
            <a:xfrm>
              <a:off x="3563888" y="3795799"/>
              <a:ext cx="2232248" cy="229702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89" r="16406"/>
            <a:stretch/>
          </p:blipFill>
          <p:spPr>
            <a:xfrm>
              <a:off x="6483555" y="743853"/>
              <a:ext cx="2160240" cy="224494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0" r="18610"/>
            <a:stretch/>
          </p:blipFill>
          <p:spPr>
            <a:xfrm>
              <a:off x="3563887" y="774863"/>
              <a:ext cx="2232249" cy="223215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91" r="20012"/>
            <a:stretch/>
          </p:blipFill>
          <p:spPr>
            <a:xfrm>
              <a:off x="673118" y="749178"/>
              <a:ext cx="2160240" cy="225141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855"/>
            <a:stretch/>
          </p:blipFill>
          <p:spPr>
            <a:xfrm>
              <a:off x="546731" y="3795799"/>
              <a:ext cx="2413014" cy="228774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6404305" y="3788290"/>
              <a:ext cx="2336918" cy="2302757"/>
              <a:chOff x="6404305" y="3788290"/>
              <a:chExt cx="2336918" cy="2302757"/>
            </a:xfrm>
          </p:grpSpPr>
          <p:grpSp>
            <p:nvGrpSpPr>
              <p:cNvPr id="9" name="Группа 8"/>
              <p:cNvGrpSpPr/>
              <p:nvPr/>
            </p:nvGrpSpPr>
            <p:grpSpPr>
              <a:xfrm>
                <a:off x="6404306" y="3788290"/>
                <a:ext cx="2336917" cy="2302757"/>
                <a:chOff x="6451541" y="3802511"/>
                <a:chExt cx="2336917" cy="2302757"/>
              </a:xfrm>
            </p:grpSpPr>
            <p:pic>
              <p:nvPicPr>
                <p:cNvPr id="15361" name="Рисунок 15360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530" t="30967" r="53119" b="32582"/>
                <a:stretch/>
              </p:blipFill>
              <p:spPr>
                <a:xfrm>
                  <a:off x="6451541" y="4944881"/>
                  <a:ext cx="1152128" cy="1152128"/>
                </a:xfrm>
                <a:prstGeom prst="rect">
                  <a:avLst/>
                </a:prstGeom>
              </p:spPr>
            </p:pic>
            <p:pic>
              <p:nvPicPr>
                <p:cNvPr id="25" name="Объект 5"/>
                <p:cNvPicPr>
                  <a:picLocks noChangeAspect="1"/>
                </p:cNvPicPr>
                <p:nvPr/>
              </p:nvPicPr>
              <p:blipFill rotWithShape="1">
                <a:blip r:embed="rId8"/>
                <a:srcRect l="25385" r="5907" b="38462"/>
                <a:stretch/>
              </p:blipFill>
              <p:spPr bwMode="auto">
                <a:xfrm>
                  <a:off x="7612387" y="4953140"/>
                  <a:ext cx="1169429" cy="1152128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" name="Рисунок 30"/>
                <p:cNvPicPr>
                  <a:picLocks noChangeAspect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230" t="15827" r="46581" b="38609"/>
                <a:stretch/>
              </p:blipFill>
              <p:spPr>
                <a:xfrm>
                  <a:off x="6451542" y="3804213"/>
                  <a:ext cx="1150426" cy="1150426"/>
                </a:xfrm>
                <a:prstGeom prst="rect">
                  <a:avLst/>
                </a:prstGeom>
              </p:spPr>
            </p:pic>
            <p:pic>
              <p:nvPicPr>
                <p:cNvPr id="15360" name="Рисунок 15359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811" t="21862" r="50361" b="34053"/>
                <a:stretch/>
              </p:blipFill>
              <p:spPr>
                <a:xfrm>
                  <a:off x="7612386" y="3802511"/>
                  <a:ext cx="1176072" cy="1150051"/>
                </a:xfrm>
                <a:prstGeom prst="rect">
                  <a:avLst/>
                </a:prstGeom>
              </p:spPr>
            </p:pic>
          </p:grpSp>
          <p:sp>
            <p:nvSpPr>
              <p:cNvPr id="12" name="TextBox 11"/>
              <p:cNvSpPr txBox="1"/>
              <p:nvPr/>
            </p:nvSpPr>
            <p:spPr>
              <a:xfrm>
                <a:off x="6404305" y="5705058"/>
                <a:ext cx="445419" cy="369332"/>
              </a:xfrm>
              <a:prstGeom prst="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uk-UA" dirty="0" smtClean="0"/>
                  <a:t>18</a:t>
                </a:r>
                <a:endParaRPr lang="ru-RU" dirty="0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550966" y="5703684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17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2491" y="5698123"/>
              <a:ext cx="418288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16</a:t>
              </a:r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83555" y="2623179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15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65738" y="2623179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14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9734" y="2623179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13</a:t>
              </a:r>
              <a:endParaRPr lang="ru-RU" dirty="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200" y="331034"/>
            <a:ext cx="8229600" cy="245932"/>
          </a:xfrm>
        </p:spPr>
        <p:txBody>
          <a:bodyPr/>
          <a:lstStyle/>
          <a:p>
            <a:r>
              <a:rPr lang="uk-UA" altLang="ru-RU" sz="3600" dirty="0">
                <a:solidFill>
                  <a:srgbClr val="DFDFE9"/>
                </a:solidFill>
              </a:rPr>
              <a:t>Послідовність виконання </a:t>
            </a:r>
            <a:r>
              <a:rPr lang="uk-UA" altLang="ru-RU" sz="4000" dirty="0">
                <a:solidFill>
                  <a:srgbClr val="DFDFE9"/>
                </a:solidFill>
              </a:rPr>
              <a:t/>
            </a:r>
            <a:br>
              <a:rPr lang="uk-UA" altLang="ru-RU" sz="4000" dirty="0">
                <a:solidFill>
                  <a:srgbClr val="DFDFE9"/>
                </a:solidFill>
              </a:rPr>
            </a:br>
            <a:r>
              <a:rPr lang="uk-UA" altLang="ru-RU" sz="2400" dirty="0">
                <a:solidFill>
                  <a:srgbClr val="DFDFE9"/>
                </a:solidFill>
              </a:rPr>
              <a:t>Створюємо </a:t>
            </a:r>
            <a:r>
              <a:rPr lang="uk-UA" altLang="ru-RU" sz="2400" dirty="0" smtClean="0">
                <a:solidFill>
                  <a:srgbClr val="DFDFE9"/>
                </a:solidFill>
              </a:rPr>
              <a:t>зовнішні пелюстки </a:t>
            </a:r>
            <a:r>
              <a:rPr lang="uk-UA" altLang="ru-RU" sz="2400" dirty="0">
                <a:solidFill>
                  <a:srgbClr val="DFDFE9"/>
                </a:solidFill>
              </a:rPr>
              <a:t>(з </a:t>
            </a:r>
            <a:r>
              <a:rPr lang="uk-UA" altLang="ru-RU" sz="2400" dirty="0" smtClean="0">
                <a:solidFill>
                  <a:srgbClr val="DFDFE9"/>
                </a:solidFill>
              </a:rPr>
              <a:t>білої </a:t>
            </a:r>
            <a:r>
              <a:rPr lang="uk-UA" altLang="ru-RU" sz="2400" dirty="0">
                <a:solidFill>
                  <a:srgbClr val="DFDFE9"/>
                </a:solidFill>
              </a:rPr>
              <a:t>маси)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554227" y="6515100"/>
            <a:ext cx="470239" cy="342900"/>
          </a:xfrm>
        </p:spPr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21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smtClean="0"/>
              <a:t>Шевчук Любов Вікторівна</a:t>
            </a:r>
            <a:endParaRPr lang="uk-UA" altLang="ru-RU"/>
          </a:p>
        </p:txBody>
      </p:sp>
      <p:sp>
        <p:nvSpPr>
          <p:cNvPr id="7" name="TextBox 6"/>
          <p:cNvSpPr txBox="1"/>
          <p:nvPr/>
        </p:nvSpPr>
        <p:spPr>
          <a:xfrm>
            <a:off x="705355" y="3006248"/>
            <a:ext cx="2066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Катаємо горошину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38777" y="2973982"/>
            <a:ext cx="2066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Формуємо краплю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96136" y="297398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Розплескуємо краплю пальцями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32325" y="6093296"/>
            <a:ext cx="2424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Надаємо форму стекою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275856" y="606373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Розплескуємо біля основи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553200" y="6063734"/>
            <a:ext cx="2483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Відкладаємо сохнути</a:t>
            </a:r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705355" y="913127"/>
            <a:ext cx="8034179" cy="5176524"/>
            <a:chOff x="611559" y="930579"/>
            <a:chExt cx="8034179" cy="5176524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69" t="18935" r="24216"/>
            <a:stretch/>
          </p:blipFill>
          <p:spPr>
            <a:xfrm>
              <a:off x="3532207" y="3775858"/>
              <a:ext cx="2160240" cy="231696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83" t="27239" r="20933"/>
            <a:stretch/>
          </p:blipFill>
          <p:spPr>
            <a:xfrm>
              <a:off x="6526560" y="3812168"/>
              <a:ext cx="2119178" cy="225611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256" t="18640" r="10278"/>
            <a:stretch/>
          </p:blipFill>
          <p:spPr>
            <a:xfrm>
              <a:off x="712034" y="3812168"/>
              <a:ext cx="2160240" cy="229493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75" r="3829"/>
            <a:stretch/>
          </p:blipFill>
          <p:spPr>
            <a:xfrm>
              <a:off x="611559" y="930580"/>
              <a:ext cx="2160241" cy="204937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76" t="18586" r="17781"/>
            <a:stretch/>
          </p:blipFill>
          <p:spPr>
            <a:xfrm>
              <a:off x="3537990" y="930579"/>
              <a:ext cx="2106046" cy="20505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06" t="15728" r="6153"/>
            <a:stretch/>
          </p:blipFill>
          <p:spPr>
            <a:xfrm>
              <a:off x="6516216" y="949768"/>
              <a:ext cx="1944216" cy="206826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6526560" y="2620814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21</a:t>
              </a:r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37990" y="2590507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20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1559" y="2610619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19</a:t>
              </a:r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12035" y="5723493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22</a:t>
              </a:r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16265" y="5714746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23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16216" y="5694402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24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20081314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4" t="18800" r="24263" b="19677"/>
          <a:stretch/>
        </p:blipFill>
        <p:spPr>
          <a:xfrm>
            <a:off x="6476674" y="1054851"/>
            <a:ext cx="1872208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5" t="42874" r="16128"/>
          <a:stretch/>
        </p:blipFill>
        <p:spPr>
          <a:xfrm>
            <a:off x="3582745" y="1046031"/>
            <a:ext cx="1925359" cy="1980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1" t="36075" r="31225" b="26766"/>
          <a:stretch/>
        </p:blipFill>
        <p:spPr>
          <a:xfrm>
            <a:off x="6660458" y="4118915"/>
            <a:ext cx="1872208" cy="1224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0" r="11919" b="2975"/>
          <a:stretch/>
        </p:blipFill>
        <p:spPr>
          <a:xfrm>
            <a:off x="3666796" y="4118915"/>
            <a:ext cx="1913556" cy="19743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5" t="11367" r="23890" b="16668"/>
          <a:stretch/>
        </p:blipFill>
        <p:spPr>
          <a:xfrm>
            <a:off x="830775" y="4074788"/>
            <a:ext cx="1944216" cy="1979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2" t="22234" r="31446" b="19250"/>
          <a:stretch/>
        </p:blipFill>
        <p:spPr>
          <a:xfrm>
            <a:off x="839146" y="1061088"/>
            <a:ext cx="1872208" cy="19387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4147"/>
          </a:xfrm>
        </p:spPr>
        <p:txBody>
          <a:bodyPr/>
          <a:lstStyle/>
          <a:p>
            <a:r>
              <a:rPr lang="uk-UA" altLang="ru-RU" sz="3600" dirty="0">
                <a:solidFill>
                  <a:srgbClr val="DFDFE9"/>
                </a:solidFill>
              </a:rPr>
              <a:t>Послідовність виконання </a:t>
            </a:r>
            <a:r>
              <a:rPr lang="uk-UA" altLang="ru-RU" sz="4000" dirty="0">
                <a:solidFill>
                  <a:srgbClr val="DFDFE9"/>
                </a:solidFill>
              </a:rPr>
              <a:t/>
            </a:r>
            <a:br>
              <a:rPr lang="uk-UA" altLang="ru-RU" sz="4000" dirty="0">
                <a:solidFill>
                  <a:srgbClr val="DFDFE9"/>
                </a:solidFill>
              </a:rPr>
            </a:br>
            <a:r>
              <a:rPr lang="uk-UA" altLang="ru-RU" sz="2400" dirty="0">
                <a:solidFill>
                  <a:srgbClr val="DFDFE9"/>
                </a:solidFill>
              </a:rPr>
              <a:t>Створюємо </a:t>
            </a:r>
            <a:r>
              <a:rPr lang="uk-UA" altLang="ru-RU" sz="2400" dirty="0" smtClean="0">
                <a:solidFill>
                  <a:srgbClr val="DFDFE9"/>
                </a:solidFill>
              </a:rPr>
              <a:t>чашеложе </a:t>
            </a:r>
            <a:r>
              <a:rPr lang="uk-UA" altLang="ru-RU" sz="2400" dirty="0">
                <a:solidFill>
                  <a:srgbClr val="DFDFE9"/>
                </a:solidFill>
              </a:rPr>
              <a:t>(з </a:t>
            </a:r>
            <a:r>
              <a:rPr lang="uk-UA" altLang="ru-RU" sz="2400" dirty="0" smtClean="0">
                <a:solidFill>
                  <a:srgbClr val="DFDFE9"/>
                </a:solidFill>
              </a:rPr>
              <a:t>зеленої </a:t>
            </a:r>
            <a:r>
              <a:rPr lang="uk-UA" altLang="ru-RU" sz="2400" dirty="0">
                <a:solidFill>
                  <a:srgbClr val="DFDFE9"/>
                </a:solidFill>
              </a:rPr>
              <a:t>маси)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22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>
          <a:xfrm>
            <a:off x="3124200" y="638175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uk-UA" altLang="ru-RU" dirty="0" smtClean="0"/>
              <a:t>Шевчук Любов Вікторівна</a:t>
            </a:r>
            <a:endParaRPr lang="uk-UA" alt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78352" y="2968233"/>
            <a:ext cx="2483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Розплескуємо шпажкою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490156" y="2928227"/>
            <a:ext cx="223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Формуємо чашеложе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55576" y="2928227"/>
            <a:ext cx="2483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Катаємо горошину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49153" y="6063734"/>
            <a:ext cx="2231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Формуємо ковбаску</a:t>
            </a:r>
            <a:endParaRPr lang="ru-RU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732453" y="3297559"/>
            <a:ext cx="8229600" cy="561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r>
              <a:rPr lang="uk-UA" altLang="ru-RU" sz="2400" dirty="0" smtClean="0">
                <a:solidFill>
                  <a:srgbClr val="DFDFE9"/>
                </a:solidFill>
              </a:rPr>
              <a:t>Створюємо верхній листок (з зеленої маси)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30775" y="6081576"/>
            <a:ext cx="2121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Катаємо горошину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378352" y="6118301"/>
            <a:ext cx="237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Розплескуємо стекою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830775" y="2627868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25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582745" y="2649602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26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476674" y="2630618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27</a:t>
            </a:r>
            <a:endParaRPr lang="ru-RU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6660458" y="5293325"/>
            <a:ext cx="1872209" cy="816282"/>
            <a:chOff x="6660458" y="5293325"/>
            <a:chExt cx="1872209" cy="816282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69" t="41632" r="19001" b="17181"/>
            <a:stretch/>
          </p:blipFill>
          <p:spPr>
            <a:xfrm>
              <a:off x="6660459" y="5293325"/>
              <a:ext cx="1872208" cy="7920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TextBox 23"/>
            <p:cNvSpPr txBox="1"/>
            <p:nvPr/>
          </p:nvSpPr>
          <p:spPr>
            <a:xfrm>
              <a:off x="6660458" y="5740275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30</a:t>
              </a:r>
              <a:endParaRPr lang="ru-RU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649153" y="5702576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29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830775" y="5684626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28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479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" t="6518" r="10934" b="12788"/>
          <a:stretch/>
        </p:blipFill>
        <p:spPr>
          <a:xfrm>
            <a:off x="3126211" y="1082863"/>
            <a:ext cx="2808313" cy="1939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9" t="37457" r="31998"/>
          <a:stretch/>
        </p:blipFill>
        <p:spPr>
          <a:xfrm>
            <a:off x="680968" y="1040797"/>
            <a:ext cx="1872208" cy="1976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" t="40580" r="1360" b="18078"/>
          <a:stretch/>
        </p:blipFill>
        <p:spPr>
          <a:xfrm>
            <a:off x="6428436" y="1065046"/>
            <a:ext cx="2592288" cy="8517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44" b="8302"/>
          <a:stretch/>
        </p:blipFill>
        <p:spPr>
          <a:xfrm>
            <a:off x="6396484" y="2132856"/>
            <a:ext cx="2639221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7" t="20232" r="19703" b="14229"/>
          <a:stretch/>
        </p:blipFill>
        <p:spPr>
          <a:xfrm>
            <a:off x="3676401" y="4077072"/>
            <a:ext cx="1975719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8" b="20035"/>
          <a:stretch/>
        </p:blipFill>
        <p:spPr>
          <a:xfrm>
            <a:off x="6444208" y="4061806"/>
            <a:ext cx="1967121" cy="2031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9226" y="194558"/>
            <a:ext cx="8332471" cy="547116"/>
          </a:xfrm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uk-UA" altLang="ru-RU" b="1" dirty="0">
                <a:solidFill>
                  <a:srgbClr val="DFDFE9"/>
                </a:solidFill>
              </a:rPr>
              <a:t>Створюємо нижній листок (з зеленої маси)</a:t>
            </a:r>
            <a:endParaRPr lang="ru-RU" dirty="0">
              <a:solidFill>
                <a:srgbClr val="FFFFFF"/>
              </a:solidFill>
              <a:effectLst/>
              <a:latin typeface="Garamond" panose="02020404030301010803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23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smtClean="0"/>
              <a:t>Шевчук Любов Вікторівна</a:t>
            </a:r>
            <a:endParaRPr lang="uk-UA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73362" y="3339575"/>
            <a:ext cx="51742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b="1" dirty="0" smtClean="0">
                <a:solidFill>
                  <a:srgbClr val="DFDFE9"/>
                </a:solidFill>
              </a:rPr>
              <a:t>Послідовно з'єднуємо всі елементи</a:t>
            </a: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952171"/>
            <a:ext cx="2121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Катаємо горошину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44862" y="2915206"/>
            <a:ext cx="2231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Формуємо ковбаску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700056" y="2910681"/>
            <a:ext cx="2368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Розплескуємо руками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88253" y="2635414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31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128980" y="2647936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32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415235" y="2635414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33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48129" y="5736310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36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76401" y="5748903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35</a:t>
            </a:r>
            <a:endParaRPr lang="ru-RU" dirty="0"/>
          </a:p>
        </p:txBody>
      </p:sp>
      <p:grpSp>
        <p:nvGrpSpPr>
          <p:cNvPr id="26" name="Группа 25"/>
          <p:cNvGrpSpPr/>
          <p:nvPr/>
        </p:nvGrpSpPr>
        <p:grpSpPr>
          <a:xfrm>
            <a:off x="680968" y="4068306"/>
            <a:ext cx="2103031" cy="2042012"/>
            <a:chOff x="814394" y="4055489"/>
            <a:chExt cx="2103031" cy="2042012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815444" y="4055489"/>
              <a:ext cx="2101981" cy="2042012"/>
              <a:chOff x="815444" y="4055489"/>
              <a:chExt cx="2101981" cy="2042012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731" t="4438" r="10683" b="31774"/>
              <a:stretch/>
            </p:blipFill>
            <p:spPr>
              <a:xfrm>
                <a:off x="815444" y="4055489"/>
                <a:ext cx="1049751" cy="974001"/>
              </a:xfrm>
              <a:prstGeom prst="rect">
                <a:avLst/>
              </a:prstGeom>
            </p:spPr>
          </p:pic>
          <p:pic>
            <p:nvPicPr>
              <p:cNvPr id="21" name="Рисунок 20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034" t="19420" r="14099" b="16780"/>
              <a:stretch/>
            </p:blipFill>
            <p:spPr>
              <a:xfrm>
                <a:off x="1873993" y="5036339"/>
                <a:ext cx="1043432" cy="1043558"/>
              </a:xfrm>
              <a:prstGeom prst="rect">
                <a:avLst/>
              </a:prstGeom>
            </p:spPr>
          </p:pic>
          <p:pic>
            <p:nvPicPr>
              <p:cNvPr id="22" name="Рисунок 21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374" t="21861" r="29212" b="28255"/>
              <a:stretch/>
            </p:blipFill>
            <p:spPr>
              <a:xfrm>
                <a:off x="1865195" y="4056697"/>
                <a:ext cx="1052230" cy="974556"/>
              </a:xfrm>
              <a:prstGeom prst="rect">
                <a:avLst/>
              </a:prstGeom>
            </p:spPr>
          </p:pic>
          <p:pic>
            <p:nvPicPr>
              <p:cNvPr id="23" name="Рисунок 22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436" t="42464" r="54157" b="9407"/>
              <a:stretch/>
            </p:blipFill>
            <p:spPr>
              <a:xfrm>
                <a:off x="815444" y="5026706"/>
                <a:ext cx="1049751" cy="1070795"/>
              </a:xfrm>
              <a:prstGeom prst="rect">
                <a:avLst/>
              </a:prstGeom>
            </p:spPr>
          </p:pic>
        </p:grpSp>
        <p:sp>
          <p:nvSpPr>
            <p:cNvPr id="15" name="TextBox 14"/>
            <p:cNvSpPr txBox="1"/>
            <p:nvPr/>
          </p:nvSpPr>
          <p:spPr>
            <a:xfrm>
              <a:off x="814394" y="5723493"/>
              <a:ext cx="447410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uk-UA" dirty="0" smtClean="0"/>
                <a:t>34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21404892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3"/>
          <a:stretch/>
        </p:blipFill>
        <p:spPr>
          <a:xfrm>
            <a:off x="6516216" y="3789363"/>
            <a:ext cx="2401680" cy="208970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9" t="20947" r="17530" b="13542"/>
          <a:stretch/>
        </p:blipFill>
        <p:spPr>
          <a:xfrm>
            <a:off x="3440870" y="3789363"/>
            <a:ext cx="2664297" cy="207026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8" t="21587" b="12333"/>
          <a:stretch/>
        </p:blipFill>
        <p:spPr>
          <a:xfrm>
            <a:off x="297898" y="3801368"/>
            <a:ext cx="2820982" cy="2088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2"/>
          <a:stretch/>
        </p:blipFill>
        <p:spPr>
          <a:xfrm>
            <a:off x="6340677" y="1052737"/>
            <a:ext cx="2541836" cy="1816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7" t="43277" r="129" b="6094"/>
          <a:stretch/>
        </p:blipFill>
        <p:spPr>
          <a:xfrm>
            <a:off x="3173807" y="1064192"/>
            <a:ext cx="2845993" cy="1781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3165638" y="2482997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38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" b="22701"/>
          <a:stretch/>
        </p:blipFill>
        <p:spPr>
          <a:xfrm>
            <a:off x="168515" y="1064192"/>
            <a:ext cx="2819310" cy="1790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5"/>
            <a:ext cx="8280920" cy="350749"/>
          </a:xfrm>
        </p:spPr>
        <p:txBody>
          <a:bodyPr/>
          <a:lstStyle/>
          <a:p>
            <a:r>
              <a:rPr lang="uk-UA" altLang="ru-RU" sz="3600" dirty="0" smtClean="0"/>
              <a:t>Створюємо стовбур 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24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>
          <a:xfrm>
            <a:off x="3124200" y="6525220"/>
            <a:ext cx="2895600" cy="199429"/>
          </a:xfrm>
        </p:spPr>
        <p:txBody>
          <a:bodyPr/>
          <a:lstStyle/>
          <a:p>
            <a:pPr>
              <a:defRPr/>
            </a:pPr>
            <a:r>
              <a:rPr lang="uk-UA" altLang="ru-RU" smtClean="0"/>
              <a:t>Шевчук Любов Вікторівна</a:t>
            </a:r>
            <a:endParaRPr lang="uk-UA" altLang="ru-RU"/>
          </a:p>
        </p:txBody>
      </p:sp>
      <p:sp>
        <p:nvSpPr>
          <p:cNvPr id="6" name="TextBox 5"/>
          <p:cNvSpPr txBox="1"/>
          <p:nvPr/>
        </p:nvSpPr>
        <p:spPr>
          <a:xfrm>
            <a:off x="168515" y="2482997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37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04362" y="5493181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42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42644" y="5479971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41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5954" y="5520269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40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340677" y="2500125"/>
            <a:ext cx="447410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39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4712" y="2915206"/>
            <a:ext cx="2047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Формуємо ковбаску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904902" y="2915206"/>
            <a:ext cx="153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Натискаємо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606036" y="2912788"/>
            <a:ext cx="2231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Огортаємо навколо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37077" y="5879068"/>
            <a:ext cx="2231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Формуємо стовбур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898038" y="587906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Згинаємо дріт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605556" y="5812723"/>
            <a:ext cx="2231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Приклеюємо верхній та нижній листок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8748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5" r="18628"/>
          <a:stretch/>
        </p:blipFill>
        <p:spPr>
          <a:xfrm>
            <a:off x="2560985" y="332656"/>
            <a:ext cx="4320480" cy="5504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75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ru-RU" dirty="0" smtClean="0"/>
              <a:t>Успіхів та натхнення!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5229199"/>
            <a:ext cx="7356475" cy="820763"/>
          </a:xfrm>
        </p:spPr>
        <p:txBody>
          <a:bodyPr/>
          <a:lstStyle/>
          <a:p>
            <a:pPr marL="0" indent="0" algn="ctr" eaLnBrk="1" hangingPunct="1">
              <a:buFont typeface="Wingdings" panose="05000000000000000000" pitchFamily="2" charset="2"/>
              <a:buNone/>
              <a:defRPr/>
            </a:pPr>
            <a:r>
              <a:rPr lang="ru-RU" altLang="ru-RU" dirty="0" err="1" smtClean="0"/>
              <a:t>Дякую</a:t>
            </a:r>
            <a:r>
              <a:rPr lang="ru-RU" altLang="ru-RU" dirty="0" smtClean="0"/>
              <a:t> </a:t>
            </a:r>
            <a:r>
              <a:rPr lang="ru-RU" altLang="ru-RU" dirty="0"/>
              <a:t>за </a:t>
            </a:r>
            <a:r>
              <a:rPr lang="ru-RU" altLang="ru-RU" dirty="0" err="1"/>
              <a:t>увагу</a:t>
            </a:r>
            <a:r>
              <a:rPr lang="ru-RU" altLang="ru-RU" dirty="0"/>
              <a:t>!</a:t>
            </a:r>
          </a:p>
          <a:p>
            <a:pPr marL="0" indent="0" algn="ctr" eaLnBrk="1" hangingPunct="1">
              <a:buFont typeface="Wingdings" panose="05000000000000000000" pitchFamily="2" charset="2"/>
              <a:buNone/>
              <a:defRPr/>
            </a:pPr>
            <a:r>
              <a:rPr lang="uk-UA" altLang="ru-RU" sz="2000" dirty="0" smtClean="0"/>
              <a:t>М. Вінниця</a:t>
            </a:r>
          </a:p>
          <a:p>
            <a:pPr marL="0" indent="0" algn="ctr" eaLnBrk="1" hangingPunct="1">
              <a:buFont typeface="Wingdings" panose="05000000000000000000" pitchFamily="2" charset="2"/>
              <a:buNone/>
              <a:defRPr/>
            </a:pPr>
            <a:r>
              <a:rPr lang="uk-UA" altLang="ru-RU" sz="2000" dirty="0" smtClean="0"/>
              <a:t>21.02.18</a:t>
            </a:r>
            <a:endParaRPr lang="ru-RU" altLang="ru-RU" sz="2000" dirty="0" smtClean="0"/>
          </a:p>
        </p:txBody>
      </p:sp>
      <p:sp>
        <p:nvSpPr>
          <p:cNvPr id="17412" name="Нижний колонтитул 1"/>
          <p:cNvSpPr>
            <a:spLocks noGrp="1"/>
          </p:cNvSpPr>
          <p:nvPr>
            <p:ph type="ftr" sz="quarter" idx="12"/>
          </p:nvPr>
        </p:nvSpPr>
        <p:spPr>
          <a:xfrm>
            <a:off x="3124200" y="6525344"/>
            <a:ext cx="2895600" cy="199306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1200" dirty="0" smtClean="0">
                <a:latin typeface="Arial" panose="020B0604020202020204" pitchFamily="34" charset="0"/>
              </a:rPr>
              <a:t>Шевчук Любов Вікторівна</a:t>
            </a:r>
          </a:p>
        </p:txBody>
      </p:sp>
      <p:sp>
        <p:nvSpPr>
          <p:cNvPr id="17413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B92F156-18A6-47D7-9299-9C5CBF023E7E}" type="slidenum">
              <a:rPr lang="uk-UA" altLang="ru-RU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uk-UA" altLang="ru-RU" sz="12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333375"/>
            <a:ext cx="8229600" cy="633413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z="4000" smtClean="0"/>
              <a:t>Переваги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388350" cy="4826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uk-UA" altLang="ru-RU" dirty="0" smtClean="0"/>
              <a:t>Зручна у використанні (</a:t>
            </a:r>
            <a:r>
              <a:rPr lang="uk-UA" altLang="ru-RU" sz="2400" i="1" dirty="0" smtClean="0">
                <a:latin typeface="+mj-lt"/>
              </a:rPr>
              <a:t>завдяки надзвичайно гладкій однорідній текстурі і чудовій пластичності)</a:t>
            </a:r>
            <a:r>
              <a:rPr lang="uk-UA" altLang="ru-RU" sz="2400" dirty="0" smtClean="0">
                <a:latin typeface="+mj-lt"/>
              </a:rPr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ru-RU" dirty="0" smtClean="0"/>
              <a:t>Працювати з холодною порцеляною можуть і діти, і дорослі.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ru-RU" dirty="0" smtClean="0"/>
              <a:t>При застиганні стає твердою, (</a:t>
            </a:r>
            <a:r>
              <a:rPr lang="uk-UA" altLang="ru-RU" sz="2400" i="1" dirty="0" smtClean="0">
                <a:latin typeface="+mj-lt"/>
              </a:rPr>
              <a:t>що вигідно відрізняє її від пластиліну).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ru-RU" dirty="0" smtClean="0"/>
              <a:t>ЇЇ легко можна приготувати в домашніх умовах.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ru-RU" dirty="0" smtClean="0"/>
              <a:t> Вона абсолютно безпечна.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ru-RU" dirty="0" smtClean="0"/>
              <a:t>Відносно дешева.</a:t>
            </a:r>
          </a:p>
          <a:p>
            <a:pPr eaLnBrk="1" hangingPunct="1">
              <a:lnSpc>
                <a:spcPct val="90000"/>
              </a:lnSpc>
              <a:defRPr/>
            </a:pPr>
            <a:endParaRPr lang="uk-UA" altLang="ru-RU" dirty="0" smtClean="0"/>
          </a:p>
        </p:txBody>
      </p:sp>
      <p:sp>
        <p:nvSpPr>
          <p:cNvPr id="7172" name="Нижний колонтитул 1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1200" smtClean="0">
                <a:latin typeface="Arial" panose="020B0604020202020204" pitchFamily="34" charset="0"/>
              </a:rPr>
              <a:t>Шевчук Любов Вікторівна</a:t>
            </a:r>
          </a:p>
        </p:txBody>
      </p:sp>
      <p:sp>
        <p:nvSpPr>
          <p:cNvPr id="7173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FB5616D-507C-4BC2-930E-A3A382C41AB2}" type="slidenum">
              <a:rPr lang="uk-UA" altLang="ru-RU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uk-UA" altLang="ru-RU" sz="12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5326"/>
            <a:ext cx="7704856" cy="707886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Сувеніри </a:t>
            </a:r>
            <a:r>
              <a:rPr lang="uk-UA" altLang="ru-RU" sz="4000" dirty="0" smtClean="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Arial" panose="020B0604020202020204" pitchFamily="34" charset="0"/>
              </a:rPr>
              <a:t>з холодної порцеляни</a:t>
            </a:r>
            <a:endParaRPr lang="ru-RU" sz="4000" dirty="0">
              <a:solidFill>
                <a:schemeClr val="tx1"/>
              </a:solidFill>
              <a:latin typeface="Garamond" panose="02020404030301010803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4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sz="1000" dirty="0" smtClean="0"/>
              <a:t>Шевчук Любов Вікторівна</a:t>
            </a:r>
            <a:endParaRPr lang="uk-UA" altLang="ru-RU" sz="1000" dirty="0"/>
          </a:p>
        </p:txBody>
      </p:sp>
      <p:pic>
        <p:nvPicPr>
          <p:cNvPr id="7" name="Picture 16" descr="http://player.myshared.ru/5/403930/slides/slide_10.jpg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9" t="25934" r="18350" b="10066"/>
          <a:stretch>
            <a:fillRect/>
          </a:stretch>
        </p:blipFill>
        <p:spPr bwMode="auto">
          <a:xfrm>
            <a:off x="705950" y="1018369"/>
            <a:ext cx="3289986" cy="2310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17"/>
          <p:cNvGrpSpPr>
            <a:grpSpLocks/>
          </p:cNvGrpSpPr>
          <p:nvPr/>
        </p:nvGrpSpPr>
        <p:grpSpPr bwMode="auto">
          <a:xfrm>
            <a:off x="5220072" y="1010548"/>
            <a:ext cx="3096741" cy="2318577"/>
            <a:chOff x="1957" y="8590"/>
            <a:chExt cx="6120" cy="5220"/>
          </a:xfrm>
        </p:grpSpPr>
        <p:pic>
          <p:nvPicPr>
            <p:cNvPr id="10" name="Picture 18" descr="Похожее изображение"/>
            <p:cNvPicPr>
              <a:picLocks noChangeAspect="1" noChangeArrowheads="1"/>
            </p:cNvPicPr>
            <p:nvPr/>
          </p:nvPicPr>
          <p:blipFill>
            <a:blip r:embed="rId4" r:link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99" r="8800" b="7201"/>
            <a:stretch>
              <a:fillRect/>
            </a:stretch>
          </p:blipFill>
          <p:spPr bwMode="auto">
            <a:xfrm>
              <a:off x="1957" y="8590"/>
              <a:ext cx="6120" cy="52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9" descr="Похожее изображение"/>
            <p:cNvPicPr>
              <a:picLocks noChangeAspect="1" noChangeArrowheads="1"/>
            </p:cNvPicPr>
            <p:nvPr/>
          </p:nvPicPr>
          <p:blipFill>
            <a:blip r:embed="rId4" r:link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99" r="86400" b="10400"/>
            <a:stretch>
              <a:fillRect/>
            </a:stretch>
          </p:blipFill>
          <p:spPr bwMode="auto">
            <a:xfrm rot="-5400000">
              <a:off x="5377" y="11110"/>
              <a:ext cx="360" cy="504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6300192" y="5981142"/>
            <a:ext cx="1416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статуетки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619672" y="6017567"/>
            <a:ext cx="1416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статуетки</a:t>
            </a:r>
            <a:endParaRPr lang="ru-RU" sz="24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01" t="34144" b="7720"/>
          <a:stretch/>
        </p:blipFill>
        <p:spPr>
          <a:xfrm>
            <a:off x="5475960" y="3730592"/>
            <a:ext cx="2280648" cy="2975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3200" y="3674640"/>
            <a:ext cx="2351760" cy="31029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8043170"/>
      </p:ext>
    </p:extLst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04527"/>
          </a:xfrm>
        </p:spPr>
        <p:txBody>
          <a:bodyPr/>
          <a:lstStyle/>
          <a:p>
            <a:r>
              <a:rPr lang="uk-UA" altLang="ru-RU" sz="4000" dirty="0">
                <a:solidFill>
                  <a:srgbClr val="DFDFE9"/>
                </a:solidFill>
              </a:rPr>
              <a:t>Б</a:t>
            </a:r>
            <a:r>
              <a:rPr lang="uk-UA" altLang="ru-RU" sz="4000" dirty="0" smtClean="0">
                <a:solidFill>
                  <a:srgbClr val="DFDFE9"/>
                </a:solidFill>
              </a:rPr>
              <a:t>іжутерія </a:t>
            </a:r>
            <a:r>
              <a:rPr lang="uk-UA" altLang="ru-RU" sz="4000" dirty="0">
                <a:solidFill>
                  <a:srgbClr val="DFDFE9"/>
                </a:solidFill>
              </a:rPr>
              <a:t>з </a:t>
            </a:r>
            <a:r>
              <a:rPr lang="uk-UA" altLang="ru-RU" sz="4000" dirty="0" smtClean="0">
                <a:solidFill>
                  <a:srgbClr val="DFDFE9"/>
                </a:solidFill>
              </a:rPr>
              <a:t>холодної порцеляни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" t="14951" r="5871"/>
          <a:stretch/>
        </p:blipFill>
        <p:spPr>
          <a:xfrm>
            <a:off x="827584" y="836712"/>
            <a:ext cx="3111665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5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smtClean="0"/>
              <a:t>Шевчук Любов Вікторівна</a:t>
            </a:r>
            <a:endParaRPr lang="uk-UA" altLang="ru-RU"/>
          </a:p>
        </p:txBody>
      </p:sp>
      <p:pic>
        <p:nvPicPr>
          <p:cNvPr id="7" name="Picture 20" descr="Похожее изображение"/>
          <p:cNvPicPr>
            <a:picLocks noChangeAspect="1" noChangeArrowheads="1"/>
          </p:cNvPicPr>
          <p:nvPr/>
        </p:nvPicPr>
        <p:blipFill rotWithShape="1"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8" r="12135" b="20520"/>
          <a:stretch/>
        </p:blipFill>
        <p:spPr bwMode="auto">
          <a:xfrm>
            <a:off x="5292080" y="836712"/>
            <a:ext cx="3168352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3"/>
          <a:stretch/>
        </p:blipFill>
        <p:spPr>
          <a:xfrm>
            <a:off x="827584" y="3717032"/>
            <a:ext cx="2952329" cy="2701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789363"/>
            <a:ext cx="3119314" cy="2353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26784949"/>
      </p:ext>
    </p:extLst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uk-UA" altLang="ru-RU" sz="4000" dirty="0" smtClean="0">
                <a:solidFill>
                  <a:srgbClr val="DFDFE9"/>
                </a:solidFill>
              </a:rPr>
              <a:t>Предмети інтер'єру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"/>
          <a:stretch/>
        </p:blipFill>
        <p:spPr>
          <a:xfrm>
            <a:off x="683568" y="908720"/>
            <a:ext cx="3478912" cy="276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6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smtClean="0"/>
              <a:t>Шевчук Любов Вікторівна</a:t>
            </a:r>
            <a:endParaRPr lang="uk-UA" altLang="ru-RU"/>
          </a:p>
        </p:txBody>
      </p:sp>
      <p:pic>
        <p:nvPicPr>
          <p:cNvPr id="7" name="Picture 14" descr="http://player.myshared.ru/5/403930/slides/slide_7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9" t="57733" r="50691" b="4266"/>
          <a:stretch>
            <a:fillRect/>
          </a:stretch>
        </p:blipFill>
        <p:spPr bwMode="auto">
          <a:xfrm>
            <a:off x="5076056" y="914524"/>
            <a:ext cx="3629642" cy="2762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b="51677"/>
          <a:stretch/>
        </p:blipFill>
        <p:spPr bwMode="auto">
          <a:xfrm>
            <a:off x="683568" y="3948222"/>
            <a:ext cx="3406904" cy="2505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8" t="8449" r="12810" b="8997"/>
          <a:stretch/>
        </p:blipFill>
        <p:spPr>
          <a:xfrm>
            <a:off x="5148064" y="3921286"/>
            <a:ext cx="3312368" cy="2502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53202495"/>
      </p:ext>
    </p:extLst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202033"/>
          </a:xfrm>
        </p:spPr>
        <p:txBody>
          <a:bodyPr/>
          <a:lstStyle/>
          <a:p>
            <a:r>
              <a:rPr lang="uk-UA" altLang="ru-RU" sz="4000" dirty="0" smtClean="0">
                <a:solidFill>
                  <a:srgbClr val="DFDFE9"/>
                </a:solidFill>
              </a:rPr>
              <a:t>Ляльки </a:t>
            </a:r>
            <a:r>
              <a:rPr lang="uk-UA" altLang="ru-RU" sz="4000" dirty="0">
                <a:solidFill>
                  <a:srgbClr val="DFDFE9"/>
                </a:solidFill>
              </a:rPr>
              <a:t>з </a:t>
            </a:r>
            <a:r>
              <a:rPr lang="uk-UA" altLang="ru-RU" sz="4000" dirty="0" smtClean="0">
                <a:solidFill>
                  <a:srgbClr val="DFDFE9"/>
                </a:solidFill>
              </a:rPr>
              <a:t>холодної порцеляни</a:t>
            </a:r>
            <a:endParaRPr lang="ru-RU" sz="4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439" t="5437" r="12702" b="4658"/>
          <a:stretch/>
        </p:blipFill>
        <p:spPr>
          <a:xfrm>
            <a:off x="6084168" y="3789040"/>
            <a:ext cx="2578342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7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dirty="0" smtClean="0"/>
              <a:t>Шевчук Любов Вікторівна</a:t>
            </a:r>
            <a:endParaRPr lang="uk-UA" alt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148" y="685288"/>
            <a:ext cx="2984659" cy="2984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685288"/>
            <a:ext cx="2984659" cy="2984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784" y="3806554"/>
            <a:ext cx="2409056" cy="2625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25" y="1123950"/>
            <a:ext cx="2571750" cy="4610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37931871"/>
      </p:ext>
    </p:extLst>
  </p:cSld>
  <p:clrMapOvr>
    <a:masterClrMapping/>
  </p:clrMapOvr>
  <p:transition spd="slow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uk-UA" altLang="ru-RU" sz="4000" dirty="0">
                <a:solidFill>
                  <a:srgbClr val="DFDFE9"/>
                </a:solidFill>
              </a:rPr>
              <a:t>Ф</a:t>
            </a:r>
            <a:r>
              <a:rPr lang="uk-UA" altLang="ru-RU" sz="4000" dirty="0" smtClean="0">
                <a:solidFill>
                  <a:srgbClr val="DFDFE9"/>
                </a:solidFill>
              </a:rPr>
              <a:t>лористика </a:t>
            </a:r>
            <a:r>
              <a:rPr lang="uk-UA" altLang="ru-RU" sz="4000" dirty="0">
                <a:solidFill>
                  <a:srgbClr val="DFDFE9"/>
                </a:solidFill>
              </a:rPr>
              <a:t>з </a:t>
            </a:r>
            <a:r>
              <a:rPr lang="uk-UA" altLang="ru-RU" sz="4000" dirty="0" smtClean="0">
                <a:solidFill>
                  <a:srgbClr val="DFDFE9"/>
                </a:solidFill>
              </a:rPr>
              <a:t>холодної порцеляни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9" r="25468"/>
          <a:stretch/>
        </p:blipFill>
        <p:spPr>
          <a:xfrm>
            <a:off x="1187624" y="1061042"/>
            <a:ext cx="2376264" cy="26637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33FE3C-8FD2-4912-AE51-5F0B55C5DDD0}" type="slidenum">
              <a:rPr lang="uk-UA" altLang="ru-RU" smtClean="0"/>
              <a:pPr>
                <a:defRPr/>
              </a:pPr>
              <a:t>8</a:t>
            </a:fld>
            <a:endParaRPr lang="uk-UA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altLang="ru-RU" i="1" dirty="0" smtClean="0"/>
              <a:t>Шевчук Любов Вікторівна</a:t>
            </a:r>
            <a:endParaRPr lang="uk-UA" altLang="ru-RU" i="1" dirty="0"/>
          </a:p>
        </p:txBody>
      </p:sp>
      <p:pic>
        <p:nvPicPr>
          <p:cNvPr id="7" name="Picture 15" descr="http://player.myshared.ru/5/403930/slides/slide_7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9" t="15733" r="46191" b="44267"/>
          <a:stretch>
            <a:fillRect/>
          </a:stretch>
        </p:blipFill>
        <p:spPr bwMode="auto">
          <a:xfrm>
            <a:off x="683044" y="3841622"/>
            <a:ext cx="3381681" cy="24166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142" y="1094818"/>
            <a:ext cx="3077290" cy="2629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07" y="3841622"/>
            <a:ext cx="3566793" cy="2431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87394423"/>
      </p:ext>
    </p:extLst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>
                <a:solidFill>
                  <a:schemeClr val="tx1"/>
                </a:solidFill>
                <a:cs typeface="Times New Roman" panose="02020603050405020304" pitchFamily="18" charset="0"/>
              </a:rPr>
              <a:t>Перелік </a:t>
            </a:r>
            <a:r>
              <a:rPr lang="uk-UA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основних технологій</a:t>
            </a:r>
            <a:r>
              <a:rPr lang="en-US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уроках</a:t>
            </a:r>
            <a:endParaRPr lang="uk-UA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dirty="0" err="1" smtClean="0"/>
              <a:t>Технологія</a:t>
            </a:r>
            <a:r>
              <a:rPr lang="ru-RU" altLang="ru-RU" dirty="0" smtClean="0"/>
              <a:t> </a:t>
            </a:r>
            <a:r>
              <a:rPr lang="ru-RU" altLang="ru-RU" dirty="0" err="1"/>
              <a:t>виготовлення</a:t>
            </a:r>
            <a:r>
              <a:rPr lang="ru-RU" altLang="ru-RU" dirty="0"/>
              <a:t> </a:t>
            </a:r>
            <a:r>
              <a:rPr lang="ru-RU" altLang="ru-RU" dirty="0" err="1" smtClean="0"/>
              <a:t>листівок</a:t>
            </a:r>
            <a:r>
              <a:rPr lang="ru-RU" altLang="ru-RU" dirty="0" smtClean="0"/>
              <a:t>.</a:t>
            </a:r>
            <a:endParaRPr lang="en-US" altLang="ru-RU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dirty="0" err="1" smtClean="0"/>
              <a:t>Технологія</a:t>
            </a:r>
            <a:r>
              <a:rPr lang="ru-RU" altLang="ru-RU" dirty="0" smtClean="0"/>
              <a:t> </a:t>
            </a:r>
            <a:r>
              <a:rPr lang="ru-RU" altLang="ru-RU" dirty="0" err="1"/>
              <a:t>виготовлення</a:t>
            </a:r>
            <a:r>
              <a:rPr lang="ru-RU" altLang="ru-RU" dirty="0"/>
              <a:t> </a:t>
            </a:r>
            <a:r>
              <a:rPr lang="ru-RU" altLang="ru-RU" dirty="0" err="1"/>
              <a:t>штучних</a:t>
            </a:r>
            <a:r>
              <a:rPr lang="ru-RU" altLang="ru-RU" dirty="0"/>
              <a:t> </a:t>
            </a:r>
            <a:r>
              <a:rPr lang="ru-RU" altLang="ru-RU" dirty="0" err="1"/>
              <a:t>квітів</a:t>
            </a:r>
            <a:r>
              <a:rPr lang="ru-RU" altLang="ru-RU" dirty="0" smtClean="0"/>
              <a:t>.</a:t>
            </a:r>
            <a:endParaRPr lang="en-US" altLang="ru-RU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dirty="0" err="1" smtClean="0"/>
              <a:t>Технологія</a:t>
            </a:r>
            <a:r>
              <a:rPr lang="ru-RU" altLang="ru-RU" dirty="0" smtClean="0"/>
              <a:t> </a:t>
            </a:r>
            <a:r>
              <a:rPr lang="ru-RU" altLang="ru-RU" dirty="0" err="1"/>
              <a:t>ліплення</a:t>
            </a:r>
            <a:r>
              <a:rPr lang="ru-RU" altLang="ru-RU" dirty="0" smtClean="0"/>
              <a:t>.</a:t>
            </a:r>
            <a:endParaRPr lang="en-US" altLang="ru-RU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dirty="0" err="1" smtClean="0"/>
              <a:t>Технологія</a:t>
            </a:r>
            <a:r>
              <a:rPr lang="ru-RU" altLang="ru-RU" dirty="0" smtClean="0"/>
              <a:t> </a:t>
            </a:r>
            <a:r>
              <a:rPr lang="ru-RU" altLang="ru-RU" dirty="0"/>
              <a:t>дизайну </a:t>
            </a:r>
            <a:r>
              <a:rPr lang="ru-RU" altLang="ru-RU" dirty="0" err="1"/>
              <a:t>предметів</a:t>
            </a:r>
            <a:r>
              <a:rPr lang="ru-RU" altLang="ru-RU" dirty="0"/>
              <a:t> </a:t>
            </a:r>
            <a:r>
              <a:rPr lang="ru-RU" altLang="ru-RU" dirty="0" err="1"/>
              <a:t>інтер’єру</a:t>
            </a:r>
            <a:r>
              <a:rPr lang="ru-RU" altLang="ru-RU" dirty="0" smtClean="0"/>
              <a:t>.</a:t>
            </a:r>
            <a:endParaRPr lang="en-US" altLang="ru-RU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dirty="0" err="1" smtClean="0"/>
              <a:t>Технологія</a:t>
            </a:r>
            <a:r>
              <a:rPr lang="ru-RU" altLang="ru-RU" dirty="0" smtClean="0"/>
              <a:t> </a:t>
            </a:r>
            <a:r>
              <a:rPr lang="ru-RU" altLang="ru-RU" dirty="0" err="1"/>
              <a:t>виготовлення</a:t>
            </a:r>
            <a:r>
              <a:rPr lang="ru-RU" altLang="ru-RU" dirty="0"/>
              <a:t> </a:t>
            </a:r>
            <a:r>
              <a:rPr lang="ru-RU" altLang="ru-RU" dirty="0" err="1"/>
              <a:t>сувенірів</a:t>
            </a:r>
            <a:r>
              <a:rPr lang="ru-RU" altLang="ru-RU" dirty="0"/>
              <a:t> </a:t>
            </a:r>
            <a:endParaRPr lang="ru-RU" altLang="ru-RU" dirty="0" smtClean="0"/>
          </a:p>
        </p:txBody>
      </p:sp>
      <p:sp>
        <p:nvSpPr>
          <p:cNvPr id="10244" name="Нижний колонтитул 1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1200" smtClean="0">
                <a:latin typeface="Arial" panose="020B0604020202020204" pitchFamily="34" charset="0"/>
              </a:rPr>
              <a:t>Шевчук Любов Вікторівна</a:t>
            </a:r>
          </a:p>
        </p:txBody>
      </p:sp>
      <p:sp>
        <p:nvSpPr>
          <p:cNvPr id="10245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2F7ED29-9868-4D9B-BC01-6C8346C88B5C}" type="slidenum">
              <a:rPr lang="uk-UA" altLang="ru-RU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uk-UA" altLang="ru-RU" sz="12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>
</file>

<file path=ppt/theme/theme1.xml><?xml version="1.0" encoding="utf-8"?>
<a:theme xmlns:a="http://schemas.openxmlformats.org/drawingml/2006/main" name="Течение">
  <a:themeElements>
    <a:clrScheme name="Течение 2">
      <a:dk1>
        <a:srgbClr val="3E3E5C"/>
      </a:dk1>
      <a:lt1>
        <a:srgbClr val="FFFFFF"/>
      </a:lt1>
      <a:dk2>
        <a:srgbClr val="666699"/>
      </a:dk2>
      <a:lt2>
        <a:srgbClr val="DFDFE9"/>
      </a:lt2>
      <a:accent1>
        <a:srgbClr val="CC66FF"/>
      </a:accent1>
      <a:accent2>
        <a:srgbClr val="679ACD"/>
      </a:accent2>
      <a:accent3>
        <a:srgbClr val="B8B8CA"/>
      </a:accent3>
      <a:accent4>
        <a:srgbClr val="DADADA"/>
      </a:accent4>
      <a:accent5>
        <a:srgbClr val="E2B8FF"/>
      </a:accent5>
      <a:accent6>
        <a:srgbClr val="5D8BBA"/>
      </a:accent6>
      <a:hlink>
        <a:srgbClr val="CCECFF"/>
      </a:hlink>
      <a:folHlink>
        <a:srgbClr val="CCCCFF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>
        <a:spAutoFit/>
      </a:bodyPr>
      <a:lstStyle>
        <a:defPPr eaLnBrk="1" hangingPunct="1">
          <a:defRPr i="1" dirty="0">
            <a:solidFill>
              <a:schemeClr val="tx2"/>
            </a:solidFill>
            <a:effectLst>
              <a:outerShdw blurRad="38100" dist="38100" dir="2700000" algn="tl">
                <a:srgbClr val="000000"/>
              </a:outerShdw>
            </a:effectLst>
          </a:defRPr>
        </a:defPPr>
      </a:lstStyle>
    </a:sp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1649</TotalTime>
  <Words>627</Words>
  <Application>Microsoft Office PowerPoint</Application>
  <PresentationFormat>Экран (4:3)</PresentationFormat>
  <Paragraphs>219</Paragraphs>
  <Slides>25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Calibri</vt:lpstr>
      <vt:lpstr>Garamond</vt:lpstr>
      <vt:lpstr>Times New Roman</vt:lpstr>
      <vt:lpstr>Verdana</vt:lpstr>
      <vt:lpstr>Wingdings</vt:lpstr>
      <vt:lpstr>Течение</vt:lpstr>
      <vt:lpstr>Image</vt:lpstr>
      <vt:lpstr>Холодна порцеляна</vt:lpstr>
      <vt:lpstr>Історія </vt:lpstr>
      <vt:lpstr>Переваги</vt:lpstr>
      <vt:lpstr>Сувеніри з холодної порцеляни</vt:lpstr>
      <vt:lpstr>Біжутерія з холодної порцеляни</vt:lpstr>
      <vt:lpstr>Предмети інтер'єру</vt:lpstr>
      <vt:lpstr>Ляльки з холодної порцеляни</vt:lpstr>
      <vt:lpstr>Флористика з холодної порцеляни</vt:lpstr>
      <vt:lpstr>Перелік основних технологій на уроках</vt:lpstr>
      <vt:lpstr>Навички та вміння</vt:lpstr>
      <vt:lpstr>Матеріали та інструменти</vt:lpstr>
      <vt:lpstr>Рецепт</vt:lpstr>
      <vt:lpstr>Презентация PowerPoint</vt:lpstr>
      <vt:lpstr>                                 </vt:lpstr>
      <vt:lpstr>Види підсніжників</vt:lpstr>
      <vt:lpstr>Види підсніжників</vt:lpstr>
      <vt:lpstr>Нюанси</vt:lpstr>
      <vt:lpstr>Послідовність виконання  Створюємо пестик (з жовтої маси)</vt:lpstr>
      <vt:lpstr>Послідовність виконання  </vt:lpstr>
      <vt:lpstr>Послідовність виконання  </vt:lpstr>
      <vt:lpstr>Послідовність виконання  Створюємо зовнішні пелюстки (з білої маси)</vt:lpstr>
      <vt:lpstr>Послідовність виконання  Створюємо чашеложе (з зеленої маси)</vt:lpstr>
      <vt:lpstr>Презентация PowerPoint</vt:lpstr>
      <vt:lpstr>Створюємо стовбур </vt:lpstr>
      <vt:lpstr>Успіхів та натхнення!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User</cp:lastModifiedBy>
  <cp:revision>144</cp:revision>
  <cp:lastPrinted>1601-01-01T00:00:00Z</cp:lastPrinted>
  <dcterms:created xsi:type="dcterms:W3CDTF">2018-01-14T01:05:06Z</dcterms:created>
  <dcterms:modified xsi:type="dcterms:W3CDTF">2018-02-21T02:31:48Z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9</vt:i4>
  </property>
</Properties>
</file>