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1"/>
  </p:notesMasterIdLst>
  <p:sldIdLst>
    <p:sldId id="256" r:id="rId2"/>
    <p:sldId id="259" r:id="rId3"/>
    <p:sldId id="278" r:id="rId4"/>
    <p:sldId id="281" r:id="rId5"/>
    <p:sldId id="279" r:id="rId6"/>
    <p:sldId id="282" r:id="rId7"/>
    <p:sldId id="283" r:id="rId8"/>
    <p:sldId id="284" r:id="rId9"/>
    <p:sldId id="288" r:id="rId10"/>
    <p:sldId id="285" r:id="rId11"/>
    <p:sldId id="286" r:id="rId12"/>
    <p:sldId id="274" r:id="rId13"/>
    <p:sldId id="276" r:id="rId14"/>
    <p:sldId id="262" r:id="rId15"/>
    <p:sldId id="287" r:id="rId16"/>
    <p:sldId id="289" r:id="rId17"/>
    <p:sldId id="290" r:id="rId18"/>
    <p:sldId id="269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AEAD8"/>
    <a:srgbClr val="660033"/>
    <a:srgbClr val="4D4D4D"/>
    <a:srgbClr val="996633"/>
    <a:srgbClr val="993300"/>
    <a:srgbClr val="CC3300"/>
    <a:srgbClr val="E6E6E6"/>
    <a:srgbClr val="8D8077"/>
    <a:srgbClr val="000099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45" autoAdjust="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94B6EC-44BC-4FC3-B2D2-29C5090C7CBB}" type="datetimeFigureOut">
              <a:rPr lang="uk-UA"/>
              <a:pPr>
                <a:defRPr/>
              </a:pPr>
              <a:t>26.02.2018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60C7F5-3A56-46CE-9E94-A3DB84866C6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F248AC-47AA-45A4-9EC6-DE2520EA3826}" type="slidenum">
              <a:rPr lang="uk-UA" smtClean="0"/>
              <a:pPr>
                <a:defRPr/>
              </a:pPr>
              <a:t>5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CA17-20D9-49C0-B0D2-D617CACE1739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4745F-E2B0-48D0-A8B0-C53971C6826E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CEA6A-96D1-45AB-AB7A-844505B82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EFF02-C411-4D20-9BDC-8253A7063E14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140C2-AA8F-4549-8795-7288EAE97E71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F461E-25E6-4B09-8E95-096C736C9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5CE60-C3FF-4B67-A096-095B6F0AC9B4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84CAB-A041-4DD9-B779-8CEBDE6C36B2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1611-BBFC-45C6-9264-C2AFC2A35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007FB-9B1E-45EE-A7CB-4A3FF10D46E9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D031-2F8E-4A8F-84E4-47A7C735A3AB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24B7E-B5FF-4BC9-A76B-A905F6A43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A2328-E1FC-42D3-ABC9-180A516CF7A4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59E7A-DFE4-404C-960D-0F84F7192D68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89B4-481F-4FF2-8145-F6DBA73BC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E1853-173E-4331-ACF8-5A9C03071730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BE077-0EB4-487B-84F7-A43CAAFACBA0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B0D56-AEB0-43A9-A8CB-969F19823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8F12C-17DF-4A85-A9BF-EAB43ED95193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7E392-BDB2-488F-A2A9-47619496C9EE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7F7E6-2A7D-4E31-916E-E6F8A0812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F88E3-D895-4E48-BC64-8043C0A49D95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3C501-6E7C-4F85-A937-ED46B7EFBB32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4A009-570C-4BDF-8E14-5522FBD99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8CBBE-3407-4154-B97A-C2C263337172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D2EC4-EFF9-40FD-9069-9484E162DD31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DBCDE-1200-4C70-B968-C51E50C7C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7E53-29AA-406A-971C-2BB28D8782B9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C2121-35D4-476C-A4C0-66A29814374B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5C635-AED5-4F48-ABE0-E122852B6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0169A-B036-4CD4-A7BE-4F70E1AC28DD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3DE68-A23A-4369-876F-57F0D4866E65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477A-E595-4C00-82D5-C32D30362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9C6D953A-C218-455F-BE42-ACDE78942E7B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00A6648C-07DD-4F31-935B-274B41F33BA6}" type="datetimeFigureOut">
              <a:rPr lang="ru-RU"/>
              <a:pPr>
                <a:defRPr/>
              </a:pPr>
              <a:t>26.02.2018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CA3954A-3933-4425-859A-C8D9DEBED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</a:defRPr>
      </a:lvl9pPr>
    </p:titleStyle>
    <p:bodyStyle>
      <a:lvl1pPr marL="309563" indent="-309563" algn="l" defTabSz="406400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8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100" indent="-258763" algn="l" defTabSz="406400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18" charset="0"/>
        <a:defRPr sz="2500">
          <a:solidFill>
            <a:srgbClr val="000000"/>
          </a:solidFill>
          <a:latin typeface="+mn-lt"/>
        </a:defRPr>
      </a:lvl2pPr>
      <a:lvl3pPr marL="1036638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3pPr>
      <a:lvl4pPr marL="145097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865313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</a:defRPr>
      </a:lvl9pPr>
    </p:bodyStyle>
    <p:otherStyle>
      <a:defPPr>
        <a:defRPr lang="uk-UA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3419475" y="2000240"/>
            <a:ext cx="51847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C000"/>
                </a:solidFill>
                <a:latin typeface="Comic Sans MS" pitchFamily="66" charset="0"/>
              </a:rPr>
              <a:t>Розділ</a:t>
            </a:r>
            <a:r>
              <a:rPr lang="uk-UA" sz="3200" b="1" dirty="0">
                <a:solidFill>
                  <a:srgbClr val="FFC000"/>
                </a:solidFill>
                <a:latin typeface="Comic Sans MS" pitchFamily="66" charset="0"/>
              </a:rPr>
              <a:t>:</a:t>
            </a:r>
          </a:p>
          <a:p>
            <a:pPr algn="ctr"/>
            <a:r>
              <a:rPr lang="uk-UA" sz="3200" b="1" dirty="0">
                <a:solidFill>
                  <a:srgbClr val="C00000"/>
                </a:solidFill>
                <a:latin typeface="Comic Sans MS" pitchFamily="66" charset="0"/>
              </a:rPr>
              <a:t> Усне додавання та     віднімання трицифрових </a:t>
            </a:r>
            <a:r>
              <a:rPr lang="uk-UA" sz="3200" b="1" dirty="0" smtClean="0">
                <a:solidFill>
                  <a:srgbClr val="C00000"/>
                </a:solidFill>
                <a:latin typeface="Comic Sans MS" pitchFamily="66" charset="0"/>
              </a:rPr>
              <a:t>чисел</a:t>
            </a:r>
          </a:p>
          <a:p>
            <a:pPr algn="ctr"/>
            <a:endParaRPr lang="uk-UA" sz="2000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ctr"/>
            <a:r>
              <a:rPr lang="uk-UA" b="1" dirty="0" smtClean="0">
                <a:solidFill>
                  <a:schemeClr val="accent2"/>
                </a:solidFill>
                <a:latin typeface="Comic Sans MS" pitchFamily="66" charset="0"/>
              </a:rPr>
              <a:t>Вчитель </a:t>
            </a:r>
            <a:r>
              <a:rPr lang="uk-UA" b="1" dirty="0" smtClean="0">
                <a:solidFill>
                  <a:schemeClr val="accent2"/>
                </a:solidFill>
                <a:latin typeface="Comic Sans MS" pitchFamily="66" charset="0"/>
              </a:rPr>
              <a:t>п</a:t>
            </a:r>
            <a:r>
              <a:rPr lang="uk-UA" b="1" dirty="0" smtClean="0">
                <a:solidFill>
                  <a:schemeClr val="accent2"/>
                </a:solidFill>
                <a:latin typeface="Comic Sans MS" pitchFamily="66" charset="0"/>
              </a:rPr>
              <a:t>очаткових класів</a:t>
            </a:r>
          </a:p>
          <a:p>
            <a:pPr algn="ctr"/>
            <a:r>
              <a:rPr lang="uk-UA" b="1" dirty="0" smtClean="0">
                <a:solidFill>
                  <a:schemeClr val="accent2"/>
                </a:solidFill>
                <a:latin typeface="Comic Sans MS" pitchFamily="66" charset="0"/>
              </a:rPr>
              <a:t> Когут Олена Семенівна </a:t>
            </a:r>
          </a:p>
          <a:p>
            <a:pPr algn="ctr"/>
            <a:r>
              <a:rPr lang="uk-UA" b="1" noProof="1" smtClean="0">
                <a:solidFill>
                  <a:schemeClr val="accent2"/>
                </a:solidFill>
                <a:latin typeface="Comic Sans MS" pitchFamily="66" charset="0"/>
              </a:rPr>
              <a:t>КЗ</a:t>
            </a:r>
            <a:r>
              <a:rPr lang="uk-UA" b="1" noProof="1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uk-UA" b="1" noProof="1" smtClean="0">
                <a:solidFill>
                  <a:schemeClr val="accent2"/>
                </a:solidFill>
                <a:latin typeface="Comic Sans MS" pitchFamily="66" charset="0"/>
              </a:rPr>
              <a:t>“</a:t>
            </a:r>
            <a:r>
              <a:rPr lang="uk-UA" b="1" noProof="1" smtClean="0">
                <a:solidFill>
                  <a:schemeClr val="accent2"/>
                </a:solidFill>
                <a:latin typeface="Comic Sans MS" pitchFamily="66" charset="0"/>
              </a:rPr>
              <a:t>Менчикурівська ЗОШ І-ІІІ </a:t>
            </a:r>
            <a:r>
              <a:rPr lang="uk-UA" b="1" noProof="1" smtClean="0">
                <a:solidFill>
                  <a:schemeClr val="accent2"/>
                </a:solidFill>
                <a:latin typeface="Comic Sans MS" pitchFamily="66" charset="0"/>
              </a:rPr>
              <a:t>ст.”</a:t>
            </a:r>
            <a:endParaRPr lang="uk-UA" b="1" noProof="1" smtClean="0">
              <a:solidFill>
                <a:schemeClr val="accent2"/>
              </a:solidFill>
              <a:latin typeface="Comic Sans MS" pitchFamily="66" charset="0"/>
            </a:endParaRPr>
          </a:p>
          <a:p>
            <a:pPr algn="ctr"/>
            <a:r>
              <a:rPr lang="uk-UA" b="1" dirty="0" err="1" smtClean="0">
                <a:solidFill>
                  <a:schemeClr val="accent2"/>
                </a:solidFill>
                <a:latin typeface="Comic Sans MS" pitchFamily="66" charset="0"/>
              </a:rPr>
              <a:t>Веселівський</a:t>
            </a:r>
            <a:r>
              <a:rPr lang="uk-UA" b="1" dirty="0" smtClean="0">
                <a:solidFill>
                  <a:schemeClr val="accent2"/>
                </a:solidFill>
                <a:latin typeface="Comic Sans MS" pitchFamily="66" charset="0"/>
              </a:rPr>
              <a:t> район, Запорізька область</a:t>
            </a:r>
            <a:endParaRPr lang="en-US" b="1" dirty="0">
              <a:solidFill>
                <a:schemeClr val="accent2"/>
              </a:solidFill>
              <a:latin typeface="Comic Sans MS" pitchFamily="66" charset="0"/>
            </a:endParaRPr>
          </a:p>
          <a:p>
            <a:pPr algn="ctr"/>
            <a:endParaRPr lang="en-US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916238" y="1557338"/>
            <a:ext cx="41767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  </a:t>
            </a:r>
            <a:r>
              <a:rPr lang="en-US" sz="2800" dirty="0" smtClean="0"/>
              <a:t> </a:t>
            </a:r>
            <a:r>
              <a:rPr lang="uk-UA" sz="2400" b="1" dirty="0" smtClean="0">
                <a:solidFill>
                  <a:srgbClr val="000066"/>
                </a:solidFill>
                <a:latin typeface="Comic Sans MS" pitchFamily="66" charset="0"/>
              </a:rPr>
              <a:t>Математика</a:t>
            </a:r>
            <a:r>
              <a:rPr lang="uk-UA" sz="2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uk-UA" sz="2400" b="1" dirty="0" smtClean="0">
                <a:solidFill>
                  <a:srgbClr val="000066"/>
                </a:solidFill>
                <a:latin typeface="Comic Sans MS" pitchFamily="66" charset="0"/>
              </a:rPr>
              <a:t>  </a:t>
            </a:r>
            <a:r>
              <a:rPr lang="uk-UA" sz="2400" b="1" dirty="0" smtClean="0">
                <a:solidFill>
                  <a:srgbClr val="000066"/>
                </a:solidFill>
                <a:latin typeface="Comic Sans MS" pitchFamily="66" charset="0"/>
              </a:rPr>
              <a:t>3 </a:t>
            </a:r>
            <a:r>
              <a:rPr lang="uk-UA" sz="2400" b="1" dirty="0">
                <a:solidFill>
                  <a:srgbClr val="000066"/>
                </a:solidFill>
                <a:latin typeface="Comic Sans MS" pitchFamily="66" charset="0"/>
              </a:rPr>
              <a:t>клас</a:t>
            </a:r>
            <a:r>
              <a:rPr lang="uk-UA" sz="3200" b="1" dirty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uk-UA" sz="3200" b="1" dirty="0">
                <a:solidFill>
                  <a:srgbClr val="000066"/>
                </a:solidFill>
                <a:latin typeface="Comic Sans MS" pitchFamily="66" charset="0"/>
              </a:rPr>
            </a:br>
            <a:endParaRPr lang="uk-UA" sz="32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14339" name="Рисунок 7" descr="3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13" y="2205038"/>
            <a:ext cx="2913062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1125538"/>
            <a:ext cx="8226425" cy="493712"/>
          </a:xfrm>
        </p:spPr>
        <p:txBody>
          <a:bodyPr/>
          <a:lstStyle/>
          <a:p>
            <a:r>
              <a:rPr lang="uk-UA" sz="2800" b="1" i="1" smtClean="0">
                <a:solidFill>
                  <a:srgbClr val="C00000"/>
                </a:solidFill>
              </a:rPr>
              <a:t>Складіть задачу за коротким записом:</a:t>
            </a:r>
          </a:p>
        </p:txBody>
      </p:sp>
      <p:sp>
        <p:nvSpPr>
          <p:cNvPr id="24578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205038"/>
            <a:ext cx="8226425" cy="3938587"/>
          </a:xfrm>
        </p:spPr>
        <p:txBody>
          <a:bodyPr/>
          <a:lstStyle/>
          <a:p>
            <a:pPr marL="898525" lvl="4">
              <a:lnSpc>
                <a:spcPct val="100000"/>
              </a:lnSpc>
            </a:pPr>
            <a:r>
              <a:rPr lang="uk-UA" sz="3600" b="1" smtClean="0">
                <a:solidFill>
                  <a:srgbClr val="000066"/>
                </a:solidFill>
                <a:latin typeface="Franklin Gothic Medium Cond" pitchFamily="34" charset="0"/>
              </a:rPr>
              <a:t> Дерев</a:t>
            </a:r>
            <a:r>
              <a:rPr lang="en-US" sz="3600" b="1" smtClean="0">
                <a:solidFill>
                  <a:srgbClr val="000066"/>
                </a:solidFill>
                <a:latin typeface="Copperplate Gothic Bold" pitchFamily="34" charset="0"/>
              </a:rPr>
              <a:t>’</a:t>
            </a:r>
            <a:r>
              <a:rPr lang="uk-UA" sz="3600" b="1" smtClean="0">
                <a:solidFill>
                  <a:srgbClr val="000066"/>
                </a:solidFill>
                <a:latin typeface="Franklin Gothic Medium Cond" pitchFamily="34" charset="0"/>
              </a:rPr>
              <a:t>яних сувенірів - 420                                 </a:t>
            </a:r>
          </a:p>
          <a:p>
            <a:pPr marL="898525" lvl="4">
              <a:lnSpc>
                <a:spcPct val="100000"/>
              </a:lnSpc>
            </a:pPr>
            <a:r>
              <a:rPr lang="uk-UA" sz="3600" b="1" smtClean="0">
                <a:solidFill>
                  <a:srgbClr val="000066"/>
                </a:solidFill>
                <a:latin typeface="Franklin Gothic Medium Cond" pitchFamily="34" charset="0"/>
              </a:rPr>
              <a:t>                                                                </a:t>
            </a:r>
            <a:r>
              <a:rPr lang="uk-UA" sz="3600" b="1" smtClean="0">
                <a:solidFill>
                  <a:srgbClr val="000099"/>
                </a:solidFill>
                <a:latin typeface="Franklin Gothic Medium Cond" pitchFamily="34" charset="0"/>
              </a:rPr>
              <a:t>780 с. </a:t>
            </a:r>
            <a:r>
              <a:rPr lang="uk-UA" sz="3600" b="1" smtClean="0">
                <a:solidFill>
                  <a:srgbClr val="000066"/>
                </a:solidFill>
                <a:latin typeface="Franklin Gothic Medium Cond" pitchFamily="34" charset="0"/>
              </a:rPr>
              <a:t>Глиняних сувенірів - ?                      </a:t>
            </a:r>
          </a:p>
          <a:p>
            <a:pPr marL="898525"/>
            <a:endParaRPr lang="uk-UA" sz="3600" smtClean="0"/>
          </a:p>
        </p:txBody>
      </p:sp>
      <p:sp>
        <p:nvSpPr>
          <p:cNvPr id="24579" name="Права фігурна дужка 3"/>
          <p:cNvSpPr>
            <a:spLocks/>
          </p:cNvSpPr>
          <p:nvPr/>
        </p:nvSpPr>
        <p:spPr bwMode="auto">
          <a:xfrm>
            <a:off x="6011863" y="2420938"/>
            <a:ext cx="576262" cy="1368425"/>
          </a:xfrm>
          <a:prstGeom prst="rightBrace">
            <a:avLst>
              <a:gd name="adj1" fmla="val 0"/>
              <a:gd name="adj2" fmla="val 47560"/>
            </a:avLst>
          </a:prstGeom>
          <a:noFill/>
          <a:ln w="7620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>
              <a:solidFill>
                <a:srgbClr val="000099"/>
              </a:solidFill>
            </a:endParaRPr>
          </a:p>
        </p:txBody>
      </p:sp>
      <p:pic>
        <p:nvPicPr>
          <p:cNvPr id="2458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478338"/>
            <a:ext cx="2851150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1628775"/>
            <a:ext cx="8226425" cy="792163"/>
          </a:xfrm>
        </p:spPr>
        <p:txBody>
          <a:bodyPr/>
          <a:lstStyle/>
          <a:p>
            <a:r>
              <a:rPr lang="uk-UA" sz="3200" b="1" i="1" smtClean="0">
                <a:solidFill>
                  <a:srgbClr val="C00000"/>
                </a:solidFill>
              </a:rPr>
              <a:t>Самоперевірка задачі</a:t>
            </a:r>
          </a:p>
        </p:txBody>
      </p:sp>
      <p:sp>
        <p:nvSpPr>
          <p:cNvPr id="25602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420938"/>
            <a:ext cx="6923088" cy="3708400"/>
          </a:xfrm>
        </p:spPr>
        <p:txBody>
          <a:bodyPr/>
          <a:lstStyle/>
          <a:p>
            <a:r>
              <a:rPr lang="uk-UA" dirty="0" smtClean="0"/>
              <a:t>  </a:t>
            </a:r>
            <a:endParaRPr lang="uk-UA" sz="2400" dirty="0" smtClean="0"/>
          </a:p>
          <a:p>
            <a:r>
              <a:rPr lang="uk-UA" sz="2400" dirty="0" smtClean="0"/>
              <a:t>   </a:t>
            </a:r>
            <a:r>
              <a:rPr lang="uk-UA" sz="2800" b="1" dirty="0" smtClean="0">
                <a:solidFill>
                  <a:srgbClr val="000066"/>
                </a:solidFill>
              </a:rPr>
              <a:t>1) 70 + </a:t>
            </a:r>
            <a:r>
              <a:rPr lang="uk-UA" sz="2800" b="1" dirty="0" smtClean="0">
                <a:solidFill>
                  <a:srgbClr val="000066"/>
                </a:solidFill>
              </a:rPr>
              <a:t>60 </a:t>
            </a:r>
            <a:r>
              <a:rPr lang="uk-UA" sz="2800" b="1" dirty="0" smtClean="0">
                <a:solidFill>
                  <a:srgbClr val="000066"/>
                </a:solidFill>
              </a:rPr>
              <a:t>= </a:t>
            </a:r>
            <a:r>
              <a:rPr lang="uk-UA" sz="2800" b="1" dirty="0" smtClean="0">
                <a:solidFill>
                  <a:srgbClr val="000066"/>
                </a:solidFill>
              </a:rPr>
              <a:t>130 </a:t>
            </a:r>
            <a:r>
              <a:rPr lang="uk-UA" sz="2800" b="1" dirty="0" smtClean="0">
                <a:solidFill>
                  <a:srgbClr val="000066"/>
                </a:solidFill>
              </a:rPr>
              <a:t>(</a:t>
            </a:r>
            <a:r>
              <a:rPr lang="uk-UA" sz="2800" b="1" dirty="0" err="1" smtClean="0">
                <a:solidFill>
                  <a:srgbClr val="000066"/>
                </a:solidFill>
              </a:rPr>
              <a:t>грн</a:t>
            </a:r>
            <a:r>
              <a:rPr lang="uk-UA" sz="2800" b="1" dirty="0" smtClean="0">
                <a:solidFill>
                  <a:srgbClr val="000066"/>
                </a:solidFill>
              </a:rPr>
              <a:t>)- на екскурсії та сувеніри;</a:t>
            </a:r>
          </a:p>
          <a:p>
            <a:r>
              <a:rPr lang="uk-UA" sz="2800" b="1" dirty="0" smtClean="0">
                <a:solidFill>
                  <a:srgbClr val="000066"/>
                </a:solidFill>
              </a:rPr>
              <a:t>   2) </a:t>
            </a:r>
            <a:r>
              <a:rPr lang="uk-UA" sz="2800" b="1" dirty="0" smtClean="0">
                <a:solidFill>
                  <a:srgbClr val="000066"/>
                </a:solidFill>
              </a:rPr>
              <a:t>240 </a:t>
            </a:r>
            <a:r>
              <a:rPr lang="uk-UA" sz="2800" b="1" dirty="0" smtClean="0">
                <a:solidFill>
                  <a:srgbClr val="000066"/>
                </a:solidFill>
              </a:rPr>
              <a:t>- </a:t>
            </a:r>
            <a:r>
              <a:rPr lang="uk-UA" sz="2800" b="1" dirty="0" smtClean="0">
                <a:solidFill>
                  <a:srgbClr val="000066"/>
                </a:solidFill>
              </a:rPr>
              <a:t>130 </a:t>
            </a:r>
            <a:r>
              <a:rPr lang="uk-UA" sz="2800" b="1" dirty="0" smtClean="0">
                <a:solidFill>
                  <a:srgbClr val="000066"/>
                </a:solidFill>
              </a:rPr>
              <a:t>= 110(</a:t>
            </a:r>
            <a:r>
              <a:rPr lang="uk-UA" sz="2800" b="1" dirty="0" err="1" smtClean="0">
                <a:solidFill>
                  <a:srgbClr val="000066"/>
                </a:solidFill>
              </a:rPr>
              <a:t>грн</a:t>
            </a:r>
            <a:r>
              <a:rPr lang="uk-UA" sz="2800" b="1" dirty="0" smtClean="0">
                <a:solidFill>
                  <a:srgbClr val="000066"/>
                </a:solidFill>
              </a:rPr>
              <a:t>)</a:t>
            </a:r>
          </a:p>
          <a:p>
            <a:r>
              <a:rPr lang="uk-UA" sz="2800" b="1" dirty="0" smtClean="0">
                <a:solidFill>
                  <a:srgbClr val="000066"/>
                </a:solidFill>
              </a:rPr>
              <a:t>   </a:t>
            </a:r>
            <a:r>
              <a:rPr lang="uk-UA" sz="2800" b="1" i="1" dirty="0" smtClean="0">
                <a:solidFill>
                  <a:srgbClr val="000066"/>
                </a:solidFill>
              </a:rPr>
              <a:t>Відповідь: для відвідування кафе залишиться 110 грн.</a:t>
            </a:r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3346450"/>
            <a:ext cx="176688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138238"/>
            <a:ext cx="8777288" cy="5459412"/>
          </a:xfrm>
          <a:ln>
            <a:solidFill>
              <a:srgbClr val="FF0000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6" descr="okyanus3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63613"/>
            <a:ext cx="9144000" cy="5634037"/>
          </a:xfrm>
        </p:spPr>
      </p:pic>
      <p:pic>
        <p:nvPicPr>
          <p:cNvPr id="27651" name="Picture 2" descr="G:\Obyknovennaya-krevet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006640"/>
            <a:ext cx="2886522" cy="208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 descr="G:\29f352d93887cd6d8549940db2ba5d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5826" y="4301674"/>
            <a:ext cx="3131256" cy="1948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0466" y="3645024"/>
            <a:ext cx="3004557" cy="195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431800" y="2492375"/>
            <a:ext cx="82089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uk-UA" sz="2400" b="1" dirty="0">
                <a:solidFill>
                  <a:srgbClr val="000066"/>
                </a:solidFill>
                <a:latin typeface="+mj-lt"/>
              </a:rPr>
              <a:t>				</a:t>
            </a:r>
            <a:r>
              <a:rPr lang="uk-UA" sz="2400" b="1" dirty="0">
                <a:solidFill>
                  <a:srgbClr val="000000"/>
                </a:solidFill>
              </a:rPr>
              <a:t>													</a:t>
            </a:r>
            <a:r>
              <a:rPr lang="uk-UA" sz="2400" dirty="0">
                <a:solidFill>
                  <a:srgbClr val="000066"/>
                </a:solidFill>
              </a:rPr>
              <a:t>																																																				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195735" y="1196752"/>
            <a:ext cx="4877588" cy="1652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8676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endParaRPr lang="uk-UA" smtClean="0"/>
          </a:p>
        </p:txBody>
      </p:sp>
      <p:sp>
        <p:nvSpPr>
          <p:cNvPr id="28677" name="Місце для вмісту 5"/>
          <p:cNvSpPr>
            <a:spLocks noGrp="1"/>
          </p:cNvSpPr>
          <p:nvPr>
            <p:ph idx="1"/>
          </p:nvPr>
        </p:nvSpPr>
        <p:spPr>
          <a:xfrm>
            <a:off x="1692275" y="3068638"/>
            <a:ext cx="6991350" cy="3060700"/>
          </a:xfrm>
        </p:spPr>
        <p:txBody>
          <a:bodyPr/>
          <a:lstStyle/>
          <a:p>
            <a:r>
              <a:rPr lang="uk-UA" b="1" smtClean="0">
                <a:solidFill>
                  <a:srgbClr val="000099"/>
                </a:solidFill>
              </a:rPr>
              <a:t>1) 490 – 380</a:t>
            </a:r>
          </a:p>
          <a:p>
            <a:r>
              <a:rPr lang="uk-UA" b="1" smtClean="0">
                <a:solidFill>
                  <a:srgbClr val="000099"/>
                </a:solidFill>
              </a:rPr>
              <a:t>2) 490 – 270</a:t>
            </a:r>
          </a:p>
          <a:p>
            <a:r>
              <a:rPr lang="uk-UA" b="1" smtClean="0">
                <a:solidFill>
                  <a:srgbClr val="000099"/>
                </a:solidFill>
              </a:rPr>
              <a:t>3) 380 – (490 – 270)</a:t>
            </a:r>
          </a:p>
          <a:p>
            <a:r>
              <a:rPr lang="uk-UA" b="1" smtClean="0">
                <a:solidFill>
                  <a:srgbClr val="000099"/>
                </a:solidFill>
              </a:rPr>
              <a:t>4) (480 + 270) – 490</a:t>
            </a:r>
          </a:p>
          <a:p>
            <a:endParaRPr lang="uk-UA" smtClean="0"/>
          </a:p>
          <a:p>
            <a:endParaRPr lang="uk-UA" smtClean="0"/>
          </a:p>
          <a:p>
            <a:endParaRPr lang="uk-UA" smtClean="0"/>
          </a:p>
          <a:p>
            <a:endParaRPr lang="uk-UA" smtClean="0"/>
          </a:p>
        </p:txBody>
      </p:sp>
      <p:pic>
        <p:nvPicPr>
          <p:cNvPr id="7" name="Picture 6" descr="jemocii_9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4683638"/>
            <a:ext cx="1426722" cy="10096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6425" cy="792163"/>
          </a:xfrm>
        </p:spPr>
        <p:txBody>
          <a:bodyPr/>
          <a:lstStyle/>
          <a:p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endParaRPr lang="uk-UA" smtClean="0"/>
          </a:p>
        </p:txBody>
      </p:sp>
      <p:sp>
        <p:nvSpPr>
          <p:cNvPr id="18" name="Місце для вмісту 17"/>
          <p:cNvSpPr>
            <a:spLocks noGrp="1"/>
          </p:cNvSpPr>
          <p:nvPr>
            <p:ph idx="1"/>
          </p:nvPr>
        </p:nvSpPr>
        <p:spPr>
          <a:xfrm>
            <a:off x="179388" y="1196975"/>
            <a:ext cx="8785225" cy="531653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i="1" dirty="0" smtClean="0"/>
              <a:t>  </a:t>
            </a:r>
            <a:r>
              <a:rPr lang="ru-RU" sz="3600" b="1" i="1" dirty="0" smtClean="0">
                <a:solidFill>
                  <a:srgbClr val="262699"/>
                </a:solidFill>
              </a:rPr>
              <a:t> Кут</a:t>
            </a:r>
            <a:r>
              <a:rPr lang="ru-RU" sz="3600" b="1" dirty="0" smtClean="0">
                <a:solidFill>
                  <a:srgbClr val="262699"/>
                </a:solidFill>
              </a:rPr>
              <a:t> — </a:t>
            </a:r>
            <a:r>
              <a:rPr lang="ru-RU" sz="3600" b="1" dirty="0" err="1" smtClean="0">
                <a:solidFill>
                  <a:srgbClr val="262699"/>
                </a:solidFill>
              </a:rPr>
              <a:t>це</a:t>
            </a:r>
            <a:r>
              <a:rPr lang="ru-RU" sz="3600" b="1" dirty="0" smtClean="0">
                <a:solidFill>
                  <a:srgbClr val="262699"/>
                </a:solidFill>
              </a:rPr>
              <a:t> </a:t>
            </a:r>
            <a:r>
              <a:rPr lang="ru-RU" sz="3600" b="1" dirty="0" err="1" smtClean="0">
                <a:solidFill>
                  <a:srgbClr val="262699"/>
                </a:solidFill>
              </a:rPr>
              <a:t>фігура</a:t>
            </a:r>
            <a:r>
              <a:rPr lang="ru-RU" sz="3600" b="1" dirty="0" smtClean="0">
                <a:solidFill>
                  <a:srgbClr val="262699"/>
                </a:solidFill>
              </a:rPr>
              <a:t>, </a:t>
            </a:r>
            <a:r>
              <a:rPr lang="ru-RU" sz="3600" b="1" dirty="0" err="1" smtClean="0">
                <a:solidFill>
                  <a:srgbClr val="262699"/>
                </a:solidFill>
              </a:rPr>
              <a:t>утворена</a:t>
            </a:r>
            <a:r>
              <a:rPr lang="ru-RU" sz="3600" b="1" dirty="0" smtClean="0">
                <a:solidFill>
                  <a:srgbClr val="262699"/>
                </a:solidFill>
              </a:rPr>
              <a:t> </a:t>
            </a:r>
            <a:r>
              <a:rPr lang="ru-RU" sz="3600" b="1" dirty="0" err="1" smtClean="0">
                <a:solidFill>
                  <a:srgbClr val="262699"/>
                </a:solidFill>
              </a:rPr>
              <a:t>двома</a:t>
            </a:r>
            <a:r>
              <a:rPr lang="ru-RU" sz="3600" b="1" dirty="0" smtClean="0">
                <a:solidFill>
                  <a:srgbClr val="262699"/>
                </a:solidFill>
              </a:rPr>
              <a:t> </a:t>
            </a:r>
            <a:r>
              <a:rPr lang="ru-RU" sz="3600" b="1" dirty="0" err="1" smtClean="0">
                <a:solidFill>
                  <a:srgbClr val="262699"/>
                </a:solidFill>
              </a:rPr>
              <a:t>променями</a:t>
            </a:r>
            <a:r>
              <a:rPr lang="ru-RU" sz="3600" b="1" dirty="0" smtClean="0">
                <a:solidFill>
                  <a:srgbClr val="262699"/>
                </a:solidFill>
              </a:rPr>
              <a:t>, </a:t>
            </a:r>
            <a:r>
              <a:rPr lang="ru-RU" sz="3600" b="1" dirty="0" err="1" smtClean="0">
                <a:solidFill>
                  <a:srgbClr val="262699"/>
                </a:solidFill>
              </a:rPr>
              <a:t>що</a:t>
            </a:r>
            <a:r>
              <a:rPr lang="ru-RU" sz="3600" b="1" dirty="0" smtClean="0">
                <a:solidFill>
                  <a:srgbClr val="262699"/>
                </a:solidFill>
              </a:rPr>
              <a:t> </a:t>
            </a:r>
            <a:r>
              <a:rPr lang="ru-RU" sz="3600" b="1" dirty="0" err="1" smtClean="0">
                <a:solidFill>
                  <a:srgbClr val="262699"/>
                </a:solidFill>
              </a:rPr>
              <a:t>виходять</a:t>
            </a:r>
            <a:r>
              <a:rPr lang="ru-RU" sz="3600" b="1" dirty="0" smtClean="0">
                <a:solidFill>
                  <a:srgbClr val="262699"/>
                </a:solidFill>
              </a:rPr>
              <a:t> з </a:t>
            </a:r>
            <a:r>
              <a:rPr lang="ru-RU" sz="3600" b="1" dirty="0" err="1" smtClean="0">
                <a:solidFill>
                  <a:srgbClr val="262699"/>
                </a:solidFill>
              </a:rPr>
              <a:t>однієї</a:t>
            </a:r>
            <a:r>
              <a:rPr lang="ru-RU" sz="3600" b="1" dirty="0" smtClean="0">
                <a:solidFill>
                  <a:srgbClr val="262699"/>
                </a:solidFill>
              </a:rPr>
              <a:t> точки. </a:t>
            </a:r>
            <a:endParaRPr lang="uk-UA" sz="3600" b="1" dirty="0" smtClean="0">
              <a:solidFill>
                <a:srgbClr val="262699"/>
              </a:solidFill>
            </a:endParaRPr>
          </a:p>
          <a:p>
            <a:pPr algn="just"/>
            <a:r>
              <a:rPr lang="ru-RU" sz="3200" b="1" i="1" dirty="0" smtClean="0">
                <a:solidFill>
                  <a:srgbClr val="00664D"/>
                </a:solidFill>
                <a:cs typeface="Times New Roman" pitchFamily="18" charset="0"/>
              </a:rPr>
              <a:t>       </a:t>
            </a:r>
            <a:r>
              <a:rPr lang="ru-RU" sz="3600" b="1" i="1" dirty="0" smtClean="0">
                <a:solidFill>
                  <a:srgbClr val="00664D"/>
                </a:solidFill>
                <a:cs typeface="Times New Roman" pitchFamily="18" charset="0"/>
              </a:rPr>
              <a:t>Кути </a:t>
            </a:r>
            <a:r>
              <a:rPr lang="ru-RU" sz="3600" b="1" i="1" dirty="0" err="1" smtClean="0">
                <a:solidFill>
                  <a:srgbClr val="00664D"/>
                </a:solidFill>
                <a:cs typeface="Times New Roman" pitchFamily="18" charset="0"/>
              </a:rPr>
              <a:t>бувають</a:t>
            </a:r>
            <a:r>
              <a:rPr lang="ru-RU" sz="3600" b="1" i="1" dirty="0" smtClean="0">
                <a:solidFill>
                  <a:srgbClr val="00664D"/>
                </a:solidFill>
                <a:cs typeface="Times New Roman" pitchFamily="18" charset="0"/>
              </a:rPr>
              <a:t> </a:t>
            </a:r>
            <a:r>
              <a:rPr lang="ru-RU" sz="3600" b="1" i="1" dirty="0" err="1" smtClean="0">
                <a:solidFill>
                  <a:srgbClr val="00664D"/>
                </a:solidFill>
                <a:cs typeface="Times New Roman" pitchFamily="18" charset="0"/>
              </a:rPr>
              <a:t>прямі</a:t>
            </a:r>
            <a:r>
              <a:rPr lang="ru-RU" sz="3600" b="1" i="1" dirty="0" smtClean="0">
                <a:solidFill>
                  <a:srgbClr val="00664D"/>
                </a:solidFill>
                <a:cs typeface="Times New Roman" pitchFamily="18" charset="0"/>
              </a:rPr>
              <a:t> і </a:t>
            </a:r>
            <a:r>
              <a:rPr lang="ru-RU" sz="3600" b="1" i="1" dirty="0" err="1" smtClean="0">
                <a:solidFill>
                  <a:srgbClr val="00664D"/>
                </a:solidFill>
                <a:cs typeface="Times New Roman" pitchFamily="18" charset="0"/>
              </a:rPr>
              <a:t>непрямі</a:t>
            </a:r>
            <a:r>
              <a:rPr lang="ru-RU" sz="3600" b="1" i="1" dirty="0" smtClean="0">
                <a:solidFill>
                  <a:srgbClr val="00664D"/>
                </a:solidFill>
                <a:cs typeface="Times New Roman" pitchFamily="18" charset="0"/>
              </a:rPr>
              <a:t>.</a:t>
            </a:r>
            <a:endParaRPr lang="uk-UA" sz="3600" b="1" i="1" dirty="0" smtClean="0">
              <a:solidFill>
                <a:srgbClr val="00664D"/>
              </a:solidFill>
              <a:cs typeface="Times New Roman" pitchFamily="18" charset="0"/>
            </a:endParaRPr>
          </a:p>
          <a:p>
            <a:endParaRPr lang="uk-UA" dirty="0" smtClean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50" y="3933825"/>
            <a:ext cx="4968875" cy="2303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36525" y="1006475"/>
            <a:ext cx="8899525" cy="881063"/>
          </a:xfrm>
          <a:solidFill>
            <a:schemeClr val="bg1"/>
          </a:solidFill>
        </p:spPr>
        <p:txBody>
          <a:bodyPr/>
          <a:lstStyle/>
          <a:p>
            <a:r>
              <a:rPr lang="uk-UA" sz="3200" b="1" i="1" dirty="0" smtClean="0">
                <a:solidFill>
                  <a:srgbClr val="C00000"/>
                </a:solidFill>
              </a:rPr>
              <a:t>Порівняйте!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36525" y="1916113"/>
            <a:ext cx="8899525" cy="4659312"/>
          </a:xfr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uk-UA" dirty="0" smtClean="0"/>
              <a:t>   </a:t>
            </a:r>
            <a:endParaRPr lang="uk-UA" b="1" dirty="0" smtClean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uk-UA" b="1" dirty="0">
                <a:solidFill>
                  <a:schemeClr val="accent6"/>
                </a:solidFill>
              </a:rPr>
              <a:t> </a:t>
            </a:r>
            <a:r>
              <a:rPr lang="uk-UA" b="1" dirty="0" smtClean="0">
                <a:solidFill>
                  <a:schemeClr val="accent6"/>
                </a:solidFill>
              </a:rPr>
              <a:t>    952 – 74            952</a:t>
            </a:r>
          </a:p>
          <a:p>
            <a:pPr>
              <a:defRPr/>
            </a:pPr>
            <a:r>
              <a:rPr lang="uk-UA" b="1" dirty="0">
                <a:solidFill>
                  <a:schemeClr val="accent6"/>
                </a:solidFill>
              </a:rPr>
              <a:t> </a:t>
            </a:r>
            <a:r>
              <a:rPr lang="uk-UA" b="1" dirty="0" smtClean="0">
                <a:solidFill>
                  <a:schemeClr val="accent6"/>
                </a:solidFill>
              </a:rPr>
              <a:t>    306 + 278          306</a:t>
            </a:r>
          </a:p>
          <a:p>
            <a:pPr>
              <a:defRPr/>
            </a:pPr>
            <a:r>
              <a:rPr lang="uk-UA" b="1" dirty="0">
                <a:solidFill>
                  <a:schemeClr val="accent6"/>
                </a:solidFill>
              </a:rPr>
              <a:t> </a:t>
            </a:r>
            <a:r>
              <a:rPr lang="uk-UA" b="1" dirty="0" smtClean="0">
                <a:solidFill>
                  <a:schemeClr val="accent6"/>
                </a:solidFill>
              </a:rPr>
              <a:t>    49 + 714            714 + 49</a:t>
            </a:r>
          </a:p>
          <a:p>
            <a:pPr>
              <a:defRPr/>
            </a:pPr>
            <a:r>
              <a:rPr lang="uk-UA" b="1" dirty="0">
                <a:solidFill>
                  <a:schemeClr val="accent6"/>
                </a:solidFill>
              </a:rPr>
              <a:t> </a:t>
            </a:r>
            <a:r>
              <a:rPr lang="uk-UA" b="1" dirty="0" smtClean="0">
                <a:solidFill>
                  <a:schemeClr val="accent6"/>
                </a:solidFill>
              </a:rPr>
              <a:t>    827 – 63            827 - 36</a:t>
            </a:r>
            <a:endParaRPr lang="uk-UA" b="1" dirty="0">
              <a:solidFill>
                <a:schemeClr val="accent6"/>
              </a:solidFill>
            </a:endParaRPr>
          </a:p>
        </p:txBody>
      </p:sp>
      <p:sp>
        <p:nvSpPr>
          <p:cNvPr id="30724" name="Блок-схема: процес 12"/>
          <p:cNvSpPr>
            <a:spLocks noChangeArrowheads="1"/>
          </p:cNvSpPr>
          <p:nvPr/>
        </p:nvSpPr>
        <p:spPr bwMode="auto">
          <a:xfrm>
            <a:off x="2702584" y="2509838"/>
            <a:ext cx="258762" cy="261937"/>
          </a:xfrm>
          <a:prstGeom prst="flowChartProcess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30725" name="Блок-схема: процес 13"/>
          <p:cNvSpPr>
            <a:spLocks noChangeArrowheads="1"/>
          </p:cNvSpPr>
          <p:nvPr/>
        </p:nvSpPr>
        <p:spPr bwMode="auto">
          <a:xfrm>
            <a:off x="2683351" y="3074973"/>
            <a:ext cx="260350" cy="261938"/>
          </a:xfrm>
          <a:prstGeom prst="flowChartProcess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30726" name="Блок-схема: процес 14"/>
          <p:cNvSpPr>
            <a:spLocks noChangeArrowheads="1"/>
          </p:cNvSpPr>
          <p:nvPr/>
        </p:nvSpPr>
        <p:spPr bwMode="auto">
          <a:xfrm>
            <a:off x="2671848" y="3668698"/>
            <a:ext cx="260350" cy="261937"/>
          </a:xfrm>
          <a:prstGeom prst="flowChartProcess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sp>
        <p:nvSpPr>
          <p:cNvPr id="30727" name="Блок-схема: процес 15"/>
          <p:cNvSpPr>
            <a:spLocks noChangeArrowheads="1"/>
          </p:cNvSpPr>
          <p:nvPr/>
        </p:nvSpPr>
        <p:spPr bwMode="auto">
          <a:xfrm>
            <a:off x="2671848" y="4235421"/>
            <a:ext cx="260350" cy="260350"/>
          </a:xfrm>
          <a:prstGeom prst="flowChartProcess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/>
          </a:p>
        </p:txBody>
      </p:sp>
      <p:pic>
        <p:nvPicPr>
          <p:cNvPr id="30729" name="Picture 9" descr="jemocii_9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2231" y="4149080"/>
            <a:ext cx="1510128" cy="18722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68313" y="1071563"/>
            <a:ext cx="7858125" cy="773112"/>
          </a:xfrm>
        </p:spPr>
        <p:txBody>
          <a:bodyPr/>
          <a:lstStyle/>
          <a:p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b="1" i="1" smtClean="0">
                <a:solidFill>
                  <a:srgbClr val="C00000"/>
                </a:solidFill>
              </a:rPr>
              <a:t>Домашнє завдання</a:t>
            </a:r>
            <a:br>
              <a:rPr lang="uk-UA" b="1" i="1" smtClean="0">
                <a:solidFill>
                  <a:srgbClr val="C00000"/>
                </a:solidFill>
              </a:rPr>
            </a:br>
            <a:r>
              <a:rPr lang="uk-UA" b="1" i="1" smtClean="0">
                <a:solidFill>
                  <a:srgbClr val="C00000"/>
                </a:solidFill>
              </a:rPr>
              <a:t/>
            </a:r>
            <a:br>
              <a:rPr lang="uk-UA" b="1" i="1" smtClean="0">
                <a:solidFill>
                  <a:srgbClr val="C00000"/>
                </a:solidFill>
              </a:rPr>
            </a:br>
            <a:r>
              <a:rPr lang="uk-UA" b="1" i="1" smtClean="0">
                <a:solidFill>
                  <a:srgbClr val="000099"/>
                </a:solidFill>
              </a:rPr>
              <a:t>№ 508, 509</a:t>
            </a:r>
          </a:p>
        </p:txBody>
      </p:sp>
      <p:sp>
        <p:nvSpPr>
          <p:cNvPr id="31746" name="Місце для вмісту 11"/>
          <p:cNvSpPr>
            <a:spLocks noGrp="1"/>
          </p:cNvSpPr>
          <p:nvPr>
            <p:ph idx="1"/>
          </p:nvPr>
        </p:nvSpPr>
        <p:spPr>
          <a:xfrm flipV="1">
            <a:off x="611188" y="1052513"/>
            <a:ext cx="8281987" cy="792162"/>
          </a:xfrm>
        </p:spPr>
        <p:txBody>
          <a:bodyPr/>
          <a:lstStyle/>
          <a:p>
            <a:r>
              <a:rPr lang="uk-UA" smtClean="0"/>
              <a:t>                     </a:t>
            </a:r>
          </a:p>
        </p:txBody>
      </p:sp>
      <p:pic>
        <p:nvPicPr>
          <p:cNvPr id="31747" name="Рисунок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3609181"/>
            <a:ext cx="235743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8675" y="2347913"/>
            <a:ext cx="298450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23234"/>
            <a:ext cx="8712968" cy="3785652"/>
          </a:xfrm>
          <a:prstGeom prst="rect">
            <a:avLst/>
          </a:prstGeom>
          <a:solidFill>
            <a:srgbClr val="EAEAD8"/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i="1" dirty="0">
                <a:solidFill>
                  <a:srgbClr val="C00000"/>
                </a:solidFill>
                <a:latin typeface="Bookman Old Style" panose="02050604050505020204" pitchFamily="18" charset="0"/>
              </a:rPr>
              <a:t>Молодці!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6000" b="1" i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Дякую </a:t>
            </a:r>
            <a:r>
              <a:rPr lang="uk-UA" sz="6000" b="1" i="1" dirty="0">
                <a:solidFill>
                  <a:srgbClr val="002060"/>
                </a:solidFill>
                <a:latin typeface="Candara" panose="020E0502030303020204" pitchFamily="34" charset="0"/>
              </a:rPr>
              <a:t>за сумлінну роботу!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60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277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80000">
            <a:off x="241971" y="3638542"/>
            <a:ext cx="2784475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9847" y="4397017"/>
            <a:ext cx="1136650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jemocii_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4708113"/>
            <a:ext cx="1728192" cy="1323994"/>
          </a:xfrm>
          <a:prstGeom prst="rect">
            <a:avLst/>
          </a:prstGeom>
          <a:noFill/>
        </p:spPr>
      </p:pic>
      <p:sp>
        <p:nvSpPr>
          <p:cNvPr id="32776" name="AutoShape 8" descr="animashka4"/>
          <p:cNvSpPr>
            <a:spLocks noChangeAspect="1" noChangeArrowheads="1"/>
          </p:cNvSpPr>
          <p:nvPr/>
        </p:nvSpPr>
        <p:spPr bwMode="auto">
          <a:xfrm>
            <a:off x="6443663" y="2419350"/>
            <a:ext cx="628650" cy="4191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2778" name="Picture 10" descr="animashka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4264" y="1623235"/>
            <a:ext cx="1437496" cy="10101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1124744"/>
            <a:ext cx="856895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i="1" dirty="0">
                <a:solidFill>
                  <a:srgbClr val="C00000"/>
                </a:solidFill>
                <a:latin typeface="+mn-lt"/>
              </a:rPr>
              <a:t>Використані джерела: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dirty="0">
              <a:solidFill>
                <a:srgbClr val="000099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200" dirty="0">
              <a:solidFill>
                <a:srgbClr val="000099"/>
              </a:solidFill>
              <a:latin typeface="+mn-lt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>
                <a:solidFill>
                  <a:srgbClr val="000099"/>
                </a:solidFill>
                <a:latin typeface="+mn-lt"/>
              </a:rPr>
              <a:t>http://educat.at.ua</a:t>
            </a:r>
            <a:endParaRPr lang="uk-UA" sz="3200" b="1" dirty="0">
              <a:solidFill>
                <a:srgbClr val="000099"/>
              </a:solidFill>
              <a:latin typeface="+mn-lt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>
                <a:solidFill>
                  <a:srgbClr val="000099"/>
                </a:solidFill>
                <a:latin typeface="+mn-lt"/>
              </a:rPr>
              <a:t>wikipedia.org.ua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>
                <a:solidFill>
                  <a:srgbClr val="000099"/>
                </a:solidFill>
                <a:latin typeface="+mn-lt"/>
              </a:rPr>
              <a:t>math.ua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 rot="9800198" flipV="1">
            <a:off x="4736772" y="3481958"/>
            <a:ext cx="34848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5400"/>
              <a:t>  </a:t>
            </a:r>
            <a:endParaRPr lang="uk-UA" sz="5400">
              <a:solidFill>
                <a:srgbClr val="009973"/>
              </a:solidFill>
            </a:endParaRPr>
          </a:p>
        </p:txBody>
      </p:sp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1" y="1916832"/>
            <a:ext cx="2792505" cy="382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563938" y="1412875"/>
            <a:ext cx="5273675" cy="4608513"/>
          </a:xfrm>
        </p:spPr>
        <p:txBody>
          <a:bodyPr/>
          <a:lstStyle/>
          <a:p>
            <a:r>
              <a:rPr lang="ru-RU" sz="5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«Дайте </a:t>
            </a:r>
            <a:r>
              <a:rPr lang="ru-RU" sz="5400" b="1" dirty="0" err="1" smtClean="0">
                <a:solidFill>
                  <a:srgbClr val="660033"/>
                </a:solidFill>
                <a:latin typeface="Gabriola" panose="04040605051002020D02" pitchFamily="82" charset="0"/>
              </a:rPr>
              <a:t>мені</a:t>
            </a:r>
            <a:r>
              <a:rPr lang="ru-RU" sz="5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 точку опори, </a:t>
            </a:r>
            <a:r>
              <a:rPr lang="uk-UA" sz="5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і</a:t>
            </a:r>
            <a:r>
              <a:rPr lang="ru-RU" sz="5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 я переверну Землю!»</a:t>
            </a:r>
            <a:r>
              <a:rPr lang="ru-RU" b="1" dirty="0" smtClean="0">
                <a:solidFill>
                  <a:srgbClr val="000066"/>
                </a:solidFill>
                <a:latin typeface="Castellar" pitchFamily="18" charset="0"/>
              </a:rPr>
              <a:t/>
            </a:r>
            <a:br>
              <a:rPr lang="ru-RU" b="1" dirty="0" smtClean="0">
                <a:solidFill>
                  <a:srgbClr val="000066"/>
                </a:solidFill>
                <a:latin typeface="Castellar" pitchFamily="18" charset="0"/>
              </a:rPr>
            </a:br>
            <a:r>
              <a:rPr lang="ru-RU" sz="2800" b="1" dirty="0" smtClean="0">
                <a:solidFill>
                  <a:srgbClr val="000066"/>
                </a:solidFill>
                <a:latin typeface="Castellar" pitchFamily="18" charset="0"/>
              </a:rPr>
              <a:t/>
            </a:r>
            <a:br>
              <a:rPr lang="ru-RU" sz="2800" b="1" dirty="0" smtClean="0">
                <a:solidFill>
                  <a:srgbClr val="000066"/>
                </a:solidFill>
                <a:latin typeface="Castellar" pitchFamily="18" charset="0"/>
              </a:rPr>
            </a:br>
            <a:r>
              <a:rPr lang="ru-RU" sz="2800" b="1" dirty="0" smtClean="0">
                <a:solidFill>
                  <a:srgbClr val="996633"/>
                </a:solidFill>
                <a:latin typeface="Castellar" pitchFamily="18" charset="0"/>
              </a:rPr>
              <a:t>                         </a:t>
            </a:r>
            <a:r>
              <a:rPr lang="ru-RU" sz="3600" b="1" dirty="0" err="1" smtClean="0">
                <a:solidFill>
                  <a:srgbClr val="4D4D4D"/>
                </a:solidFill>
                <a:latin typeface="Monotype Corsiva" panose="03010101010201010101" pitchFamily="66" charset="0"/>
              </a:rPr>
              <a:t>Архімед</a:t>
            </a:r>
            <a:endParaRPr lang="ru-RU" sz="3600" b="1" dirty="0" smtClean="0">
              <a:solidFill>
                <a:srgbClr val="4D4D4D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6425" cy="407988"/>
          </a:xfrm>
        </p:spPr>
        <p:txBody>
          <a:bodyPr/>
          <a:lstStyle/>
          <a:p>
            <a:r>
              <a:rPr lang="uk-UA" sz="2800" b="1" i="1" smtClean="0">
                <a:solidFill>
                  <a:srgbClr val="C00000"/>
                </a:solidFill>
              </a:rPr>
              <a:t>Інтелектуальна розминка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- </a:t>
            </a:r>
            <a:r>
              <a:rPr lang="ru-RU" smtClean="0">
                <a:solidFill>
                  <a:srgbClr val="000066"/>
                </a:solidFill>
              </a:rPr>
              <a:t>Прочитати числа: 345 і 680.</a:t>
            </a:r>
          </a:p>
          <a:p>
            <a:r>
              <a:rPr lang="ru-RU" smtClean="0">
                <a:solidFill>
                  <a:srgbClr val="000066"/>
                </a:solidFill>
              </a:rPr>
              <a:t>- Який вищий розряд має число 345?</a:t>
            </a:r>
          </a:p>
          <a:p>
            <a:r>
              <a:rPr lang="ru-RU" smtClean="0">
                <a:solidFill>
                  <a:srgbClr val="000066"/>
                </a:solidFill>
              </a:rPr>
              <a:t>- Одиниць якого розряду не має число 680?</a:t>
            </a:r>
          </a:p>
          <a:p>
            <a:r>
              <a:rPr lang="ru-RU" smtClean="0">
                <a:solidFill>
                  <a:srgbClr val="000066"/>
                </a:solidFill>
              </a:rPr>
              <a:t>- Скільки всього десятків у числі 345?</a:t>
            </a:r>
          </a:p>
          <a:p>
            <a:r>
              <a:rPr lang="ru-RU" smtClean="0">
                <a:solidFill>
                  <a:srgbClr val="000066"/>
                </a:solidFill>
              </a:rPr>
              <a:t>- Знайти суму і різницю  чисел 500 і 200; 80 і 70</a:t>
            </a:r>
          </a:p>
          <a:p>
            <a:r>
              <a:rPr lang="ru-RU" smtClean="0">
                <a:solidFill>
                  <a:srgbClr val="000066"/>
                </a:solidFill>
              </a:rPr>
              <a:t>- Розкласти на розрядні доданки числа 340, 680 </a:t>
            </a:r>
          </a:p>
          <a:p>
            <a:r>
              <a:rPr lang="ru-RU" smtClean="0">
                <a:solidFill>
                  <a:srgbClr val="000066"/>
                </a:solidFill>
              </a:rPr>
              <a:t>- 1 кг зменшити на 400г</a:t>
            </a:r>
          </a:p>
          <a:p>
            <a:r>
              <a:rPr lang="ru-RU" smtClean="0">
                <a:solidFill>
                  <a:srgbClr val="000066"/>
                </a:solidFill>
              </a:rPr>
              <a:t>- 1м зменшити на 10 см</a:t>
            </a:r>
          </a:p>
        </p:txBody>
      </p:sp>
      <p:pic>
        <p:nvPicPr>
          <p:cNvPr id="16388" name="Picture 4" descr="jemocii_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8188" y="4941888"/>
            <a:ext cx="1277937" cy="1295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6425" cy="863600"/>
          </a:xfrm>
        </p:spPr>
        <p:txBody>
          <a:bodyPr/>
          <a:lstStyle/>
          <a:p>
            <a:r>
              <a:rPr lang="uk-UA" sz="3200" b="1" i="1" smtClean="0">
                <a:solidFill>
                  <a:srgbClr val="C00000"/>
                </a:solidFill>
              </a:rPr>
              <a:t>Прокоментуйте!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205038"/>
            <a:ext cx="8226425" cy="3705225"/>
          </a:xfrm>
        </p:spPr>
        <p:txBody>
          <a:bodyPr/>
          <a:lstStyle/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endParaRPr lang="uk-UA" altLang="uk-UA" sz="1400" b="1" kern="1200" dirty="0" smtClean="0">
              <a:solidFill>
                <a:srgbClr val="006699"/>
              </a:solidFill>
              <a:latin typeface="Verdana"/>
            </a:endParaRP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uk-UA" altLang="uk-UA" sz="1400" b="1" kern="1200" dirty="0" smtClean="0">
                <a:solidFill>
                  <a:srgbClr val="006699"/>
                </a:solidFill>
                <a:latin typeface="Verdana"/>
              </a:rPr>
              <a:t>                                   </a:t>
            </a: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endParaRPr lang="en-US" altLang="uk-UA" sz="1400" b="1" kern="1200" dirty="0">
              <a:solidFill>
                <a:srgbClr val="C00000"/>
              </a:solidFill>
              <a:latin typeface="Verdana"/>
            </a:endParaRPr>
          </a:p>
          <a:p>
            <a:pPr marL="342900" indent="-34290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uk-UA" altLang="uk-UA" sz="4800" b="1" kern="1200" dirty="0" smtClean="0">
                <a:solidFill>
                  <a:schemeClr val="accent6">
                    <a:lumMod val="50000"/>
                  </a:schemeClr>
                </a:solidFill>
                <a:latin typeface="Verdana"/>
              </a:rPr>
              <a:t>      </a:t>
            </a:r>
            <a:r>
              <a:rPr lang="uk-UA" altLang="uk-UA" sz="4800" b="1" kern="1200" dirty="0" smtClean="0">
                <a:solidFill>
                  <a:srgbClr val="000099"/>
                </a:solidFill>
                <a:latin typeface="Verdana"/>
              </a:rPr>
              <a:t>350 + 240 = 590</a:t>
            </a:r>
            <a:endParaRPr lang="en-US" altLang="uk-UA" sz="4800" b="1" kern="1200" dirty="0">
              <a:solidFill>
                <a:srgbClr val="000099"/>
              </a:solidFill>
              <a:latin typeface="Verdana"/>
            </a:endParaRPr>
          </a:p>
          <a:p>
            <a:pPr>
              <a:defRPr/>
            </a:pPr>
            <a:endParaRPr lang="uk-UA" dirty="0"/>
          </a:p>
        </p:txBody>
      </p:sp>
      <p:sp>
        <p:nvSpPr>
          <p:cNvPr id="11" name="Стрілка кутом догори 10"/>
          <p:cNvSpPr/>
          <p:nvPr/>
        </p:nvSpPr>
        <p:spPr bwMode="auto">
          <a:xfrm flipH="1" flipV="1">
            <a:off x="1835150" y="3022600"/>
            <a:ext cx="2305050" cy="287338"/>
          </a:xfrm>
          <a:prstGeom prst="bentUpArrow">
            <a:avLst>
              <a:gd name="adj1" fmla="val 50000"/>
              <a:gd name="adj2" fmla="val 2500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uk-UA"/>
          </a:p>
        </p:txBody>
      </p:sp>
      <p:sp>
        <p:nvSpPr>
          <p:cNvPr id="12" name="Стрілка кутом догори 11"/>
          <p:cNvSpPr/>
          <p:nvPr/>
        </p:nvSpPr>
        <p:spPr bwMode="auto">
          <a:xfrm flipH="1">
            <a:off x="2339975" y="3703638"/>
            <a:ext cx="2376488" cy="287337"/>
          </a:xfrm>
          <a:prstGeom prst="bentUpArrow">
            <a:avLst>
              <a:gd name="adj1" fmla="val 39879"/>
              <a:gd name="adj2" fmla="val 2500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uk-UA">
              <a:solidFill>
                <a:srgbClr val="002060"/>
              </a:solidFill>
            </a:endParaRPr>
          </a:p>
        </p:txBody>
      </p:sp>
      <p:pic>
        <p:nvPicPr>
          <p:cNvPr id="17413" name="Рисунок 2" descr="t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99" y="4292600"/>
            <a:ext cx="1768475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1268413"/>
            <a:ext cx="8226425" cy="1008062"/>
          </a:xfrm>
        </p:spPr>
        <p:txBody>
          <a:bodyPr/>
          <a:lstStyle/>
          <a:p>
            <a:endParaRPr lang="uk-UA" smtClean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15636" y="1268760"/>
            <a:ext cx="8226425" cy="5000157"/>
          </a:xfrm>
        </p:spPr>
        <p:txBody>
          <a:bodyPr/>
          <a:lstStyle/>
          <a:p>
            <a:pPr>
              <a:defRPr/>
            </a:pPr>
            <a:r>
              <a:rPr lang="uk-UA" b="1" i="1" dirty="0" smtClean="0">
                <a:solidFill>
                  <a:srgbClr val="C00000"/>
                </a:solidFill>
              </a:rPr>
              <a:t>                                        </a:t>
            </a:r>
            <a:r>
              <a:rPr lang="uk-UA" sz="3600" b="1" i="1" dirty="0" smtClean="0">
                <a:solidFill>
                  <a:srgbClr val="C00000"/>
                </a:solidFill>
              </a:rPr>
              <a:t>Робота в групі</a:t>
            </a:r>
          </a:p>
          <a:p>
            <a:pPr>
              <a:defRPr/>
            </a:pPr>
            <a:r>
              <a:rPr lang="ru-RU" sz="2800" dirty="0"/>
              <a:t> </a:t>
            </a:r>
            <a:r>
              <a:rPr lang="ru-RU" sz="2800" dirty="0" smtClean="0"/>
              <a:t> 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 smtClean="0"/>
              <a:t>    </a:t>
            </a:r>
            <a:r>
              <a:rPr lang="ru-RU" sz="320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Використовуючи</a:t>
            </a:r>
            <a: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 </a:t>
            </a:r>
            <a:r>
              <a:rPr lang="ru-RU" sz="320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прийом</a:t>
            </a:r>
            <a:r>
              <a:rPr lang="ru-RU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 </a:t>
            </a:r>
            <a:r>
              <a:rPr lang="ru-RU" sz="320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додавання</a:t>
            </a:r>
            <a:r>
              <a:rPr lang="ru-RU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 </a:t>
            </a:r>
            <a:r>
              <a:rPr lang="ru-RU" sz="320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трицифрових</a:t>
            </a:r>
            <a:r>
              <a:rPr lang="ru-RU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 чисел, </a:t>
            </a:r>
            <a:r>
              <a:rPr lang="ru-RU" sz="320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знайдіть</a:t>
            </a:r>
            <a:r>
              <a:rPr lang="ru-RU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 </a:t>
            </a:r>
            <a:r>
              <a:rPr lang="ru-RU" sz="320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другий</a:t>
            </a:r>
            <a:r>
              <a:rPr lang="ru-RU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 </a:t>
            </a:r>
            <a:r>
              <a:rPr lang="ru-RU" sz="320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доданок</a:t>
            </a:r>
            <a: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66"/>
                </a:solidFill>
                <a:latin typeface="+mj-lt"/>
              </a:rPr>
              <a:t>: </a:t>
            </a:r>
            <a:endParaRPr lang="uk-UA" sz="3200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66"/>
              </a:solidFill>
              <a:latin typeface="+mj-lt"/>
            </a:endParaRPr>
          </a:p>
          <a:p>
            <a:pPr>
              <a:defRPr/>
            </a:pPr>
            <a:r>
              <a:rPr lang="uk-UA" dirty="0"/>
              <a:t> </a:t>
            </a:r>
            <a:r>
              <a:rPr lang="uk-UA" dirty="0" smtClean="0"/>
              <a:t>                               </a:t>
            </a:r>
            <a:r>
              <a:rPr lang="uk-UA" sz="4000" b="1" dirty="0" smtClean="0">
                <a:solidFill>
                  <a:srgbClr val="000066"/>
                </a:solidFill>
              </a:rPr>
              <a:t>320 +        = 470</a:t>
            </a:r>
            <a:endParaRPr lang="uk-UA" sz="4000" b="1" dirty="0">
              <a:solidFill>
                <a:srgbClr val="000066"/>
              </a:solidFill>
            </a:endParaRPr>
          </a:p>
        </p:txBody>
      </p:sp>
      <p:sp>
        <p:nvSpPr>
          <p:cNvPr id="7" name="Стрілка вправо 6"/>
          <p:cNvSpPr/>
          <p:nvPr/>
        </p:nvSpPr>
        <p:spPr bwMode="auto">
          <a:xfrm>
            <a:off x="11341100" y="1793875"/>
            <a:ext cx="46038" cy="46038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uk-UA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436" name="Усміхнене обличчя 8"/>
          <p:cNvSpPr>
            <a:spLocks noChangeArrowheads="1"/>
          </p:cNvSpPr>
          <p:nvPr/>
        </p:nvSpPr>
        <p:spPr bwMode="auto">
          <a:xfrm>
            <a:off x="5076825" y="4437063"/>
            <a:ext cx="914400" cy="8636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uk-UA">
              <a:solidFill>
                <a:srgbClr val="FFC000"/>
              </a:solidFill>
            </a:endParaRPr>
          </a:p>
        </p:txBody>
      </p:sp>
      <p:pic>
        <p:nvPicPr>
          <p:cNvPr id="1843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268413"/>
            <a:ext cx="2592388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97862" cy="1008062"/>
          </a:xfrm>
        </p:spPr>
        <p:txBody>
          <a:bodyPr/>
          <a:lstStyle/>
          <a:p>
            <a:r>
              <a:rPr lang="uk-UA" sz="2800" b="1" i="1" smtClean="0">
                <a:solidFill>
                  <a:srgbClr val="C00000"/>
                </a:solidFill>
              </a:rPr>
              <a:t/>
            </a:r>
            <a:br>
              <a:rPr lang="uk-UA" sz="2800" b="1" i="1" smtClean="0">
                <a:solidFill>
                  <a:srgbClr val="C00000"/>
                </a:solidFill>
              </a:rPr>
            </a:br>
            <a:r>
              <a:rPr lang="uk-UA" sz="2800" b="1" i="1" smtClean="0">
                <a:solidFill>
                  <a:srgbClr val="C00000"/>
                </a:solidFill>
              </a:rPr>
              <a:t>Тема: </a:t>
            </a:r>
            <a:r>
              <a:rPr lang="uk-UA" sz="2800" b="1" i="1" smtClean="0">
                <a:solidFill>
                  <a:srgbClr val="000066"/>
                </a:solidFill>
              </a:rPr>
              <a:t>Усне віднімання круглих трицифрових чисел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6325" y="2205038"/>
            <a:ext cx="6199188" cy="2663825"/>
          </a:xfrm>
        </p:spPr>
        <p:txBody>
          <a:bodyPr/>
          <a:lstStyle/>
          <a:p>
            <a:pPr marL="0" indent="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uk-UA" altLang="uk-UA" sz="2400" b="1" kern="1200" dirty="0" smtClean="0">
                <a:solidFill>
                  <a:srgbClr val="006699"/>
                </a:solidFill>
                <a:latin typeface="+mj-lt"/>
              </a:rPr>
              <a:t>  </a:t>
            </a:r>
            <a:r>
              <a:rPr lang="uk-UA" sz="2800" b="1" i="1" dirty="0" smtClean="0">
                <a:solidFill>
                  <a:srgbClr val="C00000"/>
                </a:solidFill>
                <a:latin typeface="+mj-lt"/>
              </a:rPr>
              <a:t>Знати: </a:t>
            </a:r>
            <a:r>
              <a:rPr lang="uk-UA" sz="2800" b="1" dirty="0" smtClean="0">
                <a:solidFill>
                  <a:srgbClr val="000066"/>
                </a:solidFill>
                <a:latin typeface="+mj-lt"/>
              </a:rPr>
              <a:t>алгоритм </a:t>
            </a:r>
            <a:r>
              <a:rPr lang="uk-UA" sz="2800" b="1" dirty="0">
                <a:solidFill>
                  <a:srgbClr val="000066"/>
                </a:solidFill>
                <a:latin typeface="+mj-lt"/>
              </a:rPr>
              <a:t>письмового віднімання трицифрових </a:t>
            </a:r>
            <a:r>
              <a:rPr lang="uk-UA" sz="2800" b="1" dirty="0" smtClean="0">
                <a:solidFill>
                  <a:srgbClr val="000066"/>
                </a:solidFill>
                <a:latin typeface="+mj-lt"/>
              </a:rPr>
              <a:t>чисел</a:t>
            </a:r>
          </a:p>
          <a:p>
            <a:pPr marL="0" indent="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endParaRPr lang="uk-UA" sz="2800" b="1" i="1" dirty="0" smtClean="0">
              <a:solidFill>
                <a:srgbClr val="C00000"/>
              </a:solidFill>
              <a:latin typeface="+mj-lt"/>
            </a:endParaRPr>
          </a:p>
          <a:p>
            <a:pPr marL="0" indent="0" defTabSz="91440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uk-UA" sz="2800" b="1" i="1" dirty="0" smtClean="0">
                <a:solidFill>
                  <a:srgbClr val="C00000"/>
                </a:solidFill>
                <a:latin typeface="+mj-lt"/>
              </a:rPr>
              <a:t>Вміти: </a:t>
            </a:r>
            <a:r>
              <a:rPr lang="uk-UA" sz="2800" b="1" dirty="0" smtClean="0">
                <a:solidFill>
                  <a:srgbClr val="000066"/>
                </a:solidFill>
                <a:latin typeface="+mj-lt"/>
              </a:rPr>
              <a:t>застосовувати  алгоритм    віднімання чисел </a:t>
            </a:r>
            <a:endParaRPr lang="uk-UA" sz="2800" b="1" dirty="0">
              <a:solidFill>
                <a:srgbClr val="000066"/>
              </a:solidFill>
              <a:latin typeface="+mj-lt"/>
            </a:endParaRP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8175" y="2997200"/>
            <a:ext cx="12001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8263" y="3776663"/>
            <a:ext cx="9969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6425" cy="1368425"/>
          </a:xfrm>
        </p:spPr>
        <p:txBody>
          <a:bodyPr/>
          <a:lstStyle/>
          <a:p>
            <a:r>
              <a:rPr lang="uk-UA" sz="2800" b="1" i="1" smtClean="0">
                <a:solidFill>
                  <a:srgbClr val="C00000"/>
                </a:solidFill>
              </a:rPr>
              <a:t/>
            </a:r>
            <a:br>
              <a:rPr lang="uk-UA" sz="2800" b="1" i="1" smtClean="0">
                <a:solidFill>
                  <a:srgbClr val="C00000"/>
                </a:solidFill>
              </a:rPr>
            </a:br>
            <a:r>
              <a:rPr lang="uk-UA" sz="2800" b="1" i="1" smtClean="0">
                <a:solidFill>
                  <a:srgbClr val="C00000"/>
                </a:solidFill>
              </a:rPr>
              <a:t>Продовження роботи в групі </a:t>
            </a:r>
            <a:br>
              <a:rPr lang="uk-UA" sz="2800" b="1" i="1" smtClean="0">
                <a:solidFill>
                  <a:srgbClr val="C00000"/>
                </a:solidFill>
              </a:rPr>
            </a:br>
            <a:r>
              <a:rPr lang="uk-UA" sz="2800" b="1" i="1" smtClean="0">
                <a:solidFill>
                  <a:srgbClr val="C00000"/>
                </a:solidFill>
              </a:rPr>
              <a:t/>
            </a:r>
            <a:br>
              <a:rPr lang="uk-UA" sz="2800" b="1" i="1" smtClean="0">
                <a:solidFill>
                  <a:srgbClr val="C00000"/>
                </a:solidFill>
              </a:rPr>
            </a:br>
            <a:r>
              <a:rPr lang="uk-UA" sz="2800" b="1" i="1" smtClean="0">
                <a:solidFill>
                  <a:srgbClr val="002060"/>
                </a:solidFill>
              </a:rPr>
              <a:t>ЗНАЙДІТЬ ЗНАЧЕННЯ ВИРАЗІВ: </a:t>
            </a:r>
            <a:br>
              <a:rPr lang="uk-UA" sz="2800" b="1" i="1" smtClean="0">
                <a:solidFill>
                  <a:srgbClr val="002060"/>
                </a:solidFill>
              </a:rPr>
            </a:br>
            <a:endParaRPr lang="uk-UA" sz="2800" b="1" i="1" smtClean="0">
              <a:solidFill>
                <a:srgbClr val="00206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565400"/>
            <a:ext cx="8226425" cy="3276600"/>
          </a:xfrm>
        </p:spPr>
        <p:txBody>
          <a:bodyPr/>
          <a:lstStyle/>
          <a:p>
            <a:r>
              <a:rPr lang="uk-UA" dirty="0" smtClean="0"/>
              <a:t>             </a:t>
            </a:r>
          </a:p>
          <a:p>
            <a:r>
              <a:rPr lang="uk-UA" dirty="0" smtClean="0"/>
              <a:t>                                             </a:t>
            </a:r>
            <a:r>
              <a:rPr lang="uk-UA" sz="4000" b="1" dirty="0" smtClean="0">
                <a:solidFill>
                  <a:srgbClr val="000066"/>
                </a:solidFill>
              </a:rPr>
              <a:t>280 - 130</a:t>
            </a:r>
          </a:p>
          <a:p>
            <a:pPr algn="ctr"/>
            <a:r>
              <a:rPr lang="uk-UA" sz="4000" b="1" dirty="0" smtClean="0">
                <a:solidFill>
                  <a:srgbClr val="000066"/>
                </a:solidFill>
              </a:rPr>
              <a:t>                      750 - 340</a:t>
            </a:r>
          </a:p>
        </p:txBody>
      </p:sp>
      <p:pic>
        <p:nvPicPr>
          <p:cNvPr id="21507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852738"/>
            <a:ext cx="2592387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79388" y="1125538"/>
            <a:ext cx="8785225" cy="863600"/>
          </a:xfrm>
        </p:spPr>
        <p:txBody>
          <a:bodyPr/>
          <a:lstStyle/>
          <a:p>
            <a:r>
              <a:rPr lang="uk-UA" sz="3200" b="1" i="1" smtClean="0">
                <a:solidFill>
                  <a:srgbClr val="C00000"/>
                </a:solidFill>
              </a:rPr>
              <a:t/>
            </a:r>
            <a:br>
              <a:rPr lang="uk-UA" sz="3200" b="1" i="1" smtClean="0">
                <a:solidFill>
                  <a:srgbClr val="C00000"/>
                </a:solidFill>
              </a:rPr>
            </a:br>
            <a:r>
              <a:rPr lang="uk-UA" sz="3200" b="1" i="1" smtClean="0">
                <a:solidFill>
                  <a:srgbClr val="C00000"/>
                </a:solidFill>
              </a:rPr>
              <a:t>Самостійна робота</a:t>
            </a:r>
            <a:br>
              <a:rPr lang="uk-UA" sz="3200" b="1" i="1" smtClean="0">
                <a:solidFill>
                  <a:srgbClr val="C00000"/>
                </a:solidFill>
              </a:rPr>
            </a:br>
            <a:endParaRPr lang="uk-UA" sz="3200" b="1" i="1" smtClean="0">
              <a:solidFill>
                <a:srgbClr val="C00000"/>
              </a:solidFill>
            </a:endParaRPr>
          </a:p>
        </p:txBody>
      </p:sp>
      <p:pic>
        <p:nvPicPr>
          <p:cNvPr id="4" name="Picture 3" descr="H:\Documents and Settings\Aida\Рабочий стол\МОИ шаблоны ЭКСПЕРИМЕНТы\300408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2708548" y="2204864"/>
            <a:ext cx="3600400" cy="4000444"/>
          </a:xfrm>
          <a:scene3d>
            <a:camera prst="orthographicFront"/>
            <a:lightRig rig="threePt" dir="t"/>
          </a:scene3d>
          <a:sp3d>
            <a:bevelT/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i="1" dirty="0" err="1" smtClean="0">
                <a:solidFill>
                  <a:schemeClr val="accent2"/>
                </a:solidFill>
              </a:rPr>
              <a:t>Фізхвилинка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sz="4800" dirty="0" err="1" smtClean="0">
                <a:solidFill>
                  <a:srgbClr val="C00000"/>
                </a:solidFill>
              </a:rPr>
              <a:t>“То</a:t>
            </a:r>
            <a:r>
              <a:rPr lang="uk-UA" sz="4800" dirty="0" smtClean="0">
                <a:solidFill>
                  <a:srgbClr val="C00000"/>
                </a:solidFill>
              </a:rPr>
              <a:t> не є </a:t>
            </a:r>
            <a:r>
              <a:rPr lang="uk-UA" sz="4800" dirty="0" err="1" smtClean="0">
                <a:solidFill>
                  <a:srgbClr val="C00000"/>
                </a:solidFill>
              </a:rPr>
              <a:t>проблема”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ня за замовчуванням">
  <a:themeElements>
    <a:clrScheme name="Оформлення за замовчуванням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ня за замовчування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ня за замовчування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ня за замовчуванням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1_sh</Template>
  <TotalTime>1466</TotalTime>
  <Words>306</Words>
  <Application>Microsoft Office PowerPoint</Application>
  <PresentationFormat>Экран (4:3)</PresentationFormat>
  <Paragraphs>76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Оформлення за замовчуванням</vt:lpstr>
      <vt:lpstr>Слайд 1</vt:lpstr>
      <vt:lpstr>«Дайте мені точку опори, і я переверну Землю!»                           Архімед</vt:lpstr>
      <vt:lpstr>Інтелектуальна розминка</vt:lpstr>
      <vt:lpstr>Прокоментуйте!</vt:lpstr>
      <vt:lpstr>Слайд 5</vt:lpstr>
      <vt:lpstr> Тема: Усне віднімання круглих трицифрових чисел</vt:lpstr>
      <vt:lpstr> Продовження роботи в групі   ЗНАЙДІТЬ ЗНАЧЕННЯ ВИРАЗІВ:  </vt:lpstr>
      <vt:lpstr> Самостійна робота </vt:lpstr>
      <vt:lpstr>Фізхвилинка</vt:lpstr>
      <vt:lpstr>Складіть задачу за коротким записом:</vt:lpstr>
      <vt:lpstr>Самоперевірка задачі</vt:lpstr>
      <vt:lpstr>Слайд 12</vt:lpstr>
      <vt:lpstr>Слайд 13</vt:lpstr>
      <vt:lpstr>    </vt:lpstr>
      <vt:lpstr>         </vt:lpstr>
      <vt:lpstr>Порівняйте!</vt:lpstr>
      <vt:lpstr>    Домашнє завдання  № 508, 509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User</cp:lastModifiedBy>
  <cp:revision>137</cp:revision>
  <dcterms:created xsi:type="dcterms:W3CDTF">2014-11-24T16:19:28Z</dcterms:created>
  <dcterms:modified xsi:type="dcterms:W3CDTF">2018-02-26T06:46:22Z</dcterms:modified>
</cp:coreProperties>
</file>