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2.xml" ContentType="application/vnd.openxmlformats-officedocument.presentationml.tags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  <p:sldMasterId id="2147483720" r:id="rId4"/>
    <p:sldMasterId id="2147483744" r:id="rId5"/>
    <p:sldMasterId id="2147483768" r:id="rId6"/>
    <p:sldMasterId id="2147483780" r:id="rId7"/>
  </p:sldMasterIdLst>
  <p:notesMasterIdLst>
    <p:notesMasterId r:id="rId86"/>
  </p:notesMasterIdLst>
  <p:sldIdLst>
    <p:sldId id="362" r:id="rId8"/>
    <p:sldId id="363" r:id="rId9"/>
    <p:sldId id="361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266" r:id="rId30"/>
    <p:sldId id="293" r:id="rId31"/>
    <p:sldId id="256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33" r:id="rId45"/>
    <p:sldId id="307" r:id="rId46"/>
    <p:sldId id="353" r:id="rId47"/>
    <p:sldId id="308" r:id="rId48"/>
    <p:sldId id="310" r:id="rId49"/>
    <p:sldId id="311" r:id="rId50"/>
    <p:sldId id="331" r:id="rId51"/>
    <p:sldId id="330" r:id="rId52"/>
    <p:sldId id="329" r:id="rId53"/>
    <p:sldId id="328" r:id="rId54"/>
    <p:sldId id="327" r:id="rId55"/>
    <p:sldId id="326" r:id="rId56"/>
    <p:sldId id="325" r:id="rId57"/>
    <p:sldId id="324" r:id="rId58"/>
    <p:sldId id="323" r:id="rId59"/>
    <p:sldId id="322" r:id="rId60"/>
    <p:sldId id="321" r:id="rId61"/>
    <p:sldId id="320" r:id="rId62"/>
    <p:sldId id="319" r:id="rId63"/>
    <p:sldId id="318" r:id="rId64"/>
    <p:sldId id="317" r:id="rId65"/>
    <p:sldId id="316" r:id="rId66"/>
    <p:sldId id="315" r:id="rId67"/>
    <p:sldId id="314" r:id="rId68"/>
    <p:sldId id="337" r:id="rId69"/>
    <p:sldId id="338" r:id="rId70"/>
    <p:sldId id="339" r:id="rId71"/>
    <p:sldId id="340" r:id="rId72"/>
    <p:sldId id="341" r:id="rId73"/>
    <p:sldId id="346" r:id="rId74"/>
    <p:sldId id="347" r:id="rId75"/>
    <p:sldId id="345" r:id="rId76"/>
    <p:sldId id="344" r:id="rId77"/>
    <p:sldId id="343" r:id="rId78"/>
    <p:sldId id="352" r:id="rId79"/>
    <p:sldId id="351" r:id="rId80"/>
    <p:sldId id="350" r:id="rId81"/>
    <p:sldId id="349" r:id="rId82"/>
    <p:sldId id="348" r:id="rId83"/>
    <p:sldId id="342" r:id="rId84"/>
    <p:sldId id="313" r:id="rId8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FF00"/>
    <a:srgbClr val="FF0000"/>
    <a:srgbClr val="000099"/>
    <a:srgbClr val="FF0066"/>
    <a:srgbClr val="FFFF66"/>
    <a:srgbClr val="FFFFFF"/>
    <a:srgbClr val="008000"/>
    <a:srgbClr val="A1E9F1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69" autoAdjust="0"/>
  </p:normalViewPr>
  <p:slideViewPr>
    <p:cSldViewPr>
      <p:cViewPr varScale="1">
        <p:scale>
          <a:sx n="97" d="100"/>
          <a:sy n="97" d="100"/>
        </p:scale>
        <p:origin x="-11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tableStyles" Target="tableStyle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23493-8D7C-40AA-ACC5-97DD9DD65825}" type="datetimeFigureOut">
              <a:rPr lang="ru-RU" smtClean="0"/>
              <a:pPr/>
              <a:t>20.12.2015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EBD1-6FC9-48C7-A6F5-946B0AD514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864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EBD1-6FC9-48C7-A6F5-946B0AD514DA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EBD1-6FC9-48C7-A6F5-946B0AD514DA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EBD1-6FC9-48C7-A6F5-946B0AD514D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08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A078-7B89-4146-AD0B-4CB2770CE6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8DEE7-F75A-4D0E-9A86-F2EEF986EC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7B02-7125-45BF-BBE6-AF23E1147D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066800"/>
            <a:ext cx="6934200" cy="1143000"/>
          </a:xfrm>
          <a:effectLst>
            <a:outerShdw dist="28398" dir="3806097" algn="ctr" rotWithShape="0">
              <a:schemeClr val="bg2"/>
            </a:outerShdw>
          </a:effectLst>
        </p:spPr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438400"/>
            <a:ext cx="6400800" cy="1295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54A078-7B89-4146-AD0B-4CB2770CE62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8" name="Picture 10" descr="plan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2286000"/>
            <a:ext cx="4240213" cy="474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416B-4869-4542-95A2-36AD33ADC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34A5-C96B-4233-982A-B17465553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8ACF-FAEA-4F89-A27D-A04B29669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D6E0-92C7-4779-8F50-B1641C147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FE191-FD8D-4795-8A22-F22C4047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FA00-A96D-498E-9D4E-E6A543A4A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DABE-D506-42B9-B5D6-0C6D984DF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416B-4869-4542-95A2-36AD33ADC3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990600"/>
            <a:ext cx="5334000" cy="304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4B836-160B-441A-A44D-4C9AE4FCF6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1"/>
          <p:cNvGrpSpPr/>
          <p:nvPr/>
        </p:nvGrpSpPr>
        <p:grpSpPr>
          <a:xfrm>
            <a:off x="1752600" y="457200"/>
            <a:ext cx="5802923" cy="4191000"/>
            <a:chOff x="1752600" y="457200"/>
            <a:chExt cx="5802923" cy="4191000"/>
          </a:xfrm>
        </p:grpSpPr>
        <p:pic>
          <p:nvPicPr>
            <p:cNvPr id="9" name="Picture 8" descr="Bitmap_128.bmp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752600" y="457200"/>
              <a:ext cx="5802923" cy="4191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 userDrawn="1"/>
          </p:nvSpPr>
          <p:spPr bwMode="auto">
            <a:xfrm>
              <a:off x="1905000" y="457200"/>
              <a:ext cx="838200" cy="304800"/>
            </a:xfrm>
            <a:prstGeom prst="rect">
              <a:avLst/>
            </a:prstGeom>
            <a:blipFill>
              <a:blip r:embed="rId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a:blip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8DEE7-F75A-4D0E-9A86-F2EEF986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7B02-7125-45BF-BBE6-AF23E1147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34A5-C96B-4233-982A-B17465553E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8ACF-FAEA-4F89-A27D-A04B29669C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0425"/>
            <a:ext cx="67056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854A078-7B89-4146-AD0B-4CB2770CE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416B-4869-4542-95A2-36AD33ADC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F34A5-C96B-4233-982A-B17465553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8ACF-FAEA-4F89-A27D-A04B29669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D6E0-92C7-4779-8F50-B1641C147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BD6E0-92C7-4779-8F50-B1641C147D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FE191-FD8D-4795-8A22-F22C4047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FA00-A96D-498E-9D4E-E6A543A4A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DABE-D506-42B9-B5D6-0C6D984DF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4B836-160B-441A-A44D-4C9AE4FCF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8DEE7-F75A-4D0E-9A86-F2EEF986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668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668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07B02-7125-45BF-BBE6-AF23E1147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54A078-7B89-4146-AD0B-4CB2770CE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5416B-4869-4542-95A2-36AD33ADC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F34A5-C96B-4233-982A-B17465553E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E8ACF-FAEA-4F89-A27D-A04B29669C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FE191-FD8D-4795-8A22-F22C40471B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7BD6E0-92C7-4779-8F50-B1641C147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FE191-FD8D-4795-8A22-F22C40471B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0FA00-A96D-498E-9D4E-E6A543A4A1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DDABE-D506-42B9-B5D6-0C6D984DF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4B836-160B-441A-A44D-4C9AE4FCF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8DEE7-F75A-4D0E-9A86-F2EEF986E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07B02-7125-45BF-BBE6-AF23E1147D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7C04C-C478-4A3C-B7F9-B4946C3DA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07BE9-DC4F-4DCC-BD3A-45144FE75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D81CD-27C3-4F8C-8406-FD25A6653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0FA00-A96D-498E-9D4E-E6A543A4A1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E85B4-E5EB-4679-9264-CE733839C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544F3-35E7-4C33-8AA0-DD9AB81A7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D49F-A041-4BC4-A21D-35A24B971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6D85-FFAE-4BC9-9562-99EF0AED3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5BB59-F91C-445B-9732-9E317044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C912-228B-4044-843E-1289366D2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F634-1DA9-4E6C-988F-3F09A5AD4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A5583-AFA2-4D69-9452-9DE391047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DDABE-D506-42B9-B5D6-0C6D984DF4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4B836-160B-441A-A44D-4C9AE4FCF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ags" Target="../tags/tag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F5D430-0D80-4B75-B24F-FDD57506FB8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0" descr="board"/>
          <p:cNvPicPr>
            <a:picLocks noChangeAspect="1" noChangeArrowheads="1" noCrop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52400"/>
            <a:ext cx="1447800" cy="144780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07F5D430-0D80-4B75-B24F-FDD57506F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4586CA-DEF5-4F35-B36A-3098E388B803}" type="datetimeFigureOut">
              <a:rPr lang="ru-RU" smtClean="0"/>
              <a:pPr/>
              <a:t>20.12.2015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25B9867-8804-4CF2-9F64-F5A41493EF3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F5D430-0D80-4B75-B24F-FDD57506F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F5D430-0D80-4B75-B24F-FDD57506F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F43ACE-B788-457B-8F47-0B1B7637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36.xml"/><Relationship Id="rId3" Type="http://schemas.openxmlformats.org/officeDocument/2006/relationships/slide" Target="slide32.xml"/><Relationship Id="rId7" Type="http://schemas.openxmlformats.org/officeDocument/2006/relationships/slide" Target="slide26.xml"/><Relationship Id="rId12" Type="http://schemas.openxmlformats.org/officeDocument/2006/relationships/slide" Target="slide34.xml"/><Relationship Id="rId2" Type="http://schemas.openxmlformats.org/officeDocument/2006/relationships/image" Target="../media/image17.jpeg"/><Relationship Id="rId16" Type="http://schemas.openxmlformats.org/officeDocument/2006/relationships/slide" Target="slide3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slide" Target="slide31.xml"/><Relationship Id="rId5" Type="http://schemas.openxmlformats.org/officeDocument/2006/relationships/slide" Target="slide28.xml"/><Relationship Id="rId15" Type="http://schemas.openxmlformats.org/officeDocument/2006/relationships/slide" Target="slide37.xml"/><Relationship Id="rId10" Type="http://schemas.openxmlformats.org/officeDocument/2006/relationships/slide" Target="slide30.xml"/><Relationship Id="rId4" Type="http://schemas.openxmlformats.org/officeDocument/2006/relationships/slide" Target="slide33.xml"/><Relationship Id="rId9" Type="http://schemas.openxmlformats.org/officeDocument/2006/relationships/slide" Target="slide29.xml"/><Relationship Id="rId14" Type="http://schemas.openxmlformats.org/officeDocument/2006/relationships/slide" Target="slide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" Target="slide25.xml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8.jpeg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13" Type="http://schemas.openxmlformats.org/officeDocument/2006/relationships/slide" Target="slide51.xml"/><Relationship Id="rId18" Type="http://schemas.openxmlformats.org/officeDocument/2006/relationships/slide" Target="slide56.xml"/><Relationship Id="rId26" Type="http://schemas.openxmlformats.org/officeDocument/2006/relationships/slide" Target="slide64.xml"/><Relationship Id="rId39" Type="http://schemas.openxmlformats.org/officeDocument/2006/relationships/slide" Target="slide77.xml"/><Relationship Id="rId3" Type="http://schemas.openxmlformats.org/officeDocument/2006/relationships/slide" Target="slide78.xml"/><Relationship Id="rId21" Type="http://schemas.openxmlformats.org/officeDocument/2006/relationships/slide" Target="slide59.xml"/><Relationship Id="rId34" Type="http://schemas.openxmlformats.org/officeDocument/2006/relationships/slide" Target="slide72.xml"/><Relationship Id="rId7" Type="http://schemas.openxmlformats.org/officeDocument/2006/relationships/slide" Target="slide45.xml"/><Relationship Id="rId12" Type="http://schemas.openxmlformats.org/officeDocument/2006/relationships/slide" Target="slide50.xml"/><Relationship Id="rId17" Type="http://schemas.openxmlformats.org/officeDocument/2006/relationships/slide" Target="slide55.xml"/><Relationship Id="rId25" Type="http://schemas.openxmlformats.org/officeDocument/2006/relationships/slide" Target="slide63.xml"/><Relationship Id="rId33" Type="http://schemas.openxmlformats.org/officeDocument/2006/relationships/slide" Target="slide71.xml"/><Relationship Id="rId38" Type="http://schemas.openxmlformats.org/officeDocument/2006/relationships/slide" Target="slide76.xml"/><Relationship Id="rId2" Type="http://schemas.openxmlformats.org/officeDocument/2006/relationships/audio" Target="../media/audio1.wav"/><Relationship Id="rId16" Type="http://schemas.openxmlformats.org/officeDocument/2006/relationships/slide" Target="slide54.xml"/><Relationship Id="rId20" Type="http://schemas.openxmlformats.org/officeDocument/2006/relationships/slide" Target="slide58.xml"/><Relationship Id="rId29" Type="http://schemas.openxmlformats.org/officeDocument/2006/relationships/slide" Target="slide6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4.xml"/><Relationship Id="rId11" Type="http://schemas.openxmlformats.org/officeDocument/2006/relationships/slide" Target="slide49.xml"/><Relationship Id="rId24" Type="http://schemas.openxmlformats.org/officeDocument/2006/relationships/slide" Target="slide62.xml"/><Relationship Id="rId32" Type="http://schemas.openxmlformats.org/officeDocument/2006/relationships/slide" Target="slide70.xml"/><Relationship Id="rId37" Type="http://schemas.openxmlformats.org/officeDocument/2006/relationships/slide" Target="slide75.xml"/><Relationship Id="rId5" Type="http://schemas.openxmlformats.org/officeDocument/2006/relationships/slide" Target="slide43.xml"/><Relationship Id="rId15" Type="http://schemas.openxmlformats.org/officeDocument/2006/relationships/slide" Target="slide53.xml"/><Relationship Id="rId23" Type="http://schemas.openxmlformats.org/officeDocument/2006/relationships/slide" Target="slide61.xml"/><Relationship Id="rId28" Type="http://schemas.openxmlformats.org/officeDocument/2006/relationships/slide" Target="slide66.xml"/><Relationship Id="rId36" Type="http://schemas.openxmlformats.org/officeDocument/2006/relationships/slide" Target="slide74.xml"/><Relationship Id="rId10" Type="http://schemas.openxmlformats.org/officeDocument/2006/relationships/slide" Target="slide48.xml"/><Relationship Id="rId19" Type="http://schemas.openxmlformats.org/officeDocument/2006/relationships/slide" Target="slide57.xml"/><Relationship Id="rId31" Type="http://schemas.openxmlformats.org/officeDocument/2006/relationships/slide" Target="slide69.xml"/><Relationship Id="rId4" Type="http://schemas.openxmlformats.org/officeDocument/2006/relationships/slide" Target="slide42.xml"/><Relationship Id="rId9" Type="http://schemas.openxmlformats.org/officeDocument/2006/relationships/slide" Target="slide47.xml"/><Relationship Id="rId14" Type="http://schemas.openxmlformats.org/officeDocument/2006/relationships/slide" Target="slide52.xml"/><Relationship Id="rId22" Type="http://schemas.openxmlformats.org/officeDocument/2006/relationships/slide" Target="slide60.xml"/><Relationship Id="rId27" Type="http://schemas.openxmlformats.org/officeDocument/2006/relationships/slide" Target="slide65.xml"/><Relationship Id="rId30" Type="http://schemas.openxmlformats.org/officeDocument/2006/relationships/slide" Target="slide68.xml"/><Relationship Id="rId35" Type="http://schemas.openxmlformats.org/officeDocument/2006/relationships/slide" Target="slide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slide" Target="slide2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03648" y="1268760"/>
            <a:ext cx="6912767" cy="3515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І</a:t>
            </a:r>
            <a:r>
              <a:rPr lang="uk-UA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нтелектуальна гра:</a:t>
            </a:r>
          </a:p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«</a:t>
            </a:r>
            <a:r>
              <a:rPr lang="uk-UA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Найрозумніший </a:t>
            </a:r>
            <a:endParaRPr lang="uk-UA" sz="3600" kern="10" spc="0" dirty="0" smtClean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pPr algn="ctr" rtl="0"/>
            <a:r>
              <a:rPr lang="uk-UA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математик</a:t>
            </a:r>
            <a:r>
              <a:rPr lang="uk-UA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»</a:t>
            </a:r>
            <a:endParaRPr lang="uk-UA" sz="3600" kern="10" spc="0" dirty="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39752" y="2780928"/>
            <a:ext cx="54726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149080"/>
            <a:ext cx="302433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088" y="4149080"/>
            <a:ext cx="288032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5229200"/>
            <a:ext cx="302433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5373216"/>
            <a:ext cx="288032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3068960"/>
            <a:ext cx="4701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Назвіть один % метра 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1 мм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373216"/>
            <a:ext cx="1462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1 дм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436096" y="429309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1 см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8104" y="5517232"/>
            <a:ext cx="1992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 1дюйм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2636912"/>
            <a:ext cx="633670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77072"/>
            <a:ext cx="302433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4005064"/>
            <a:ext cx="3456384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301208"/>
            <a:ext cx="302433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5445224"/>
            <a:ext cx="345638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221088"/>
            <a:ext cx="2154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Алгебра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445224"/>
            <a:ext cx="2362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Геометрія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4221088"/>
            <a:ext cx="2892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 Математика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5589240"/>
            <a:ext cx="2998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 Арифметика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3648" y="2780928"/>
            <a:ext cx="6138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Наука про числа і дії над ними?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2708920"/>
            <a:ext cx="496855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77072"/>
            <a:ext cx="309634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76056" y="4005064"/>
            <a:ext cx="2664296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01208"/>
            <a:ext cx="302433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148064" y="5445224"/>
            <a:ext cx="259228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4221088"/>
            <a:ext cx="860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8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445224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12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4221088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589240"/>
            <a:ext cx="82747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 startAt="4"/>
            </a:pP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4</a:t>
            </a:r>
          </a:p>
          <a:p>
            <a:pPr marL="342900" indent="-342900">
              <a:buAutoNum type="alphaUcPeriod" startAt="4"/>
            </a:pP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2924944"/>
            <a:ext cx="4286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9. Число вершин куба?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2708920"/>
            <a:ext cx="5544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221088"/>
            <a:ext cx="3093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Прямокутник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373216"/>
            <a:ext cx="2099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Квадрат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221088"/>
            <a:ext cx="156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Ромб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445224"/>
            <a:ext cx="1393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Куб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2852936"/>
            <a:ext cx="5356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Яка з фігур не є плоскою?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2708920"/>
            <a:ext cx="5544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149080"/>
            <a:ext cx="1656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і 13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445224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6 і 42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20072" y="4077072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і 39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5517232"/>
            <a:ext cx="1988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 і 111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35696" y="2636912"/>
            <a:ext cx="52300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11.У якій парі перше число є</a:t>
            </a:r>
          </a:p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дільником другого?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2708920"/>
            <a:ext cx="684076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4149080"/>
            <a:ext cx="1741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Греція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5445224"/>
            <a:ext cx="1879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Єгипет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221088"/>
            <a:ext cx="1494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Індія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517232"/>
            <a:ext cx="2046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Україна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9632" y="2924944"/>
            <a:ext cx="6629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 Батьківщиною арабських цифр є: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2564904"/>
            <a:ext cx="5544616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4149080"/>
            <a:ext cx="82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5373216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4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422108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2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5517232"/>
            <a:ext cx="894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8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492896"/>
            <a:ext cx="435683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13.Скільки непарних чисел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у першому десятку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763688" y="2636912"/>
            <a:ext cx="5544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149080"/>
            <a:ext cx="232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Одночлен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5445224"/>
            <a:ext cx="257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Многочлен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221088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Число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6056" y="5517232"/>
            <a:ext cx="1497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Дріб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5736" y="2780928"/>
            <a:ext cx="4205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14. Сума одночленів є?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2708920"/>
            <a:ext cx="648072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5301208"/>
            <a:ext cx="3600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149080"/>
            <a:ext cx="238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Периметр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5445224"/>
            <a:ext cx="1697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Об’єм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149080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Площу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517232"/>
            <a:ext cx="2243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Відстань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2714620"/>
            <a:ext cx="6120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15. Якщо ширину прямокутника  помножити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на його довжину то знайдемо…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91680" y="2708920"/>
            <a:ext cx="5544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4149080"/>
            <a:ext cx="2841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Правильним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373216"/>
            <a:ext cx="2764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Десятковим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4221088"/>
            <a:ext cx="34868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Неправильним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2040" y="5445224"/>
            <a:ext cx="24239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Негарним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2714620"/>
            <a:ext cx="53947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1</a:t>
            </a:r>
            <a:r>
              <a:rPr lang="uk-UA" sz="2400" dirty="0">
                <a:solidFill>
                  <a:schemeClr val="bg1"/>
                </a:solidFill>
              </a:rPr>
              <a:t>6</a:t>
            </a:r>
            <a:r>
              <a:rPr lang="uk-UA" sz="2400" dirty="0" smtClean="0">
                <a:solidFill>
                  <a:schemeClr val="bg1"/>
                </a:solidFill>
              </a:rPr>
              <a:t>. Якщо чисельник звичайного дробу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більший за знаменник , то дріб є…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848879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70C0"/>
                </a:solidFill>
              </a:rPr>
              <a:t>Гра не є пустою забавою, це зміст</a:t>
            </a: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 життя дитини, її творча діяльність</a:t>
            </a: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потрібна для її розвитку. У грі дитина </a:t>
            </a: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живе, і сліди цього життя глибше</a:t>
            </a: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залишаються в ній, </a:t>
            </a:r>
          </a:p>
          <a:p>
            <a:r>
              <a:rPr lang="uk-UA" sz="3200" b="1" i="1" dirty="0" smtClean="0">
                <a:solidFill>
                  <a:srgbClr val="0070C0"/>
                </a:solidFill>
              </a:rPr>
              <a:t>ніж слід дійсного життя.</a:t>
            </a:r>
          </a:p>
          <a:p>
            <a:r>
              <a:rPr lang="uk-UA" sz="3200" b="1" i="1" dirty="0">
                <a:solidFill>
                  <a:srgbClr val="0070C0"/>
                </a:solidFill>
              </a:rPr>
              <a:t> </a:t>
            </a:r>
            <a:r>
              <a:rPr lang="uk-UA" sz="3200" b="1" i="1" dirty="0" smtClean="0">
                <a:solidFill>
                  <a:srgbClr val="0070C0"/>
                </a:solidFill>
              </a:rPr>
              <a:t>                                          К. Ушинський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2708920"/>
            <a:ext cx="5544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5301208"/>
            <a:ext cx="3600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149080"/>
            <a:ext cx="1944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Толстой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45224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Ушинський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221088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Магницький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445224"/>
            <a:ext cx="2283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</a:t>
            </a:r>
            <a:r>
              <a:rPr lang="uk-UA" sz="3200" dirty="0" err="1" smtClean="0">
                <a:solidFill>
                  <a:schemeClr val="bg1"/>
                </a:solidFill>
                <a:latin typeface="Adobe Caslon Pro"/>
              </a:rPr>
              <a:t>Карамзін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2780928"/>
            <a:ext cx="4273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17. Автор першого підручника </a:t>
            </a:r>
          </a:p>
          <a:p>
            <a:pPr marL="457200" indent="-457200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з арифметики?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2708920"/>
            <a:ext cx="5544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4005064"/>
            <a:ext cx="3600400" cy="9864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8024" y="4005064"/>
            <a:ext cx="3672408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301208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8024" y="5373216"/>
            <a:ext cx="36724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221088"/>
            <a:ext cx="236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А. Свідоцтво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5373216"/>
            <a:ext cx="2101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Диплом 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4221088"/>
            <a:ext cx="187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С. Атестат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8064" y="5517232"/>
            <a:ext cx="2089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3200" dirty="0" smtClean="0">
                <a:solidFill>
                  <a:schemeClr val="bg1"/>
                </a:solidFill>
                <a:latin typeface="Adobe Caslon Pro"/>
              </a:rPr>
              <a:t>. Довідку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3728" y="2780928"/>
            <a:ext cx="4866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18. Документ який учні отримають 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після 11-го класу?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4005064"/>
            <a:ext cx="25852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latin typeface="Times New Roman" pitchFamily="18" charset="0"/>
              </a:rPr>
              <a:t>ІІ тур</a:t>
            </a:r>
            <a:endParaRPr lang="uk-UA" sz="8000" dirty="0">
              <a:latin typeface="Times New Roman" pitchFamily="18" charset="0"/>
            </a:endParaRPr>
          </a:p>
        </p:txBody>
      </p:sp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3960440" cy="3200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лако 28"/>
          <p:cNvSpPr/>
          <p:nvPr/>
        </p:nvSpPr>
        <p:spPr>
          <a:xfrm>
            <a:off x="4643438" y="2143116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500298" y="2571744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ко 30"/>
          <p:cNvSpPr/>
          <p:nvPr/>
        </p:nvSpPr>
        <p:spPr>
          <a:xfrm>
            <a:off x="285720" y="2500306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5500694" y="500042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6786578" y="2357430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3643306" y="214290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7358050" y="214290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857356" y="785794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0" y="142852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1" y="142852"/>
            <a:ext cx="12858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АБВ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643182"/>
            <a:ext cx="1156150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УФХ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857232"/>
            <a:ext cx="1070871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2500306"/>
            <a:ext cx="1085041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РСТ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00496" y="214290"/>
            <a:ext cx="122745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ЖЗИ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571480"/>
            <a:ext cx="117532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КЛМ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214290"/>
            <a:ext cx="1208985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НОП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2357430"/>
            <a:ext cx="1321196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ЭЮЯ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2214554"/>
            <a:ext cx="1303563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ЧШЬ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214414" y="4357694"/>
          <a:ext cx="66437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47"/>
                <a:gridCol w="1328747"/>
                <a:gridCol w="1328747"/>
                <a:gridCol w="1328747"/>
                <a:gridCol w="1328747"/>
              </a:tblGrid>
              <a:tr h="1045844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214414" y="4357694"/>
          <a:ext cx="66437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47"/>
                <a:gridCol w="1328747"/>
                <a:gridCol w="1328747"/>
                <a:gridCol w="1328747"/>
                <a:gridCol w="1328747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214414" y="4357694"/>
          <a:ext cx="66437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05"/>
                <a:gridCol w="949105"/>
                <a:gridCol w="949105"/>
                <a:gridCol w="949105"/>
                <a:gridCol w="949105"/>
                <a:gridCol w="949105"/>
                <a:gridCol w="94910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1214414" y="4357694"/>
          <a:ext cx="6643735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05"/>
                <a:gridCol w="949105"/>
                <a:gridCol w="949105"/>
                <a:gridCol w="949105"/>
                <a:gridCol w="949105"/>
                <a:gridCol w="949105"/>
                <a:gridCol w="949105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500042"/>
            <a:ext cx="4929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</a:t>
            </a:r>
            <a:r>
              <a:rPr lang="ru-RU" sz="72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ru-RU" sz="72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3" name="Рисунок 2" descr="walking_2_h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1743386" cy="24288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2967334"/>
            <a:ext cx="8858312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57150" cmpd="sng">
                  <a:solidFill>
                    <a:srgbClr val="000099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Вибір</a:t>
            </a:r>
            <a:r>
              <a:rPr lang="ru-RU" sz="7200" b="1" cap="none" spc="0" dirty="0" smtClean="0">
                <a:ln w="57150" cmpd="sng">
                  <a:solidFill>
                    <a:srgbClr val="000099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cap="none" spc="0" dirty="0" err="1" smtClean="0">
                <a:ln w="57150" cmpd="sng">
                  <a:solidFill>
                    <a:srgbClr val="000099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категорії</a:t>
            </a:r>
            <a:r>
              <a:rPr lang="ru-RU" sz="7200" b="1" cap="none" spc="0" dirty="0" smtClean="0">
                <a:ln w="57150" cmpd="sng">
                  <a:solidFill>
                    <a:srgbClr val="000099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6802" name="Picture 2" descr="http://img84.imageshack.us/img84/6024/0615t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14818"/>
            <a:ext cx="1785950" cy="1875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Багетная рамка 37"/>
          <p:cNvSpPr/>
          <p:nvPr/>
        </p:nvSpPr>
        <p:spPr>
          <a:xfrm>
            <a:off x="428596" y="1714488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9" name="Багетная рамка 38">
            <a:hlinkClick r:id="rId3" action="ppaction://hlinksldjump"/>
          </p:cNvPr>
          <p:cNvSpPr/>
          <p:nvPr/>
        </p:nvSpPr>
        <p:spPr>
          <a:xfrm>
            <a:off x="428596" y="3286124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40" name="Багетная рамка 39"/>
          <p:cNvSpPr/>
          <p:nvPr/>
        </p:nvSpPr>
        <p:spPr>
          <a:xfrm>
            <a:off x="428596" y="4929198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0" name="Багетная рамка 29"/>
          <p:cNvSpPr/>
          <p:nvPr/>
        </p:nvSpPr>
        <p:spPr>
          <a:xfrm>
            <a:off x="3357554" y="142852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1" name="Багетная рамка 30"/>
          <p:cNvSpPr/>
          <p:nvPr/>
        </p:nvSpPr>
        <p:spPr>
          <a:xfrm>
            <a:off x="3357554" y="1714488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2" name="Багетная рамка 31">
            <a:hlinkClick r:id="rId4" action="ppaction://hlinksldjump"/>
          </p:cNvPr>
          <p:cNvSpPr/>
          <p:nvPr/>
        </p:nvSpPr>
        <p:spPr>
          <a:xfrm>
            <a:off x="3357554" y="3286124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3" name="Багетная рамка 32"/>
          <p:cNvSpPr/>
          <p:nvPr/>
        </p:nvSpPr>
        <p:spPr>
          <a:xfrm>
            <a:off x="3357554" y="4929198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4" name="Багетная рамка 33">
            <a:hlinkClick r:id="rId5" action="ppaction://hlinksldjump"/>
          </p:cNvPr>
          <p:cNvSpPr/>
          <p:nvPr/>
        </p:nvSpPr>
        <p:spPr>
          <a:xfrm>
            <a:off x="6286512" y="142852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5" name="Багетная рамка 34"/>
          <p:cNvSpPr/>
          <p:nvPr/>
        </p:nvSpPr>
        <p:spPr>
          <a:xfrm>
            <a:off x="6286512" y="1714488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6" name="Багетная рамка 35"/>
          <p:cNvSpPr/>
          <p:nvPr/>
        </p:nvSpPr>
        <p:spPr>
          <a:xfrm>
            <a:off x="6286512" y="3286124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37" name="Багетная рамка 36"/>
          <p:cNvSpPr/>
          <p:nvPr/>
        </p:nvSpPr>
        <p:spPr>
          <a:xfrm>
            <a:off x="6286512" y="4929198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8" name="Багетная рамка 27"/>
          <p:cNvSpPr/>
          <p:nvPr/>
        </p:nvSpPr>
        <p:spPr>
          <a:xfrm>
            <a:off x="428596" y="142852"/>
            <a:ext cx="2571768" cy="1357322"/>
          </a:xfrm>
          <a:prstGeom prst="bevel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2067" name="WordArt 19">
            <a:hlinkClick r:id="" action="ppaction://hlinkshowjump?jump=nextslide">
              <a:snd r:embed="rId6" name="chimes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714348" y="428604"/>
            <a:ext cx="2000264" cy="71438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7" action="ppaction://hlinksldjump"/>
              </a:rPr>
              <a:t>Площі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3571868" y="571480"/>
            <a:ext cx="214314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8" action="ppaction://hlinksldjump"/>
              </a:rPr>
              <a:t>Об‘єми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69" name="WordArt 21"/>
          <p:cNvSpPr>
            <a:spLocks noChangeArrowheads="1" noChangeShapeType="1" noTextEdit="1"/>
          </p:cNvSpPr>
          <p:nvPr/>
        </p:nvSpPr>
        <p:spPr bwMode="auto">
          <a:xfrm>
            <a:off x="6500826" y="571480"/>
            <a:ext cx="2055840" cy="5794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u="sng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Задачі</a:t>
            </a:r>
            <a:r>
              <a:rPr lang="ru-RU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 </a:t>
            </a:r>
            <a:endParaRPr lang="ru-RU" sz="36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642910" y="2071678"/>
            <a:ext cx="2135215" cy="5794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9" action="ppaction://hlinksldjump"/>
              </a:rPr>
              <a:t>Одиниці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9" action="ppaction://hlinksldjump"/>
              </a:rPr>
              <a:t>вимірів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71" name="WordArt 23"/>
          <p:cNvSpPr>
            <a:spLocks noChangeArrowheads="1" noChangeShapeType="1" noTextEdit="1"/>
          </p:cNvSpPr>
          <p:nvPr/>
        </p:nvSpPr>
        <p:spPr bwMode="auto">
          <a:xfrm>
            <a:off x="3571868" y="2071678"/>
            <a:ext cx="215107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hlinkClick r:id="rId10" action="ppaction://hlinksldjump"/>
              </a:rPr>
              <a:t>Дроби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72" name="WordArt 24"/>
          <p:cNvSpPr>
            <a:spLocks noChangeArrowheads="1" noChangeShapeType="1" noTextEdit="1"/>
          </p:cNvSpPr>
          <p:nvPr/>
        </p:nvSpPr>
        <p:spPr bwMode="auto">
          <a:xfrm>
            <a:off x="6572264" y="2143116"/>
            <a:ext cx="200026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1" action="ppaction://hlinksldjump"/>
              </a:rPr>
              <a:t>Числа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2073" name="WordArt 25"/>
          <p:cNvSpPr>
            <a:spLocks noChangeArrowheads="1" noChangeShapeType="1" noTextEdit="1"/>
          </p:cNvSpPr>
          <p:nvPr/>
        </p:nvSpPr>
        <p:spPr bwMode="auto">
          <a:xfrm>
            <a:off x="6572264" y="3714752"/>
            <a:ext cx="200026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2" action="ppaction://hlinksldjump"/>
              </a:rPr>
              <a:t>Фігури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2" action="ppaction://hlinksldjump"/>
              </a:rPr>
              <a:t>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74" name="WordArt 26"/>
          <p:cNvSpPr>
            <a:spLocks noChangeArrowheads="1" noChangeShapeType="1" noTextEdit="1"/>
          </p:cNvSpPr>
          <p:nvPr/>
        </p:nvSpPr>
        <p:spPr bwMode="auto">
          <a:xfrm>
            <a:off x="3714744" y="3714752"/>
            <a:ext cx="1928827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Відсотки</a:t>
            </a:r>
            <a:endParaRPr lang="ru-RU" sz="36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75" name="WordArt 27"/>
          <p:cNvSpPr>
            <a:spLocks noChangeArrowheads="1" noChangeShapeType="1" noTextEdit="1"/>
          </p:cNvSpPr>
          <p:nvPr/>
        </p:nvSpPr>
        <p:spPr bwMode="auto">
          <a:xfrm>
            <a:off x="714348" y="3643314"/>
            <a:ext cx="2000264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Вчені</a:t>
            </a:r>
            <a:endParaRPr lang="ru-RU" sz="3600" b="1" u="sng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76" name="WordArt 28"/>
          <p:cNvSpPr>
            <a:spLocks noChangeArrowheads="1" noChangeShapeType="1" noTextEdit="1"/>
          </p:cNvSpPr>
          <p:nvPr/>
        </p:nvSpPr>
        <p:spPr bwMode="auto">
          <a:xfrm>
            <a:off x="3643306" y="5357826"/>
            <a:ext cx="2079632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3" action="ppaction://hlinksldjump"/>
              </a:rPr>
              <a:t>Периметри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3" action="ppaction://hlinksldjump"/>
              </a:rPr>
              <a:t>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77" name="WordArt 29"/>
          <p:cNvSpPr>
            <a:spLocks noChangeArrowheads="1" noChangeShapeType="1" noTextEdit="1"/>
          </p:cNvSpPr>
          <p:nvPr/>
        </p:nvSpPr>
        <p:spPr bwMode="auto">
          <a:xfrm>
            <a:off x="642910" y="5286388"/>
            <a:ext cx="2063777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4" action="ppaction://hlinksldjump"/>
              </a:rPr>
              <a:t>Теореми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  <a:hlinkClick r:id="rId14" action="ppaction://hlinksldjump"/>
              </a:rPr>
              <a:t> 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078" name="WordArt 30"/>
          <p:cNvSpPr>
            <a:spLocks noChangeArrowheads="1" noChangeShapeType="1" noTextEdit="1"/>
          </p:cNvSpPr>
          <p:nvPr/>
        </p:nvSpPr>
        <p:spPr bwMode="auto">
          <a:xfrm>
            <a:off x="6572264" y="5357826"/>
            <a:ext cx="2127278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  <a:hlinkClick r:id="rId15" action="ppaction://hlinksldjump"/>
              </a:rPr>
              <a:t>Секрет</a:t>
            </a:r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6" name="Управляющая кнопка: в конец 25">
            <a:hlinkClick r:id="rId16" action="ppaction://hlinksldjump" highlightClick="1">
              <a:snd r:embed="rId6" name="chimes.wav"/>
            </a:hlinkClick>
          </p:cNvPr>
          <p:cNvSpPr/>
          <p:nvPr/>
        </p:nvSpPr>
        <p:spPr>
          <a:xfrm>
            <a:off x="3357554" y="6429396"/>
            <a:ext cx="2571768" cy="285752"/>
          </a:xfrm>
          <a:prstGeom prst="actionButtonEnd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496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Площі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площу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прямокутного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трикутника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якщо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катети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4 см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 см.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см²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трапеції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її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рівні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 см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 см, 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висота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см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 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ромба,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його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діагоналі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рівні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18 см и 20 см.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см²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Периметр квадрата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24 дм.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квадрата.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 дм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квадрата в два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рази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більша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прямокутника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Чому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сторона квадрата,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сторони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прямокутника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2см і 4см.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см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78592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72400" y="1785927"/>
          <a:ext cx="828756" cy="77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56"/>
              </a:tblGrid>
              <a:tr h="77897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571744"/>
          <a:ext cx="7429552" cy="785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78524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72400" y="2564904"/>
          <a:ext cx="828756" cy="79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756"/>
              </a:tblGrid>
              <a:tr h="79208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356992"/>
          <a:ext cx="7429552" cy="82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210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72400" y="335699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214818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172400" y="4221088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072074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72400" y="5085184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walking_2_h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0"/>
            <a:ext cx="766761" cy="1068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357422" y="6308725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429396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5146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Об‘єми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об'єм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прямокутного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паралелепіпеда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якщо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його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виміри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 см, 9 см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 см.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об'єм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куба,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довжина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ребра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см.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площу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прямокутного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паралелепіпеда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якщо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об‘єм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дорівнює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120 см³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висота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15 см.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об'єм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прямокутного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паралелепіпеда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якщо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площа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основи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60 см², а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висота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10 см.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 см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об'єм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бака 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літрах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якщо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виміри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3 дм, 4 дм,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 см.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785926"/>
          <a:ext cx="7429552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572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43900" y="1785926"/>
          <a:ext cx="857256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643182"/>
          <a:ext cx="7429552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100013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43900" y="2714620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83568" y="3645024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43900" y="357187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8" y="4365104"/>
          <a:ext cx="7501560" cy="965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01560"/>
              </a:tblGrid>
              <a:tr h="96555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143900" y="442913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286388"/>
          <a:ext cx="7429552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7858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43900" y="5286388"/>
          <a:ext cx="857256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walking_2_h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0"/>
            <a:ext cx="695323" cy="968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5055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Задачі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Відстань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двома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пунктами - 27 км.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Назустріч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один одному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вийшли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два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пішоходи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Швидкість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першого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км / год, 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швидкість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другого 5 км / ч. Через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годин вони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зустрінуться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Дівчинка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втратила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 бусинок,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становило     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всієї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нитки бус.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бусинок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було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нитці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автомобілі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виїхали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протилежних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напрямках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Швидкість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першого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 км / год, а другого 54 км / ч. Яка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відстань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буде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ними через 3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години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Купили поросят.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двох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них по 25 кг, 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двох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інших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23 кг.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середню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куплених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поросят.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кг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шкільному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гуртку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дівчаток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хлопчиків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3 рази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більше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дітей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шкільному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гуртку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714488"/>
          <a:ext cx="7429552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572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00392" y="1772816"/>
          <a:ext cx="857256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43900" y="264318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500438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43900" y="3500438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28625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143900" y="4357694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143512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43900" y="514351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цифр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643182"/>
            <a:ext cx="104775" cy="409575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8667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564904"/>
          <a:ext cx="7429552" cy="89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9981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493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Одиниці</a:t>
                      </a:r>
                      <a:r>
                        <a:rPr lang="uk-UA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вимірів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Виразити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грамах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 кг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000 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Виразити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квадратних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сантиметрах:  7 м² 5 см²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70005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см²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Виразити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кубічних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метрах: 8500 дм³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8,5 м³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Виразити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арах: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3,46 га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346а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Виразити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годинах: 3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18 годин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90год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78592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43900" y="178592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643182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43900" y="2571744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357562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43900" y="3429000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214818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143900" y="428625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00063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72400" y="5013177"/>
          <a:ext cx="792088" cy="792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</a:tblGrid>
              <a:tr h="79208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цифр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3888" y="4005064"/>
            <a:ext cx="2243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dirty="0" smtClean="0">
                <a:latin typeface="Times New Roman" pitchFamily="18" charset="0"/>
              </a:rPr>
              <a:t>І тур</a:t>
            </a:r>
            <a:endParaRPr lang="uk-UA" sz="8000" dirty="0">
              <a:latin typeface="Times New Roman" pitchFamily="18" charset="0"/>
            </a:endParaRPr>
          </a:p>
        </p:txBody>
      </p:sp>
      <p:pic>
        <p:nvPicPr>
          <p:cNvPr id="5" name="Рисунок 4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0"/>
            <a:ext cx="3960440" cy="3200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3" action="ppaction://hlinksldjump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60014125"/>
                  </p:ext>
                </p:extLst>
              </p:nvPr>
            </p:nvGraphicFramePr>
            <p:xfrm>
              <a:off x="214282" y="928670"/>
              <a:ext cx="8786874" cy="5086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0066"/>
                    <a:gridCol w="7429552"/>
                    <a:gridCol w="857256"/>
                  </a:tblGrid>
                  <a:tr h="821537"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 smtClean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ru-RU" sz="200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lang="ru-RU" sz="200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Дроби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Відповідь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Назвіть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дріб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якщо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ділене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6,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дільник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15, </a:t>
                          </a:r>
                          <a:r>
                            <a:rPr lang="ru-RU" sz="1800" b="1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остача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4.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8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Обчислити: 5 -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𝟏𝟓</m:t>
                                  </m:r>
                                </m:den>
                              </m:f>
                            </m:oMath>
                          </a14:m>
                          <a:r>
                            <a:rPr lang="uk-UA" sz="18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 = </a:t>
                          </a:r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  <a:p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6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Скоротити: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18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18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х</m:t>
                                      </m:r>
                                    </m:e>
                                    <m:sup>
                                      <m:r>
                                        <a:rPr lang="uk-UA" sz="18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х−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ru-RU" sz="18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uk-UA" sz="1800" b="1" i="1">
                                          <a:effectLst/>
                                          <a:latin typeface="Cambria Math"/>
                                          <a:ea typeface="Calibri"/>
                                          <a:cs typeface="Times New Roman"/>
                                        </a:rPr>
                                        <m:t>𝟐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endParaRPr lang="ru-RU" sz="9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8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Обчислити: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𝟓</m:t>
                                  </m:r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 </m:t>
                                  </m:r>
                                </m:den>
                              </m:f>
                              <m:r>
                                <a:rPr lang="uk-UA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∙ 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uk-UA" sz="2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∙</m:t>
                              </m:r>
                              <m:f>
                                <m:fPr>
                                  <m:ctrlPr>
                                    <a:rPr lang="ru-RU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𝟒𝟓</m:t>
                                  </m:r>
                                </m:num>
                                <m:den>
                                  <m:r>
                                    <a:rPr lang="uk-UA" sz="2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𝟑𝟐</m:t>
                                  </m:r>
                                </m:den>
                              </m:f>
                            </m:oMath>
                          </a14:m>
                          <a:endParaRPr lang="ru-RU" sz="28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uk-UA" sz="1800" b="1" dirty="0" smtClean="0">
                              <a:effectLst/>
                              <a:latin typeface="Times New Roman"/>
                              <a:ea typeface="Calibri"/>
                              <a:cs typeface="Times New Roman"/>
                            </a:rPr>
                            <a:t>Обчислити: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𝟏𝟏</m:t>
                                  </m:r>
                                </m:num>
                                <m:den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𝟏𝟐</m:t>
                                  </m:r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  </m:t>
                                  </m:r>
                                </m:den>
                              </m:f>
                              <m:r>
                                <a:rPr lang="uk-UA" sz="1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: </m:t>
                              </m:r>
                              <m:f>
                                <m:fPr>
                                  <m:ctrlPr>
                                    <a:rPr lang="ru-RU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fPr>
                                <m:num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𝟓𝟓</m:t>
                                  </m:r>
                                </m:num>
                                <m:den>
                                  <m:r>
                                    <a:rPr lang="uk-UA" sz="1800" b="1" i="1">
                                      <a:effectLst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𝟐𝟒𝟎</m:t>
                                  </m:r>
                                </m:den>
                              </m:f>
                              <m:r>
                                <a:rPr lang="uk-UA" sz="1800" b="1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endParaRPr lang="ru-RU" sz="10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3660014125"/>
                  </p:ext>
                </p:extLst>
              </p:nvPr>
            </p:nvGraphicFramePr>
            <p:xfrm>
              <a:off x="214282" y="928670"/>
              <a:ext cx="8786874" cy="5086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0066"/>
                    <a:gridCol w="7429552"/>
                    <a:gridCol w="857256"/>
                  </a:tblGrid>
                  <a:tr h="853440">
                    <a:tc>
                      <a:txBody>
                        <a:bodyPr/>
                        <a:lstStyle/>
                        <a:p>
                          <a:pPr algn="ctr"/>
                          <a:endParaRPr lang="ru-RU" sz="2000" dirty="0" smtClean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ru-RU" sz="2000" dirty="0" smtClean="0">
                              <a:ln w="19050">
                                <a:noFill/>
                              </a:ln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№</a:t>
                          </a:r>
                          <a:endParaRPr lang="ru-RU" sz="2000" dirty="0">
                            <a:ln w="19050">
                              <a:noFill/>
                            </a:ln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Дроби</a:t>
                          </a:r>
                        </a:p>
                        <a:p>
                          <a:endParaRPr lang="ru-RU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sz="18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Відповідь</a:t>
                          </a:r>
                          <a:endParaRPr lang="ru-RU" sz="18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Назвіть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дріб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,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якщо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ділене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6, </a:t>
                          </a:r>
                          <a:r>
                            <a:rPr lang="ru-RU" sz="1800" b="1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дільник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15, </a:t>
                          </a:r>
                          <a:r>
                            <a:rPr lang="ru-RU" sz="1800" b="1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ru-RU" sz="1800" b="1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остача</a:t>
                          </a:r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4.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9469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973" t="-186452" r="-11813" b="-26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3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973" t="-328889" r="-11813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973" t="-428889" r="-11813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ru-RU" sz="1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</a:rPr>
                            <a:t>1</a:t>
                          </a: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  <a:tr h="82153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blipFill rotWithShape="1">
                          <a:blip r:embed="rId6"/>
                          <a:stretch>
                            <a:fillRect l="-6973" t="-528889" r="-11813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1800" b="1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:r>
                            <a:rPr lang="ru-RU" sz="1800" b="1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ru-RU" sz="1800" b="1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nvex"/>
                          <a:lightRig rig="flood" dir="t"/>
                        </a:cell3D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143900" y="428625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3788730"/>
              </p:ext>
            </p:extLst>
          </p:nvPr>
        </p:nvGraphicFramePr>
        <p:xfrm>
          <a:off x="683568" y="1772816"/>
          <a:ext cx="7429552" cy="922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92242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102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40371"/>
              </p:ext>
            </p:extLst>
          </p:nvPr>
        </p:nvGraphicFramePr>
        <p:xfrm>
          <a:off x="8115345" y="5157192"/>
          <a:ext cx="857256" cy="856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5642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39" name="Рисунок 38" descr="цифра 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0"/>
            <a:ext cx="571504" cy="1200967"/>
          </a:xfrm>
          <a:prstGeom prst="rect">
            <a:avLst/>
          </a:prstGeom>
        </p:spPr>
      </p:pic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1857364"/>
            <a:ext cx="447675" cy="514350"/>
          </a:xfrm>
          <a:prstGeom prst="rect">
            <a:avLst/>
          </a:prstGeom>
          <a:noFill/>
        </p:spPr>
      </p:pic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43900" y="178592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6896862"/>
              </p:ext>
            </p:extLst>
          </p:nvPr>
        </p:nvGraphicFramePr>
        <p:xfrm>
          <a:off x="683568" y="2678901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86776" y="2786058"/>
            <a:ext cx="447675" cy="514350"/>
          </a:xfrm>
          <a:prstGeom prst="rect">
            <a:avLst/>
          </a:prstGeom>
          <a:noFill/>
        </p:spPr>
      </p:pic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43900" y="264318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113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2095381"/>
              </p:ext>
            </p:extLst>
          </p:nvPr>
        </p:nvGraphicFramePr>
        <p:xfrm>
          <a:off x="683568" y="3536157"/>
          <a:ext cx="7429552" cy="89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9297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3714752"/>
            <a:ext cx="771525" cy="3429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43900" y="3429000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8122078"/>
              </p:ext>
            </p:extLst>
          </p:nvPr>
        </p:nvGraphicFramePr>
        <p:xfrm>
          <a:off x="683568" y="4401393"/>
          <a:ext cx="7429552" cy="813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1355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17111"/>
              </p:ext>
            </p:extLst>
          </p:nvPr>
        </p:nvGraphicFramePr>
        <p:xfrm>
          <a:off x="683568" y="5157192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505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215106"/>
                <a:gridCol w="2071702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Числа  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складене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число:  17, 23, 43, 53,  111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числам:      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0,(2); 2,(21);             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Раціональні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числа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числам: 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Ірраціональні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числа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числам:     0; 1; -5;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Дійсні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числа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якій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виконує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арифметичні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сучасний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комп'ютер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Двійковій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1772816"/>
          <a:ext cx="6192688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2688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929454" y="1785926"/>
          <a:ext cx="207170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58016" y="2643182"/>
          <a:ext cx="207170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858016" y="3429000"/>
          <a:ext cx="2071702" cy="96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964413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858016" y="4357694"/>
          <a:ext cx="207170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702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214950"/>
          <a:ext cx="621510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948264" y="5214950"/>
          <a:ext cx="1981454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454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8" name="Рисунок 17" descr="walking_2_hc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0"/>
            <a:ext cx="769124" cy="1071546"/>
          </a:xfrm>
          <a:prstGeom prst="rect">
            <a:avLst/>
          </a:prstGeom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6058"/>
            <a:ext cx="600075" cy="523875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636912"/>
          <a:ext cx="6161908" cy="82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908"/>
              </a:tblGrid>
              <a:tr h="82780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786190"/>
            <a:ext cx="1428760" cy="371253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500438"/>
          <a:ext cx="621510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4572008"/>
            <a:ext cx="2643206" cy="400050"/>
          </a:xfrm>
          <a:prstGeom prst="rect">
            <a:avLst/>
          </a:prstGeom>
          <a:noFill/>
        </p:spPr>
      </p:pic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357694"/>
          <a:ext cx="621510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5106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3" action="ppaction://hlinksldjump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4930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643734"/>
                <a:gridCol w="1643074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Вчені</a:t>
                      </a:r>
                      <a:endParaRPr lang="ru-RU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 належать слова: «Математику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вже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тому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вивчати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слід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вона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розум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 ладу приводить?»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М.В. Ломоносов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виголосив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Архімед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вискакуючи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ванни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Еврика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Хто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винайшов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систему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координат?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Рене Декарт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«Математика - 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цариця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наук ,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арифметика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</a:t>
                      </a: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цариця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математики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 Кому належать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ці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слова?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Ф.Гаусс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Яка національність Піфагора?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Грек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714488"/>
          <a:ext cx="6643734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8572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358082" y="1785926"/>
          <a:ext cx="1643074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92869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571744"/>
          <a:ext cx="6643734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380312" y="2564904"/>
          <a:ext cx="1643074" cy="785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357562"/>
          <a:ext cx="6665964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5964"/>
              </a:tblGrid>
              <a:tr h="92869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380312" y="3356992"/>
          <a:ext cx="1621414" cy="857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414"/>
              </a:tblGrid>
              <a:tr h="85782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149080"/>
          <a:ext cx="6643734" cy="85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8515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380312" y="4221088"/>
          <a:ext cx="1643074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000636"/>
          <a:ext cx="6643734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34"/>
              </a:tblGrid>
              <a:tr h="85725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380312" y="5013176"/>
          <a:ext cx="1643074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4"/>
              </a:tblGrid>
              <a:tr h="85725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цифра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-285776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3" action="ppaction://hlinksldjump">
              <a:snd r:embed="rId4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496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Відсотки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1%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від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гривні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15%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800.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Ощадний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 платить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вкладникам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3%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річних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грошей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отримає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вкладник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через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вклад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склав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824</a:t>
                      </a:r>
                    </a:p>
                    <a:p>
                      <a:pPr algn="ctr"/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Школярі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зібрали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500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гривень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квитки в театр.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їх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ціна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підвищилася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15%.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ще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грошей треба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зібрати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грн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Мандрівникові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необхідно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пройти за два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 км. У перший день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пройшов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60% шляху.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кілометрів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залишилося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пройти?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км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9573370"/>
              </p:ext>
            </p:extLst>
          </p:nvPr>
        </p:nvGraphicFramePr>
        <p:xfrm>
          <a:off x="683568" y="177281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43900" y="178592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5240307"/>
              </p:ext>
            </p:extLst>
          </p:nvPr>
        </p:nvGraphicFramePr>
        <p:xfrm>
          <a:off x="714348" y="2564904"/>
          <a:ext cx="7429552" cy="89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9981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43900" y="264318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429000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4541478"/>
              </p:ext>
            </p:extLst>
          </p:nvPr>
        </p:nvGraphicFramePr>
        <p:xfrm>
          <a:off x="8172400" y="3429000"/>
          <a:ext cx="857256" cy="89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92975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28625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5997430"/>
              </p:ext>
            </p:extLst>
          </p:nvPr>
        </p:nvGraphicFramePr>
        <p:xfrm>
          <a:off x="8172400" y="4221088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6310332"/>
              </p:ext>
            </p:extLst>
          </p:nvPr>
        </p:nvGraphicFramePr>
        <p:xfrm>
          <a:off x="683568" y="5085184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43900" y="5072074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цифра 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857232"/>
          <a:ext cx="8786874" cy="496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6500858"/>
                <a:gridCol w="1785950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Фігури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діагоналі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чотирикутника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точкою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перетину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діляться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навпіл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то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такий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чотирикутник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...?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Паралелограм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фігури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геометрії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Точка, прямая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Паралелограм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якого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сторони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рівні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Ромб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геометричної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фігури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позначає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«Косе поле»?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Трапеція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називається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наука,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вивчає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фігур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просторі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Стереометрія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643050"/>
          <a:ext cx="6500858" cy="84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</a:tblGrid>
              <a:tr h="84984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768" y="1643050"/>
          <a:ext cx="1785950" cy="84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84984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55576" y="2492896"/>
          <a:ext cx="6429420" cy="89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0"/>
              </a:tblGrid>
              <a:tr h="893545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64288" y="2492896"/>
          <a:ext cx="1785950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356992"/>
          <a:ext cx="6500858" cy="750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</a:tblGrid>
              <a:tr h="75066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164288" y="3356992"/>
          <a:ext cx="1785950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143380"/>
          <a:ext cx="6500858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64288" y="4149080"/>
          <a:ext cx="1785950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55576" y="5013176"/>
          <a:ext cx="6500858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58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7143768" y="5000636"/>
          <a:ext cx="1785950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цифр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386266" y="6355600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32650" y="6485774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8456953"/>
              </p:ext>
            </p:extLst>
          </p:nvPr>
        </p:nvGraphicFramePr>
        <p:xfrm>
          <a:off x="-1" y="785794"/>
          <a:ext cx="9144001" cy="5503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94"/>
                <a:gridCol w="7226710"/>
                <a:gridCol w="1401097"/>
              </a:tblGrid>
              <a:tr h="656562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Теореми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0076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Теорема про суму суміжних кутів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сума суміжних кутів 180</a:t>
                      </a:r>
                      <a:r>
                        <a:rPr lang="ru-RU" sz="16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uk-UA" sz="1600" b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0309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Теорема про властивість кутів рівнобедреного трикутника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кути при основі рівні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799384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Теорема про властивість медіани рівнобедреного трикутника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є </a:t>
                      </a:r>
                      <a:r>
                        <a:rPr lang="uk-UA" sz="16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висотою і бісектрисою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137021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Теорема про центр кола,описаного навколо трикутника.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точка перетину серединних перпендикулярів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5638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Якщо дві паралельні площини перетинають третьою,то…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прямі перетину паралельні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3751983"/>
              </p:ext>
            </p:extLst>
          </p:nvPr>
        </p:nvGraphicFramePr>
        <p:xfrm>
          <a:off x="467544" y="2276872"/>
          <a:ext cx="721523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93610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570445"/>
              </p:ext>
            </p:extLst>
          </p:nvPr>
        </p:nvGraphicFramePr>
        <p:xfrm>
          <a:off x="7643834" y="2276872"/>
          <a:ext cx="1500166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6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1282640"/>
              </p:ext>
            </p:extLst>
          </p:nvPr>
        </p:nvGraphicFramePr>
        <p:xfrm>
          <a:off x="467544" y="4005064"/>
          <a:ext cx="7215238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136815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41426"/>
              </p:ext>
            </p:extLst>
          </p:nvPr>
        </p:nvGraphicFramePr>
        <p:xfrm>
          <a:off x="7740351" y="4077072"/>
          <a:ext cx="1397741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741"/>
              </a:tblGrid>
              <a:tr h="128588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4643241"/>
              </p:ext>
            </p:extLst>
          </p:nvPr>
        </p:nvGraphicFramePr>
        <p:xfrm>
          <a:off x="467544" y="5373216"/>
          <a:ext cx="7286676" cy="98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76"/>
              </a:tblGrid>
              <a:tr h="98238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9796244"/>
              </p:ext>
            </p:extLst>
          </p:nvPr>
        </p:nvGraphicFramePr>
        <p:xfrm>
          <a:off x="7689636" y="5373216"/>
          <a:ext cx="1428728" cy="98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28"/>
              </a:tblGrid>
              <a:tr h="98238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3259107"/>
              </p:ext>
            </p:extLst>
          </p:nvPr>
        </p:nvGraphicFramePr>
        <p:xfrm>
          <a:off x="500034" y="1412777"/>
          <a:ext cx="7215238" cy="936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/>
              </a:tblGrid>
              <a:tr h="936103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5635627"/>
              </p:ext>
            </p:extLst>
          </p:nvPr>
        </p:nvGraphicFramePr>
        <p:xfrm>
          <a:off x="7668344" y="1400175"/>
          <a:ext cx="1403648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</a:tblGrid>
              <a:tr h="93610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942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1700594"/>
              </p:ext>
            </p:extLst>
          </p:nvPr>
        </p:nvGraphicFramePr>
        <p:xfrm>
          <a:off x="467544" y="3140968"/>
          <a:ext cx="7272808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72808"/>
              </a:tblGrid>
              <a:tr h="864096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9554788"/>
              </p:ext>
            </p:extLst>
          </p:nvPr>
        </p:nvGraphicFramePr>
        <p:xfrm>
          <a:off x="7668344" y="3068960"/>
          <a:ext cx="1475656" cy="100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6"/>
              </a:tblGrid>
              <a:tr h="1008112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27" name="Рисунок 26" descr="цифр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496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Периметри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площу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квадрата, периметр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якого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64 см.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 см²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Знайдіть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периметр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рівнобедреної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трапеції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основами  18см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14 см, а 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і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бічною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стороною 8 см.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 см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Периметр ромба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1,6 м.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сторону ромба.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 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прямокутника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56 см²,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 одна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сторін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 см.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Знайти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периметр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прямокутника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см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Периметр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трикутника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см. Одна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із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сторін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дорівнює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см,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дорівнюють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одна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одній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Знайти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сторони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см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14348" y="178592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43900" y="178592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571744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43900" y="2571744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357562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43900" y="3429000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48" y="4214818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143900" y="4214818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14348" y="5072074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143900" y="5072074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цифр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63">
            <a:hlinkClick r:id="rId2" action="ppaction://hlinksldjump">
              <a:snd r:embed="rId3" name="chimes.wav"/>
            </a:hlinkClick>
          </p:cNvPr>
          <p:cNvSpPr>
            <a:spLocks noChangeArrowheads="1"/>
          </p:cNvSpPr>
          <p:nvPr/>
        </p:nvSpPr>
        <p:spPr bwMode="auto">
          <a:xfrm>
            <a:off x="2428860" y="6072206"/>
            <a:ext cx="4392612" cy="549275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WordArt 564" descr="Коричневый мрамор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488" y="6215082"/>
            <a:ext cx="36734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"ВОЗВРАТ"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0"/>
            <a:ext cx="27146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 </a:t>
            </a:r>
            <a:endParaRPr lang="ru-RU" sz="44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928670"/>
          <a:ext cx="8786874" cy="496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  <a:gridCol w="7429552"/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n w="19050"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n w="19050">
                          <a:noFill/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Секрет 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Відповідь</a:t>
                      </a:r>
                      <a:r>
                        <a:rPr lang="uk-UA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кутів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квадратній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кімнаті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лісопильному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заводі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кожну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хвилину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машина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відпилює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від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колоди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шматок в 1 метр. Через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хвилин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машина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розпиляє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колоду в 6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метрів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хв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Скільки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натуральних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чисел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укладено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між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300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700?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Синонім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слова «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скоротити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в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математиці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Поділити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Знайдіть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величину,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якщо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5%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його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дорівнюють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 см?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55576" y="1772816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8143900" y="178592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714348" y="2643182"/>
          <a:ext cx="7429552" cy="78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78581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100392" y="263691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3429000"/>
          <a:ext cx="7429552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928694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143900" y="3429000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4286256"/>
          <a:ext cx="7429552" cy="7858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78581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072462" y="4286256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42910" y="5072074"/>
          <a:ext cx="7429552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9552"/>
              </a:tblGrid>
              <a:tr h="821537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8072462" y="5143512"/>
          <a:ext cx="857256" cy="82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</a:tblGrid>
              <a:tr h="821537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pic>
        <p:nvPicPr>
          <p:cNvPr id="19" name="Рисунок 18" descr="цифра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-142900"/>
            <a:ext cx="571504" cy="1200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1000108"/>
            <a:ext cx="49292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тур</a:t>
            </a:r>
            <a:r>
              <a:rPr lang="ru-RU" sz="7200" b="1" cap="none" spc="0" dirty="0" smtClean="0">
                <a:ln w="28575" cmpd="sng">
                  <a:solidFill>
                    <a:srgbClr val="C000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Palatino Linotype" pitchFamily="18" charset="0"/>
              </a:rPr>
              <a:t> </a:t>
            </a:r>
            <a:endParaRPr lang="ru-RU" sz="7200" b="1" cap="none" spc="0" dirty="0">
              <a:ln w="28575" cmpd="sng">
                <a:solidFill>
                  <a:srgbClr val="C00000"/>
                </a:solidFill>
                <a:prstDash val="solid"/>
              </a:ln>
              <a:solidFill>
                <a:srgbClr val="00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429000"/>
            <a:ext cx="8858312" cy="12003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57150" cmpd="sng">
                  <a:solidFill>
                    <a:srgbClr val="000099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Кожен</a:t>
            </a:r>
            <a:r>
              <a:rPr lang="ru-RU" sz="7200" b="1" cap="none" spc="0" dirty="0" smtClean="0">
                <a:ln w="57150" cmpd="sng">
                  <a:solidFill>
                    <a:srgbClr val="000099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за себе</a:t>
            </a:r>
            <a:endParaRPr lang="ru-RU" sz="7200" b="1" cap="none" spc="0" dirty="0">
              <a:ln w="57150" cmpd="sng">
                <a:solidFill>
                  <a:srgbClr val="000099"/>
                </a:solidFill>
                <a:prstDash val="solid"/>
              </a:ln>
              <a:solidFill>
                <a:srgbClr val="FFFF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walking_3_h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642918"/>
            <a:ext cx="1962150" cy="2733675"/>
          </a:xfrm>
          <a:prstGeom prst="rect">
            <a:avLst/>
          </a:prstGeom>
        </p:spPr>
      </p:pic>
      <p:pic>
        <p:nvPicPr>
          <p:cNvPr id="6" name="Рисунок 5" descr="dis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429132"/>
            <a:ext cx="1428760" cy="1714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лако 28"/>
          <p:cNvSpPr/>
          <p:nvPr/>
        </p:nvSpPr>
        <p:spPr>
          <a:xfrm>
            <a:off x="4643438" y="2143116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блако 29"/>
          <p:cNvSpPr/>
          <p:nvPr/>
        </p:nvSpPr>
        <p:spPr>
          <a:xfrm>
            <a:off x="2500298" y="2571744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блако 30"/>
          <p:cNvSpPr/>
          <p:nvPr/>
        </p:nvSpPr>
        <p:spPr>
          <a:xfrm>
            <a:off x="285720" y="2500306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блако 23"/>
          <p:cNvSpPr/>
          <p:nvPr/>
        </p:nvSpPr>
        <p:spPr>
          <a:xfrm>
            <a:off x="5500694" y="500042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6786578" y="2357430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блако 25"/>
          <p:cNvSpPr/>
          <p:nvPr/>
        </p:nvSpPr>
        <p:spPr>
          <a:xfrm>
            <a:off x="3643306" y="214290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блако 26"/>
          <p:cNvSpPr/>
          <p:nvPr/>
        </p:nvSpPr>
        <p:spPr>
          <a:xfrm>
            <a:off x="7358050" y="214290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лако 27"/>
          <p:cNvSpPr/>
          <p:nvPr/>
        </p:nvSpPr>
        <p:spPr>
          <a:xfrm>
            <a:off x="1857356" y="785794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блако 22"/>
          <p:cNvSpPr/>
          <p:nvPr/>
        </p:nvSpPr>
        <p:spPr>
          <a:xfrm>
            <a:off x="142844" y="142852"/>
            <a:ext cx="1785950" cy="1357322"/>
          </a:xfrm>
          <a:prstGeom prst="cloud">
            <a:avLst/>
          </a:prstGeom>
          <a:solidFill>
            <a:srgbClr val="FFFF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5721" y="142852"/>
            <a:ext cx="128588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АБВ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488" y="2643182"/>
            <a:ext cx="1156150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УФХ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14546" y="857232"/>
            <a:ext cx="1070871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2500306"/>
            <a:ext cx="1085041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РСТ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285728"/>
            <a:ext cx="1355692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ЖЗІИ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57884" y="571480"/>
            <a:ext cx="117532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КЛМ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43834" y="214290"/>
            <a:ext cx="1208985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НОП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72330" y="2357430"/>
            <a:ext cx="1321196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ЭЮЯ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90" y="2214554"/>
            <a:ext cx="1303563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ЧШЬ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1142976" y="4357694"/>
          <a:ext cx="664373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9"/>
                <a:gridCol w="1107289"/>
                <a:gridCol w="1107289"/>
                <a:gridCol w="1107289"/>
                <a:gridCol w="1107289"/>
                <a:gridCol w="1107289"/>
              </a:tblGrid>
              <a:tr h="1045844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1071538" y="4357694"/>
          <a:ext cx="664373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289"/>
                <a:gridCol w="1107289"/>
                <a:gridCol w="1107289"/>
                <a:gridCol w="1107289"/>
                <a:gridCol w="1107289"/>
                <a:gridCol w="1107289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lang="ru-RU" sz="7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27584" y="2780928"/>
            <a:ext cx="727280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4149080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5301208"/>
            <a:ext cx="360040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4077072"/>
            <a:ext cx="309634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5373216"/>
            <a:ext cx="309634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924944"/>
            <a:ext cx="7338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Які числа називаються натуральними?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293096"/>
            <a:ext cx="1153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</a:rPr>
              <a:t>А. Всі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537321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  Які використовують при лічбі предметів</a:t>
            </a:r>
            <a:endParaRPr lang="uk-UA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4221088"/>
            <a:ext cx="3223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Всі, крім нуля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5589240"/>
            <a:ext cx="339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Немає означення  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0"/>
            <a:ext cx="3175000" cy="25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2974" y="500044"/>
          <a:ext cx="6858048" cy="57864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114752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2778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2778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2778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2778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27789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285728"/>
          <a:ext cx="6286542" cy="536638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47757"/>
                <a:gridCol w="1047757"/>
                <a:gridCol w="1047757"/>
                <a:gridCol w="1047757"/>
                <a:gridCol w="1047757"/>
                <a:gridCol w="1047757"/>
              </a:tblGrid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  <a:tr h="894398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214810" y="2571744"/>
            <a:ext cx="1847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в конец 4">
            <a:hlinkClick r:id="rId3" action="ppaction://hlinksldjump" highlightClick="1"/>
          </p:cNvPr>
          <p:cNvSpPr/>
          <p:nvPr/>
        </p:nvSpPr>
        <p:spPr>
          <a:xfrm>
            <a:off x="3071802" y="6143644"/>
            <a:ext cx="3071834" cy="571504"/>
          </a:xfrm>
          <a:prstGeom prst="actionButtonEnd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85852" y="285728"/>
          <a:ext cx="6286542" cy="542928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47757"/>
                <a:gridCol w="1047757"/>
                <a:gridCol w="1047757"/>
                <a:gridCol w="1047757"/>
                <a:gridCol w="1047757"/>
                <a:gridCol w="1047757"/>
              </a:tblGrid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</a:t>
                      </a:r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6</a:t>
                      </a:r>
                      <a:endParaRPr lang="ru-RU" sz="48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10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12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13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14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16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17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18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19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20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  <a:hlinkClick r:id="rId24" action="ppaction://hlinksldjump"/>
                        </a:rPr>
                        <a:t>21</a:t>
                      </a:r>
                      <a:endParaRPr lang="ru-RU" sz="4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5" action="ppaction://hlinksldjump"/>
                        </a:rPr>
                        <a:t>22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6" action="ppaction://hlinksldjump"/>
                        </a:rPr>
                        <a:t>23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7" action="ppaction://hlinksldjump"/>
                        </a:rPr>
                        <a:t>24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8" action="ppaction://hlinksldjump"/>
                        </a:rPr>
                        <a:t>25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29" action="ppaction://hlinksldjump"/>
                        </a:rPr>
                        <a:t>26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0" action="ppaction://hlinksldjump"/>
                        </a:rPr>
                        <a:t>27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1" action="ppaction://hlinksldjump"/>
                        </a:rPr>
                        <a:t>28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2" action="ppaction://hlinksldjump"/>
                        </a:rPr>
                        <a:t>29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3" action="ppaction://hlinksldjump"/>
                        </a:rPr>
                        <a:t>30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  <a:tr h="904881"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4" action="ppaction://hlinksldjump"/>
                        </a:rPr>
                        <a:t>31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5" action="ppaction://hlinksldjump"/>
                        </a:rPr>
                        <a:t>32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6" action="ppaction://hlinksldjump"/>
                        </a:rPr>
                        <a:t>33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7" action="ppaction://hlinksldjump"/>
                        </a:rPr>
                        <a:t>34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8" action="ppaction://hlinksldjump"/>
                        </a:rPr>
                        <a:t>35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  <a:hlinkClick r:id="rId39" action="ppaction://hlinksldjump"/>
                        </a:rPr>
                        <a:t>36</a:t>
                      </a:r>
                      <a:endParaRPr lang="ru-RU" sz="4800" b="1" dirty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5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7786710" y="1357298"/>
            <a:ext cx="1214414" cy="1500198"/>
            <a:chOff x="7786710" y="1357298"/>
            <a:chExt cx="1214414" cy="1500198"/>
          </a:xfrm>
        </p:grpSpPr>
        <p:sp>
          <p:nvSpPr>
            <p:cNvPr id="18" name="Вертикальный свиток 17"/>
            <p:cNvSpPr/>
            <p:nvPr/>
          </p:nvSpPr>
          <p:spPr>
            <a:xfrm>
              <a:off x="7786710" y="1357298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001024" y="1643050"/>
              <a:ext cx="8572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9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786710" y="1357298"/>
            <a:ext cx="1214414" cy="1500198"/>
            <a:chOff x="6429388" y="5643578"/>
            <a:chExt cx="1214414" cy="1500198"/>
          </a:xfrm>
        </p:grpSpPr>
        <p:sp>
          <p:nvSpPr>
            <p:cNvPr id="19" name="Вертикальный свиток 18"/>
            <p:cNvSpPr/>
            <p:nvPr/>
          </p:nvSpPr>
          <p:spPr>
            <a:xfrm>
              <a:off x="6429388" y="5643578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643702" y="5934670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8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786710" y="1357298"/>
            <a:ext cx="1214414" cy="1500198"/>
            <a:chOff x="6215074" y="5357802"/>
            <a:chExt cx="1214414" cy="1500198"/>
          </a:xfrm>
        </p:grpSpPr>
        <p:sp>
          <p:nvSpPr>
            <p:cNvPr id="20" name="Вертикальный свиток 19"/>
            <p:cNvSpPr/>
            <p:nvPr/>
          </p:nvSpPr>
          <p:spPr>
            <a:xfrm>
              <a:off x="6215074" y="5357802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429388" y="5643578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7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786710" y="1357298"/>
            <a:ext cx="1214414" cy="1500198"/>
            <a:chOff x="1000100" y="5572140"/>
            <a:chExt cx="1214414" cy="1500198"/>
          </a:xfrm>
        </p:grpSpPr>
        <p:sp>
          <p:nvSpPr>
            <p:cNvPr id="21" name="Вертикальный свиток 20"/>
            <p:cNvSpPr/>
            <p:nvPr/>
          </p:nvSpPr>
          <p:spPr>
            <a:xfrm>
              <a:off x="1000100" y="5572140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14414" y="5934670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7786710" y="1357298"/>
            <a:ext cx="1214414" cy="1500198"/>
            <a:chOff x="7715272" y="3143248"/>
            <a:chExt cx="1214414" cy="1500198"/>
          </a:xfrm>
        </p:grpSpPr>
        <p:sp>
          <p:nvSpPr>
            <p:cNvPr id="22" name="Вертикальный свиток 21"/>
            <p:cNvSpPr/>
            <p:nvPr/>
          </p:nvSpPr>
          <p:spPr>
            <a:xfrm>
              <a:off x="7715272" y="3143248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929586" y="3429000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786710" y="1357298"/>
            <a:ext cx="1214414" cy="1500198"/>
            <a:chOff x="7929586" y="3000372"/>
            <a:chExt cx="1214414" cy="1500198"/>
          </a:xfrm>
        </p:grpSpPr>
        <p:sp>
          <p:nvSpPr>
            <p:cNvPr id="23" name="Вертикальный свиток 22"/>
            <p:cNvSpPr/>
            <p:nvPr/>
          </p:nvSpPr>
          <p:spPr>
            <a:xfrm>
              <a:off x="7929586" y="3000372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143900" y="3357562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786710" y="1357298"/>
            <a:ext cx="1214414" cy="1500198"/>
            <a:chOff x="7643834" y="3000372"/>
            <a:chExt cx="1214414" cy="1500198"/>
          </a:xfrm>
        </p:grpSpPr>
        <p:sp>
          <p:nvSpPr>
            <p:cNvPr id="24" name="Вертикальный свиток 23"/>
            <p:cNvSpPr/>
            <p:nvPr/>
          </p:nvSpPr>
          <p:spPr>
            <a:xfrm>
              <a:off x="7643834" y="3000372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58148" y="3286124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86710" y="1357298"/>
            <a:ext cx="1214414" cy="1500198"/>
            <a:chOff x="7929586" y="3143248"/>
            <a:chExt cx="1214414" cy="1500198"/>
          </a:xfrm>
        </p:grpSpPr>
        <p:sp>
          <p:nvSpPr>
            <p:cNvPr id="25" name="Вертикальный свиток 24"/>
            <p:cNvSpPr/>
            <p:nvPr/>
          </p:nvSpPr>
          <p:spPr>
            <a:xfrm>
              <a:off x="7929586" y="3143248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143900" y="3429000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86710" y="1357298"/>
            <a:ext cx="1214414" cy="1500198"/>
            <a:chOff x="7929586" y="3143248"/>
            <a:chExt cx="1214414" cy="1500198"/>
          </a:xfrm>
        </p:grpSpPr>
        <p:sp>
          <p:nvSpPr>
            <p:cNvPr id="26" name="Вертикальный свиток 25"/>
            <p:cNvSpPr/>
            <p:nvPr/>
          </p:nvSpPr>
          <p:spPr>
            <a:xfrm>
              <a:off x="7929586" y="3143248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143900" y="3429000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786710" y="1357298"/>
            <a:ext cx="1214414" cy="1500198"/>
            <a:chOff x="7929586" y="3500438"/>
            <a:chExt cx="1214414" cy="1500198"/>
          </a:xfrm>
        </p:grpSpPr>
        <p:sp>
          <p:nvSpPr>
            <p:cNvPr id="27" name="Вертикальный свиток 26"/>
            <p:cNvSpPr/>
            <p:nvPr/>
          </p:nvSpPr>
          <p:spPr>
            <a:xfrm>
              <a:off x="7929586" y="3500438"/>
              <a:ext cx="1214414" cy="1500198"/>
            </a:xfrm>
            <a:prstGeom prst="verticalScroll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143900" y="3857628"/>
              <a:ext cx="78581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28575">
                    <a:solidFill>
                      <a:schemeClr val="tx1"/>
                    </a:solidFill>
                    <a:prstDash val="solid"/>
                    <a:miter lim="800000"/>
                  </a:ln>
                  <a:solidFill>
                    <a:srgbClr val="00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5400" b="1" cap="none" spc="0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3" name="AutoShape 56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3714752"/>
            <a:ext cx="6350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Квадрат.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8" name="Овал 7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0" name="Овал 9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1" name="Овал 10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13" name="Овал 12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14" name="Овал 13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4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428860" y="3643314"/>
            <a:ext cx="6330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Відсоток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Сота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числа?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0" name="Овал 9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3" name="Овал 12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6" name="Овал 15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40" name="Овал 39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43" name="Овал 42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49" name="Овал 48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4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Кут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прямий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571876"/>
            <a:ext cx="63426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Гострий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1" name="Овал 10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4" name="Овал 13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7" name="Овал 16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32" name="Овал 31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35" name="Овал 34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38" name="Овал 37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4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Сама велика хорда в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643314"/>
            <a:ext cx="63041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Діаметр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9" name="Овал 8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Цифрова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успіхів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643314"/>
            <a:ext cx="49761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Бал.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Одиниця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дорогоцінних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каменів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3643314"/>
            <a:ext cx="56691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Карат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9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Скольки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двух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286256"/>
            <a:ext cx="5967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Безліч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змінною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3786190"/>
            <a:ext cx="67140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3888432" cy="25654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71600" y="4005064"/>
            <a:ext cx="3168352" cy="100811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4077072"/>
            <a:ext cx="37444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600" y="5157192"/>
            <a:ext cx="309634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5157192"/>
            <a:ext cx="3672408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2780928"/>
            <a:ext cx="468052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2996952"/>
            <a:ext cx="3843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Що таке відсоток?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4005064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А. Кредитна ставка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 банку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1600" y="5229200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В. </a:t>
            </a:r>
            <a:r>
              <a:rPr lang="uk-UA" sz="3200" dirty="0">
                <a:solidFill>
                  <a:schemeClr val="bg1"/>
                </a:solidFill>
              </a:rPr>
              <a:t>1</a:t>
            </a:r>
            <a:r>
              <a:rPr lang="uk-UA" sz="3200" dirty="0" smtClean="0">
                <a:solidFill>
                  <a:schemeClr val="bg1"/>
                </a:solidFill>
              </a:rPr>
              <a:t> %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4077072"/>
            <a:ext cx="21945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С. Одна сота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частини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0032" y="5157192"/>
            <a:ext cx="3855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bg1"/>
                </a:solidFill>
              </a:rPr>
              <a:t>D</a:t>
            </a:r>
            <a:r>
              <a:rPr lang="uk-UA" sz="2800" dirty="0" smtClean="0">
                <a:solidFill>
                  <a:schemeClr val="bg1"/>
                </a:solidFill>
              </a:rPr>
              <a:t>. Кличка домашньої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тварини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Катет,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протилежний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куту в 30°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786190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гіпотенузи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928802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дріб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ціла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дробова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857628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Змішане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число.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Відрізок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проведений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вершини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кута на середину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протилежної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трикутника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63560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Медіана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розв’язати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714752"/>
            <a:ext cx="75881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корінь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714752"/>
            <a:ext cx="481612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365.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4" name="Овал 23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7" name="Овал 26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30" name="Овал 29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розв’язування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714752"/>
            <a:ext cx="66472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Зведення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подібних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вісей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симетрії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прямокутник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3" name="Овал 12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6" name="Овал 15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9" name="Овал 18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2" name="Овал 21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5" name="Овал 24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8" name="Овал 27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²-4ас.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000240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дискримінанта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1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4" name="Овал 13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7" name="Овал 16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20" name="Овал 19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3" name="Овал 22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6" name="Овал 25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9" name="Овал 28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дискримінант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меньше 0,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071942"/>
            <a:ext cx="800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Дійсних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4071942"/>
            <a:ext cx="800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Дискримінант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9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500034" y="1785926"/>
            <a:ext cx="7715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в першу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розв’язуючи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квадратне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2852936"/>
            <a:ext cx="460851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77072"/>
            <a:ext cx="302433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7984" y="4005064"/>
            <a:ext cx="417646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157192"/>
            <a:ext cx="309634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7984" y="5301208"/>
            <a:ext cx="417646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2996952"/>
            <a:ext cx="3994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Що таке рівняння?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221088"/>
            <a:ext cx="3097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Корінь рівняння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301208"/>
            <a:ext cx="3025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В. </a:t>
            </a:r>
            <a:r>
              <a:rPr lang="uk-UA" sz="2800" dirty="0" err="1" smtClean="0">
                <a:solidFill>
                  <a:schemeClr val="bg1"/>
                </a:solidFill>
              </a:rPr>
              <a:t>Маша+Петя=</a:t>
            </a:r>
            <a:r>
              <a:rPr lang="uk-UA" sz="2800" dirty="0" err="1" smtClean="0">
                <a:solidFill>
                  <a:schemeClr val="bg1"/>
                </a:solidFill>
                <a:sym typeface="Webdings"/>
              </a:rPr>
              <a:t>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4077072"/>
            <a:ext cx="4416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С. Рівність яка містить </a:t>
            </a:r>
            <a:r>
              <a:rPr lang="uk-UA" sz="2400" dirty="0" err="1" smtClean="0">
                <a:solidFill>
                  <a:schemeClr val="bg1"/>
                </a:solidFill>
              </a:rPr>
              <a:t>невідо</a:t>
            </a:r>
            <a:endParaRPr lang="uk-UA" sz="2400" dirty="0" smtClean="0">
              <a:solidFill>
                <a:schemeClr val="bg1"/>
              </a:solidFill>
            </a:endParaRPr>
          </a:p>
          <a:p>
            <a:r>
              <a:rPr lang="uk-UA" sz="2400" dirty="0" smtClean="0">
                <a:solidFill>
                  <a:schemeClr val="bg1"/>
                </a:solidFill>
              </a:rPr>
              <a:t>мі числа позначені буквами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5301208"/>
            <a:ext cx="428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D</a:t>
            </a:r>
            <a:r>
              <a:rPr lang="uk-UA" sz="2400" dirty="0" smtClean="0">
                <a:solidFill>
                  <a:schemeClr val="bg1"/>
                </a:solidFill>
              </a:rPr>
              <a:t>. Рівність яка містить невідомі букви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2071678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являється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у=2х?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Пряма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лінія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1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4" name="Овал 13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7" name="Овал 16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20" name="Овал 19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3" name="Овал 22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6" name="Овал 25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9" name="Овал 28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32" name="Овал 31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дискримінанта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коренів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3" name="Овал 12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6" name="Овал 15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9" name="Овал 18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2" name="Овал 21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5" name="Овал 24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8" name="Овал 27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Скільки можна провести площин через пряму і точку поза нею?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07194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Одну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Чи має вісь симетрії графік функції  </a:t>
            </a:r>
            <a:r>
              <a:rPr lang="en-US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y</a:t>
            </a:r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uk-UA" sz="4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Вісь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1,25.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2357430"/>
            <a:ext cx="419100" cy="6858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910" y="2214554"/>
            <a:ext cx="7143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перекладі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десятковий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дріб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отримуємо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564" y="2357430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Корінь рівняння |х| = -1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857628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 нема.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ділене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собою?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08520" y="3714752"/>
            <a:ext cx="9038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Коли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дільник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Рівність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двух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відношень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Пропорція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85728"/>
            <a:ext cx="1928826" cy="1650622"/>
            <a:chOff x="419072" y="276204"/>
            <a:chExt cx="1928826" cy="1650622"/>
          </a:xfrm>
        </p:grpSpPr>
        <p:sp>
          <p:nvSpPr>
            <p:cNvPr id="21" name="Овал 20"/>
            <p:cNvSpPr/>
            <p:nvPr/>
          </p:nvSpPr>
          <p:spPr>
            <a:xfrm>
              <a:off x="419072" y="2762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4" name="Овал 23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7" name="Овал 26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30" name="Овал 29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Хвилина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2143116"/>
            <a:ext cx="616152" cy="116744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017" y="2276872"/>
            <a:ext cx="8572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числа,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при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лічбі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предметів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256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Натуральні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85728"/>
            <a:ext cx="1928826" cy="1650622"/>
            <a:chOff x="419072" y="276204"/>
            <a:chExt cx="1928826" cy="1650622"/>
          </a:xfrm>
        </p:grpSpPr>
        <p:sp>
          <p:nvSpPr>
            <p:cNvPr id="18" name="Овал 17"/>
            <p:cNvSpPr/>
            <p:nvPr/>
          </p:nvSpPr>
          <p:spPr>
            <a:xfrm>
              <a:off x="419072" y="2762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67744" y="2708920"/>
            <a:ext cx="446449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861048"/>
            <a:ext cx="3312368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933056"/>
            <a:ext cx="324036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157192"/>
            <a:ext cx="3384376" cy="129614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5301208"/>
            <a:ext cx="3312368" cy="122413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2852936"/>
            <a:ext cx="2915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Що таке кут?</a:t>
            </a:r>
            <a:endParaRPr lang="uk-UA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005064"/>
            <a:ext cx="3115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А. Частина кімнати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301208"/>
            <a:ext cx="3452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</a:rPr>
              <a:t>В.  Частина площини , 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обмежена двома променями</a:t>
            </a:r>
          </a:p>
          <a:p>
            <a:r>
              <a:rPr lang="uk-UA" sz="2000" dirty="0" smtClean="0">
                <a:solidFill>
                  <a:schemeClr val="bg1"/>
                </a:solidFill>
              </a:rPr>
              <a:t> із спільним початком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077072"/>
            <a:ext cx="2971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С. Туди мене ставили</a:t>
            </a:r>
          </a:p>
          <a:p>
            <a:r>
              <a:rPr lang="uk-UA" sz="2400" dirty="0" smtClean="0">
                <a:solidFill>
                  <a:schemeClr val="bg1"/>
                </a:solidFill>
              </a:rPr>
              <a:t> в дитинстві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4008" y="5445224"/>
            <a:ext cx="2995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 startAt="4"/>
            </a:pPr>
            <a:r>
              <a:rPr lang="uk-UA" sz="2400" dirty="0" smtClean="0">
                <a:solidFill>
                  <a:schemeClr val="bg1"/>
                </a:solidFill>
                <a:latin typeface="Adobe Caslon Pro"/>
              </a:rPr>
              <a:t>Фігура, утворена </a:t>
            </a:r>
          </a:p>
          <a:p>
            <a:pPr marL="514350" indent="-514350"/>
            <a:r>
              <a:rPr lang="uk-UA" sz="2400" dirty="0" smtClean="0">
                <a:solidFill>
                  <a:schemeClr val="bg1"/>
                </a:solidFill>
                <a:latin typeface="Adobe Caslon Pro"/>
              </a:rPr>
              <a:t>  двома променями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Риска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дробу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знак?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Ділення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Число, яке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на 2?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Парне.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28662" y="3714752"/>
            <a:ext cx="8001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½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1000100" y="2357430"/>
            <a:ext cx="6217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Чому дорівнює </a:t>
            </a:r>
            <a:r>
              <a:rPr lang="en-US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baseline="30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ru-RU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Гусак на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лапах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важить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4 кг,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важить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гусак, стоячи на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одній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нозі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14818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4 кг.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Різниця квадратів двох виразів = …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(а-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)(а+ </a:t>
            </a:r>
            <a:r>
              <a:rPr lang="en-US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uk-UA" sz="5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4" name="Овал 23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7" name="Овал 26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30" name="Овал 29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нулів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трильйоні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12.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числом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число 0?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Цілим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7554" y="214290"/>
          <a:ext cx="2071702" cy="1643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1702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9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rgbClr val="0000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2071678"/>
            <a:ext cx="8715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слово «Алгебра»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714752"/>
            <a:ext cx="8001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Арабське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8"/>
          <p:cNvGrpSpPr/>
          <p:nvPr/>
        </p:nvGrpSpPr>
        <p:grpSpPr>
          <a:xfrm>
            <a:off x="2428860" y="5715015"/>
            <a:ext cx="4643470" cy="906465"/>
            <a:chOff x="2428860" y="5715015"/>
            <a:chExt cx="4643470" cy="906465"/>
          </a:xfrm>
        </p:grpSpPr>
        <p:sp>
          <p:nvSpPr>
            <p:cNvPr id="10" name="AutoShape 563">
              <a:hlinkClick r:id="rId3" action="ppaction://hlinksldjump">
                <a:snd r:embed="rId2" name="chime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2428860" y="5715015"/>
              <a:ext cx="4643470" cy="906465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WordArt 564" descr="Коричневый мрамор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857488" y="5929330"/>
              <a:ext cx="3857651" cy="5000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blipFill dpi="0" rotWithShape="1">
                    <a:blip r:embed="rId5"/>
                    <a:srcRect/>
                    <a:tile tx="0" ty="0" sx="100000" sy="100000" flip="none" algn="tl"/>
                  </a:blipFill>
                  <a:latin typeface="Arial"/>
                  <a:cs typeface="Arial"/>
                  <a:hlinkClick r:id="rId3" action="ppaction://hlinksldjump"/>
                </a:rPr>
                <a:t>"ВОЗВРАТ"</a:t>
              </a:r>
              <a:endPara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357950" y="214290"/>
            <a:ext cx="1928826" cy="1643074"/>
            <a:chOff x="6357950" y="214290"/>
            <a:chExt cx="1928826" cy="1643074"/>
          </a:xfrm>
        </p:grpSpPr>
        <p:sp>
          <p:nvSpPr>
            <p:cNvPr id="12" name="Овал 11"/>
            <p:cNvSpPr/>
            <p:nvPr/>
          </p:nvSpPr>
          <p:spPr>
            <a:xfrm>
              <a:off x="635795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29454" y="21429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357950" y="214290"/>
            <a:ext cx="1928826" cy="1643074"/>
            <a:chOff x="428596" y="571480"/>
            <a:chExt cx="1928826" cy="1643074"/>
          </a:xfrm>
        </p:grpSpPr>
        <p:sp>
          <p:nvSpPr>
            <p:cNvPr id="15" name="Овал 14"/>
            <p:cNvSpPr/>
            <p:nvPr/>
          </p:nvSpPr>
          <p:spPr>
            <a:xfrm>
              <a:off x="428596" y="64291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928662" y="571480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357950" y="214290"/>
            <a:ext cx="1928826" cy="1643074"/>
            <a:chOff x="571472" y="357166"/>
            <a:chExt cx="1928826" cy="1643074"/>
          </a:xfrm>
        </p:grpSpPr>
        <p:sp>
          <p:nvSpPr>
            <p:cNvPr id="18" name="Овал 17"/>
            <p:cNvSpPr/>
            <p:nvPr/>
          </p:nvSpPr>
          <p:spPr>
            <a:xfrm>
              <a:off x="571472" y="428604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2976" y="357166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57950" y="214290"/>
            <a:ext cx="1928826" cy="1643074"/>
            <a:chOff x="500034" y="500042"/>
            <a:chExt cx="1928826" cy="1643074"/>
          </a:xfrm>
        </p:grpSpPr>
        <p:sp>
          <p:nvSpPr>
            <p:cNvPr id="21" name="Овал 20"/>
            <p:cNvSpPr/>
            <p:nvPr/>
          </p:nvSpPr>
          <p:spPr>
            <a:xfrm>
              <a:off x="500034" y="571480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71538" y="500042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57950" y="285728"/>
            <a:ext cx="1928826" cy="1571636"/>
            <a:chOff x="642910" y="285728"/>
            <a:chExt cx="1928826" cy="1571636"/>
          </a:xfrm>
        </p:grpSpPr>
        <p:sp>
          <p:nvSpPr>
            <p:cNvPr id="24" name="Овал 23"/>
            <p:cNvSpPr/>
            <p:nvPr/>
          </p:nvSpPr>
          <p:spPr>
            <a:xfrm>
              <a:off x="642910" y="285728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214414" y="28572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357950" y="214290"/>
            <a:ext cx="1928826" cy="1643074"/>
            <a:chOff x="7000892" y="4214818"/>
            <a:chExt cx="1928826" cy="1643074"/>
          </a:xfrm>
        </p:grpSpPr>
        <p:sp>
          <p:nvSpPr>
            <p:cNvPr id="27" name="Овал 26"/>
            <p:cNvSpPr/>
            <p:nvPr/>
          </p:nvSpPr>
          <p:spPr>
            <a:xfrm>
              <a:off x="7000892" y="4286256"/>
              <a:ext cx="1928826" cy="1571636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572396" y="4214818"/>
              <a:ext cx="785818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381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9600" b="1" cap="none" spc="0" dirty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857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85918" y="1214422"/>
            <a:ext cx="4429156" cy="4429156"/>
            <a:chOff x="1785918" y="1785926"/>
            <a:chExt cx="4429156" cy="442915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785918" y="1785926"/>
              <a:ext cx="4429156" cy="4429156"/>
              <a:chOff x="1714480" y="1285860"/>
              <a:chExt cx="4429156" cy="4429156"/>
            </a:xfrm>
          </p:grpSpPr>
          <p:sp>
            <p:nvSpPr>
              <p:cNvPr id="2" name="Овал 1"/>
              <p:cNvSpPr/>
              <p:nvPr/>
            </p:nvSpPr>
            <p:spPr>
              <a:xfrm>
                <a:off x="1714480" y="1285860"/>
                <a:ext cx="4429156" cy="4429156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" name="Группа 4"/>
              <p:cNvGrpSpPr/>
              <p:nvPr/>
            </p:nvGrpSpPr>
            <p:grpSpPr>
              <a:xfrm>
                <a:off x="2214546" y="2071678"/>
                <a:ext cx="3571900" cy="2857520"/>
                <a:chOff x="2214546" y="2071678"/>
                <a:chExt cx="3571900" cy="2857520"/>
              </a:xfrm>
            </p:grpSpPr>
            <p:sp>
              <p:nvSpPr>
                <p:cNvPr id="15362" name="WordArt 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214546" y="2071678"/>
                  <a:ext cx="3476625" cy="2133600"/>
                </a:xfrm>
                <a:prstGeom prst="rect">
                  <a:avLst/>
                </a:prstGeom>
              </p:spPr>
              <p:txBody>
                <a:bodyPr wrap="none" fromWordArt="1">
                  <a:prstTxWarp prst="textArchUp">
                    <a:avLst>
                      <a:gd name="adj" fmla="val 10800000"/>
                    </a:avLst>
                  </a:prstTxWarp>
                </a:bodyPr>
                <a:lstStyle/>
                <a:p>
                  <a:pPr algn="ctr" rtl="0"/>
                  <a:r>
                    <a:rPr lang="ru-RU" sz="36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8200"/>
                          </a:gs>
                          <a:gs pos="10001">
                            <a:srgbClr val="FF0000"/>
                          </a:gs>
                          <a:gs pos="35001">
                            <a:srgbClr val="BA0066"/>
                          </a:gs>
                          <a:gs pos="70000">
                            <a:srgbClr val="66008F"/>
                          </a:gs>
                          <a:gs pos="100000">
                            <a:srgbClr val="000082"/>
                          </a:gs>
                        </a:gsLst>
                        <a:lin ang="5400000" scaled="1"/>
                      </a:gradFill>
                      <a:effectLst/>
                      <a:latin typeface="Arial Black"/>
                    </a:rPr>
                    <a:t>Самий</a:t>
                  </a:r>
                  <a:r>
                    <a:rPr lang="ru-RU" sz="3600" kern="10" spc="0" dirty="0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8200"/>
                          </a:gs>
                          <a:gs pos="10001">
                            <a:srgbClr val="FF0000"/>
                          </a:gs>
                          <a:gs pos="35001">
                            <a:srgbClr val="BA0066"/>
                          </a:gs>
                          <a:gs pos="70000">
                            <a:srgbClr val="66008F"/>
                          </a:gs>
                          <a:gs pos="100000">
                            <a:srgbClr val="000082"/>
                          </a:gs>
                        </a:gsLst>
                        <a:lin ang="5400000" scaled="1"/>
                      </a:gradFill>
                      <a:effectLst/>
                      <a:latin typeface="Arial Black"/>
                    </a:rPr>
                    <a:t> </a:t>
                  </a:r>
                  <a:r>
                    <a:rPr lang="ru-RU" sz="3600" kern="10" spc="0" dirty="0" err="1" smtClean="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FF8200"/>
                          </a:gs>
                          <a:gs pos="10001">
                            <a:srgbClr val="FF0000"/>
                          </a:gs>
                          <a:gs pos="35001">
                            <a:srgbClr val="BA0066"/>
                          </a:gs>
                          <a:gs pos="70000">
                            <a:srgbClr val="66008F"/>
                          </a:gs>
                          <a:gs pos="100000">
                            <a:srgbClr val="000082"/>
                          </a:gs>
                        </a:gsLst>
                        <a:lin ang="5400000" scaled="1"/>
                      </a:gradFill>
                      <a:effectLst/>
                      <a:latin typeface="Arial Black"/>
                    </a:rPr>
                    <a:t>розумний</a:t>
                  </a:r>
                  <a:endParaRPr lang="ru-RU" sz="3600" kern="10" spc="0" dirty="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FF8200"/>
                        </a:gs>
                        <a:gs pos="10001">
                          <a:srgbClr val="FF0000"/>
                        </a:gs>
                        <a:gs pos="35001">
                          <a:srgbClr val="BA0066"/>
                        </a:gs>
                        <a:gs pos="70000">
                          <a:srgbClr val="66008F"/>
                        </a:gs>
                        <a:gs pos="100000">
                          <a:srgbClr val="000082"/>
                        </a:gs>
                      </a:gsLst>
                      <a:lin ang="5400000" scaled="1"/>
                    </a:gradFill>
                    <a:effectLst/>
                    <a:latin typeface="Arial Black"/>
                  </a:endParaRPr>
                </a:p>
              </p:txBody>
            </p:sp>
            <p:sp>
              <p:nvSpPr>
                <p:cNvPr id="15363" name="WordArt 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357422" y="4000504"/>
                  <a:ext cx="3429024" cy="928694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14287"/>
                    </a:avLst>
                  </a:prstTxWarp>
                </a:bodyPr>
                <a:lstStyle/>
                <a:p>
                  <a:pPr algn="ctr" rtl="0"/>
                  <a:r>
                    <a:rPr lang="ru-RU" sz="3600" kern="10" spc="0" dirty="0" smtClean="0"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B0F0"/>
                          </a:gs>
                          <a:gs pos="100000">
                            <a:srgbClr val="E36C0A"/>
                          </a:gs>
                        </a:gsLst>
                        <a:lin ang="5400000" scaled="1"/>
                      </a:gradFill>
                      <a:effectLst/>
                      <a:latin typeface="Arial Black"/>
                    </a:rPr>
                    <a:t>математик </a:t>
                  </a:r>
                  <a:endParaRPr lang="ru-RU" sz="3600" kern="10" spc="0" dirty="0"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B0F0"/>
                        </a:gs>
                        <a:gs pos="100000">
                          <a:srgbClr val="E36C0A"/>
                        </a:gs>
                      </a:gsLst>
                      <a:lin ang="5400000" scaled="1"/>
                    </a:gradFill>
                    <a:effectLst/>
                    <a:latin typeface="Arial Black"/>
                  </a:endParaRPr>
                </a:p>
              </p:txBody>
            </p:sp>
          </p:grpSp>
        </p:grpSp>
        <p:sp>
          <p:nvSpPr>
            <p:cNvPr id="8" name="Равнобедренный треугольник 7"/>
            <p:cNvSpPr/>
            <p:nvPr/>
          </p:nvSpPr>
          <p:spPr>
            <a:xfrm>
              <a:off x="3286116" y="3071810"/>
              <a:ext cx="785818" cy="857256"/>
            </a:xfrm>
            <a:prstGeom prst="triangl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Куб 8"/>
            <p:cNvSpPr/>
            <p:nvPr/>
          </p:nvSpPr>
          <p:spPr>
            <a:xfrm>
              <a:off x="4357686" y="3429000"/>
              <a:ext cx="1000132" cy="928694"/>
            </a:xfrm>
            <a:prstGeom prst="cub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793285">
              <a:off x="3643306" y="5286388"/>
              <a:ext cx="1097079" cy="614364"/>
            </a:xfrm>
            <a:prstGeom prst="rect">
              <a:avLst/>
            </a:prstGeom>
            <a:noFill/>
          </p:spPr>
        </p:pic>
        <p:sp>
          <p:nvSpPr>
            <p:cNvPr id="14" name="Овал 13"/>
            <p:cNvSpPr/>
            <p:nvPr/>
          </p:nvSpPr>
          <p:spPr>
            <a:xfrm>
              <a:off x="2214546" y="3643314"/>
              <a:ext cx="928694" cy="928694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 descr="bird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91518">
            <a:off x="5247399" y="665017"/>
            <a:ext cx="2040194" cy="2380226"/>
          </a:xfrm>
          <a:prstGeom prst="rect">
            <a:avLst/>
          </a:prstGeom>
        </p:spPr>
      </p:pic>
      <p:pic>
        <p:nvPicPr>
          <p:cNvPr id="17" name="Рисунок 16" descr="bird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715652">
            <a:off x="3399642" y="-142875"/>
            <a:ext cx="2040194" cy="2380226"/>
          </a:xfrm>
          <a:prstGeom prst="rect">
            <a:avLst/>
          </a:prstGeom>
        </p:spPr>
      </p:pic>
      <p:pic>
        <p:nvPicPr>
          <p:cNvPr id="18" name="Рисунок 17" descr="bird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1538" y="714356"/>
            <a:ext cx="2325946" cy="1646167"/>
          </a:xfrm>
          <a:prstGeom prst="rect">
            <a:avLst/>
          </a:prstGeom>
          <a:scene3d>
            <a:camera prst="orthographicFront">
              <a:rot lat="21056714" lon="12020271" rev="2134427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35696" y="2636912"/>
            <a:ext cx="561662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4077072"/>
            <a:ext cx="273630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60032" y="3933056"/>
            <a:ext cx="2880320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5301208"/>
            <a:ext cx="273630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0032" y="5157192"/>
            <a:ext cx="2880320" cy="10801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2636912"/>
            <a:ext cx="54292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 startAt="5"/>
            </a:pPr>
            <a:r>
              <a:rPr lang="uk-UA" sz="2800" dirty="0" smtClean="0">
                <a:solidFill>
                  <a:schemeClr val="bg1"/>
                </a:solidFill>
              </a:rPr>
              <a:t>Як знайти об’єм прямокутного</a:t>
            </a:r>
          </a:p>
          <a:p>
            <a:pPr marL="514350" indent="-514350"/>
            <a:r>
              <a:rPr lang="uk-UA" sz="2800" dirty="0" smtClean="0">
                <a:solidFill>
                  <a:schemeClr val="bg1"/>
                </a:solidFill>
              </a:rPr>
              <a:t> паралелепіпеда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221088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S= a· b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5445224"/>
            <a:ext cx="1324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V=a³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4149080"/>
            <a:ext cx="1885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C. V=a·b·c 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5301208"/>
            <a:ext cx="2721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Заглянути під 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стіл</a:t>
            </a:r>
            <a:endParaRPr lang="uk-UA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yi-ymn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3175000" cy="25654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907704" y="2636912"/>
            <a:ext cx="5904656" cy="115212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229200"/>
            <a:ext cx="345638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4077072"/>
            <a:ext cx="3528392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056" y="4005064"/>
            <a:ext cx="345638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5229200"/>
            <a:ext cx="3456384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2852936"/>
            <a:ext cx="5740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6. Як знайти середнє арифметичне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декількох чисел?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40770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А. Їх суму поділити на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 їх кількість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29200"/>
            <a:ext cx="3005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В. Їх суму поділити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 на два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6056" y="4005064"/>
            <a:ext cx="3255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С. Взяти найбільше </a:t>
            </a:r>
          </a:p>
          <a:p>
            <a:r>
              <a:rPr lang="uk-UA" sz="2800" dirty="0" smtClean="0">
                <a:solidFill>
                  <a:schemeClr val="bg1"/>
                </a:solidFill>
              </a:rPr>
              <a:t>з них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229200"/>
            <a:ext cx="35135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dobe Caslon Pro"/>
              </a:rPr>
              <a:t>D</a:t>
            </a:r>
            <a:r>
              <a:rPr lang="uk-UA" sz="2800" dirty="0" smtClean="0">
                <a:solidFill>
                  <a:schemeClr val="bg1"/>
                </a:solidFill>
                <a:latin typeface="Adobe Caslon Pro"/>
              </a:rPr>
              <a:t>. Їх добуток поділи</a:t>
            </a:r>
          </a:p>
          <a:p>
            <a:r>
              <a:rPr lang="uk-UA" sz="2800" dirty="0" smtClean="0">
                <a:solidFill>
                  <a:schemeClr val="bg1"/>
                </a:solidFill>
                <a:latin typeface="Adobe Caslon Pro"/>
              </a:rPr>
              <a:t>ти  на їх суму</a:t>
            </a:r>
            <a:endParaRPr lang="uk-U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nim-4_Botany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S001159440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8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2488</Words>
  <Application>Microsoft Office PowerPoint</Application>
  <PresentationFormat>Экран (4:3)</PresentationFormat>
  <Paragraphs>962</Paragraphs>
  <Slides>78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78</vt:i4>
      </vt:variant>
    </vt:vector>
  </HeadingPairs>
  <TitlesOfParts>
    <vt:vector size="85" baseType="lpstr">
      <vt:lpstr>Оформление по умолчанию</vt:lpstr>
      <vt:lpstr>Anim-4_Botany1</vt:lpstr>
      <vt:lpstr>TS001159440</vt:lpstr>
      <vt:lpstr>Трек</vt:lpstr>
      <vt:lpstr>7</vt:lpstr>
      <vt:lpstr>38</vt:lpstr>
      <vt:lpstr>1_Default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</vt:vector>
  </TitlesOfParts>
  <Company>INTERPRISE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Самый умный математик</dc:subject>
  <dc:creator>Куприянов А.С.</dc:creator>
  <cp:lastModifiedBy>SVETLANA</cp:lastModifiedBy>
  <cp:revision>297</cp:revision>
  <dcterms:created xsi:type="dcterms:W3CDTF">2007-01-21T15:02:18Z</dcterms:created>
  <dcterms:modified xsi:type="dcterms:W3CDTF">2015-12-20T21:18:05Z</dcterms:modified>
</cp:coreProperties>
</file>