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2"/>
  </p:notesMasterIdLst>
  <p:sldIdLst>
    <p:sldId id="283" r:id="rId2"/>
    <p:sldId id="290" r:id="rId3"/>
    <p:sldId id="288" r:id="rId4"/>
    <p:sldId id="284" r:id="rId5"/>
    <p:sldId id="285" r:id="rId6"/>
    <p:sldId id="280" r:id="rId7"/>
    <p:sldId id="281" r:id="rId8"/>
    <p:sldId id="258" r:id="rId9"/>
    <p:sldId id="272" r:id="rId10"/>
    <p:sldId id="270" r:id="rId11"/>
    <p:sldId id="259" r:id="rId12"/>
    <p:sldId id="289" r:id="rId13"/>
    <p:sldId id="278" r:id="rId14"/>
    <p:sldId id="265" r:id="rId15"/>
    <p:sldId id="291" r:id="rId16"/>
    <p:sldId id="273" r:id="rId17"/>
    <p:sldId id="274" r:id="rId18"/>
    <p:sldId id="275" r:id="rId19"/>
    <p:sldId id="266" r:id="rId20"/>
    <p:sldId id="267" r:id="rId21"/>
    <p:sldId id="268" r:id="rId22"/>
    <p:sldId id="261" r:id="rId23"/>
    <p:sldId id="262" r:id="rId24"/>
    <p:sldId id="263" r:id="rId25"/>
    <p:sldId id="264" r:id="rId26"/>
    <p:sldId id="276" r:id="rId27"/>
    <p:sldId id="282" r:id="rId28"/>
    <p:sldId id="277" r:id="rId29"/>
    <p:sldId id="292" r:id="rId30"/>
    <p:sldId id="29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00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A3E3F-550D-4C07-8546-6E7240706B7F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59348-335E-403B-96AA-95598766F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44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59348-335E-403B-96AA-95598766FBC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8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oal Dan Pembahasan Osn Matematika Smp 2014 PDF Librar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449" y="3212976"/>
            <a:ext cx="4572551" cy="325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Fcy;&amp;icy;&amp;zcy;&amp;icy;&amp;kcy;&amp;acy;, &amp;Vcy;&amp;ycy;&amp;scy;&amp;shcy;&amp;acy;&amp;yacy; &amp;mcy;&amp;acy;&amp;tcy;&amp;iecy;&amp;mcy;&amp;acy;&amp;tcy;&amp;icy;&amp;kcy;&amp;acy;, &amp;Tcy;&amp;iecy;&amp;ocy;&amp;rcy;&amp;icy;&amp;yacy; &amp;vcy;&amp;iecy;&amp;rcy;&amp;ocy;&amp;yacy;&amp;tcy;&amp;ncy;&amp;ocy;&amp;scy;&amp;tcy;&amp;iecy;&amp;jcy;, &amp;Scy;&amp;tcy;&amp;acy;&amp;tcy;&amp;icy;&amp;scy;&amp;tcy;&amp;icy;&amp;kcy;&amp;acy; - &amp;rcy;&amp;iecy;&amp;shcy;&amp;iecy;&amp;ncy;&amp;icy;&amp;iecy; &amp;zcy;&amp;acy;&amp;dcy;&amp;acy;&amp;chcy; &amp;icy; &amp;kcy;&amp;ocy;&amp;ncy;&amp;tcy;&amp;rcy;&amp;ocy;&amp;lcy;&amp;softcy;&amp;ncy;&amp;ycy;&amp;khcy;, &amp;Mcy;&amp;ocy;&amp;scy;&amp;kcy;&amp;vcy;&amp;a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1"/>
            <a:ext cx="37444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492896"/>
            <a:ext cx="7498080" cy="1143000"/>
          </a:xfrm>
        </p:spPr>
        <p:txBody>
          <a:bodyPr>
            <a:noAutofit/>
          </a:bodyPr>
          <a:lstStyle/>
          <a:p>
            <a:r>
              <a:rPr lang="ru-RU" sz="72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i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i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i="1" dirty="0" smtClean="0"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7200" i="1" dirty="0" err="1" smtClean="0">
                <a:effectLst/>
                <a:latin typeface="Times New Roman" pitchFamily="18" charset="0"/>
                <a:cs typeface="Times New Roman" pitchFamily="18" charset="0"/>
              </a:rPr>
              <a:t>рок</a:t>
            </a:r>
            <a:endParaRPr lang="ru-RU" sz="72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348880"/>
            <a:ext cx="7386024" cy="129614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uk-UA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uk-UA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llustrated Mathematics Dictionary Math Is Fun Maths Barney's Quot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4664"/>
            <a:ext cx="2839720" cy="235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ath Mathematics &amp;Scy;&amp;tcy;&amp;ocy;&amp;kcy;&amp;ocy;&amp;vcy;&amp;ycy;&amp;iecy; &amp;fcy;&amp;ocy;&amp;tcy;&amp;ocy;, &amp;icy;&amp;lcy;&amp;lcy;&amp;yucy;&amp;scy;&amp;tcy;&amp;rcy;&amp;acy;&amp;tscy;&amp;icy;&amp;icy; &amp;icy; &amp;vcy;&amp;iecy;&amp;kcy;&amp;tcy;&amp;ocy;&amp;rcy;&amp;ncy;&amp;ycy;&amp;iecy; &amp;icy;&amp;zcy;&amp;ocy;&amp;bcy;&amp;rcy;&amp;acy;&amp;zhcy;&amp;iecy;&amp;ncy;&amp;icy;&amp;yacy; Depositphoto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861049"/>
            <a:ext cx="2842915" cy="2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79530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Гра «Знайди помилку»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den>
                    </m:f>
                    <m:r>
                      <a:rPr lang="uk-UA" b="0" i="1" smtClean="0">
                        <a:latin typeface="Cambria Math"/>
                        <a:cs typeface="Times New Roman" pitchFamily="18" charset="0"/>
                      </a:rPr>
                      <m:t>=3,7</m:t>
                    </m:r>
                  </m:oMath>
                </a14:m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                            </a:t>
                </a:r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6) 0,61</a:t>
                </a:r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61</m:t>
                        </m:r>
                      </m:num>
                      <m:den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1000</m:t>
                        </m:r>
                      </m:den>
                    </m:f>
                  </m:oMath>
                </a14:m>
                <a:endParaRPr lang="ru-RU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2)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  <m:r>
                      <a:rPr lang="uk-UA" b="0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1,4                           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7)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  <a:cs typeface="Times New Roman" pitchFamily="18" charset="0"/>
                      </a:rPr>
                      <m:t>0,78=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78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ru-RU" dirty="0">
                    <a:cs typeface="Times New Roman" pitchFamily="18" charset="0"/>
                  </a:rPr>
                  <a:t>3)</a:t>
                </a:r>
                <a:r>
                  <a:rPr lang="ru-RU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  <m:r>
                      <a:rPr lang="uk-UA" b="0" i="1" smtClean="0">
                        <a:latin typeface="Cambria Math"/>
                        <a:cs typeface="Times New Roman" pitchFamily="18" charset="0"/>
                      </a:rPr>
                      <m:t>=0,05</m:t>
                    </m:r>
                  </m:oMath>
                </a14:m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                            </a:t>
                </a:r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8) </a:t>
                </a:r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0,14=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14</m:t>
                        </m:r>
                      </m:num>
                      <m:den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1000</m:t>
                        </m:r>
                      </m:den>
                    </m:f>
                  </m:oMath>
                </a14:m>
                <a:endParaRPr lang="ru-RU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4)13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51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  <m:r>
                      <a:rPr lang="uk-UA" b="0" i="1" smtClean="0">
                        <a:latin typeface="Cambria Math"/>
                        <a:cs typeface="Times New Roman" pitchFamily="18" charset="0"/>
                      </a:rPr>
                      <m:t>=13,051</m:t>
                    </m:r>
                  </m:oMath>
                </a14:m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                   </a:t>
                </a:r>
                <a:r>
                  <a:rPr lang="uk-UA" b="0" dirty="0" smtClean="0">
                    <a:latin typeface="Times New Roman" pitchFamily="18" charset="0"/>
                    <a:cs typeface="Times New Roman" pitchFamily="18" charset="0"/>
                  </a:rPr>
                  <a:t>9) 5,07</a:t>
                </a:r>
                <a14:m>
                  <m:oMath xmlns:m="http://schemas.openxmlformats.org/officeDocument/2006/math">
                    <m:r>
                      <a:rPr lang="ru-RU" b="0" i="0" dirty="0" smtClean="0"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uk-UA" b="0" i="1" dirty="0" smtClean="0">
                        <a:latin typeface="Cambria Math"/>
                        <a:cs typeface="Times New Roman" pitchFamily="18" charset="0"/>
                      </a:rPr>
                      <m:t>5</m:t>
                    </m:r>
                    <m:f>
                      <m:fPr>
                        <m:ctrlP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ru-RU" b="0" i="1" dirty="0" smtClean="0">
                  <a:latin typeface="Cambria Math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5) 21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  <m:r>
                      <a:rPr lang="uk-UA" b="0" i="1" smtClean="0">
                        <a:latin typeface="Cambria Math"/>
                        <a:cs typeface="Times New Roman" pitchFamily="18" charset="0"/>
                      </a:rPr>
                      <m:t>=21,4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                    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10)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0,17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17</m:t>
                        </m:r>
                      </m:num>
                      <m:den>
                        <m:r>
                          <a:rPr lang="uk-UA" b="0" i="1" dirty="0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1704602" cy="263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3054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Порівняйте десяткові дроби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1) 12,1 і  18,5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2) 13,4  і 13,40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3) 15,42 і 15,48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4) 12,646 і 12,64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5) 16,54 і 16,47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6) 27,01 і 27,10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628800"/>
            <a:ext cx="2583200" cy="427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995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Виконаємо взаємоперевірку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1) 12,5</a:t>
                </a:r>
                <a:r>
                  <a:rPr lang="uk-UA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&lt;</a:t>
                </a:r>
                <a:r>
                  <a:rPr lang="uk-UA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18,5</a:t>
                </a:r>
              </a:p>
              <a:p>
                <a:endParaRPr lang="uk-UA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2)13,4</a:t>
                </a:r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13,40</a:t>
                </a:r>
              </a:p>
              <a:p>
                <a:endParaRPr lang="uk-UA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3)15,42 </a:t>
                </a:r>
                <a14:m>
                  <m:oMath xmlns:m="http://schemas.openxmlformats.org/officeDocument/2006/math">
                    <m:r>
                      <a:rPr lang="uk-UA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uk-UA" b="0" i="1" smtClean="0">
                        <a:latin typeface="Cambria Math"/>
                        <a:ea typeface="Cambria Math"/>
                      </a:rPr>
                      <m:t>15,48</m:t>
                    </m:r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4)12,646 </a:t>
                </a:r>
                <a14:m>
                  <m:oMath xmlns:m="http://schemas.openxmlformats.org/officeDocument/2006/math">
                    <m:r>
                      <a:rPr lang="uk-UA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&gt;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12,64</a:t>
                </a:r>
              </a:p>
              <a:p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5) 16,54</a:t>
                </a:r>
                <a:r>
                  <a:rPr lang="uk-UA" b="1" dirty="0">
                    <a:solidFill>
                      <a:srgbClr val="FF0000"/>
                    </a:solidFill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&gt;</m:t>
                    </m:r>
                  </m:oMath>
                </a14:m>
                <a:r>
                  <a:rPr lang="uk-UA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16,47</a:t>
                </a:r>
              </a:p>
              <a:p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6)27,01 </a:t>
                </a:r>
                <a14:m>
                  <m:oMath xmlns:m="http://schemas.openxmlformats.org/officeDocument/2006/math">
                    <m:r>
                      <a:rPr lang="uk-UA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12,10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7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628800"/>
            <a:ext cx="2583200" cy="427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086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Допоможіть округлити десяткові дроби.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1) до десятих   1,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2;  0,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7;   1,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7;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2) до одиниць 2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,67;   3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,1;   3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,76.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3"/>
            <a:ext cx="1704602" cy="263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851293"/>
            <a:ext cx="1791112" cy="24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32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642096" cy="1512168"/>
          </a:xfrm>
        </p:spPr>
        <p:txBody>
          <a:bodyPr>
            <a:normAutofit/>
          </a:bodyPr>
          <a:lstStyle/>
          <a:p>
            <a:pPr algn="ctr"/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Розташуй отримані відповіді в порядку спадання та отримай слово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931224" cy="4497363"/>
          </a:xfrm>
        </p:spPr>
        <p:txBody>
          <a:bodyPr numCol="2">
            <a:noAutofit/>
          </a:bodyPr>
          <a:lstStyle/>
          <a:p>
            <a:pPr marL="0" indent="0" algn="ctr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1) 37,8-17,8 =      И                   </a:t>
            </a:r>
          </a:p>
          <a:p>
            <a:pPr marL="0" indent="0" algn="ctr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2) 24,6+11,4=      М           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3) 20,3+30,7=       Р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4) 47,3+0,7=         Ф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5) 19,9+11,1=       Т</a:t>
            </a:r>
          </a:p>
          <a:p>
            <a:pPr marL="0" indent="0" algn="ctr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6) 5,6+5,4=        К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7) 4,67-0,67=     А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8) 33,7-4,7=        Е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9) 50,6-0,6=        И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10) 25,7+46,3=    А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0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Складаємо слово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1) 37,8-17,8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0" indent="0" algn="ctr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2) 24,6+11,4= 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20,3+30,7=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47,3+0,7=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5) 19,9+11,1=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</a:t>
            </a:r>
          </a:p>
          <a:p>
            <a:pPr marL="0" indent="0" algn="ctr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5,6+5,4=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4,67-0,67=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8) 33,7-4,7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29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9) 50,6-0,6=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10) 25,7+46,3=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20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Яке слово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отримали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8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8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Арифметика</a:t>
            </a:r>
            <a:endParaRPr lang="ru-RU" sz="8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27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072" y="188640"/>
            <a:ext cx="7458032" cy="142617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потрапили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 алею «Загублених чисел». Знайдіть пропущені числа.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139952" y="1556792"/>
            <a:ext cx="1440160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89337" y="2240614"/>
            <a:ext cx="1368152" cy="64807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361309" y="2339752"/>
            <a:ext cx="360040" cy="3960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97177" y="2186862"/>
            <a:ext cx="1296144" cy="64807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9,4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6" idx="7"/>
          </p:cNvCxnSpPr>
          <p:nvPr/>
        </p:nvCxnSpPr>
        <p:spPr>
          <a:xfrm flipV="1">
            <a:off x="3957128" y="2060848"/>
            <a:ext cx="404181" cy="274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4" idx="4"/>
          </p:cNvCxnSpPr>
          <p:nvPr/>
        </p:nvCxnSpPr>
        <p:spPr>
          <a:xfrm flipH="1" flipV="1">
            <a:off x="4860032" y="2060848"/>
            <a:ext cx="216024" cy="27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137173" y="3168588"/>
            <a:ext cx="1584176" cy="64807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4968044" y="3356992"/>
            <a:ext cx="396044" cy="36004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+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641404" y="3168588"/>
            <a:ext cx="1512168" cy="6924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13" idx="0"/>
          </p:cNvCxnSpPr>
          <p:nvPr/>
        </p:nvCxnSpPr>
        <p:spPr>
          <a:xfrm flipH="1" flipV="1">
            <a:off x="3707904" y="2888686"/>
            <a:ext cx="221357" cy="279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1"/>
          </p:cNvCxnSpPr>
          <p:nvPr/>
        </p:nvCxnSpPr>
        <p:spPr>
          <a:xfrm flipH="1" flipV="1">
            <a:off x="4139952" y="2735796"/>
            <a:ext cx="1722904" cy="53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198340" y="4149080"/>
            <a:ext cx="1589509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921149" y="4365104"/>
            <a:ext cx="432048" cy="3600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433217" y="4185084"/>
            <a:ext cx="1650851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6,8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5364088" y="4215891"/>
            <a:ext cx="1589464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3,9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7153572" y="4395911"/>
            <a:ext cx="360040" cy="36004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+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7606630" y="4179887"/>
            <a:ext cx="1512168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627784" y="3861048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3957128" y="3861048"/>
            <a:ext cx="182824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Прямая со стрелкой 1024"/>
          <p:cNvCxnSpPr>
            <a:stCxn id="23" idx="0"/>
            <a:endCxn id="15" idx="4"/>
          </p:cNvCxnSpPr>
          <p:nvPr/>
        </p:nvCxnSpPr>
        <p:spPr>
          <a:xfrm flipV="1">
            <a:off x="6158820" y="3861048"/>
            <a:ext cx="238668" cy="354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Прямая со стрелкой 1038"/>
          <p:cNvCxnSpPr/>
          <p:nvPr/>
        </p:nvCxnSpPr>
        <p:spPr>
          <a:xfrm flipH="1" flipV="1">
            <a:off x="7020272" y="3717032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0" name="Овал 1039"/>
          <p:cNvSpPr/>
          <p:nvPr/>
        </p:nvSpPr>
        <p:spPr>
          <a:xfrm>
            <a:off x="1043608" y="5414286"/>
            <a:ext cx="1529705" cy="8640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4,3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1" name="Овал 1040"/>
          <p:cNvSpPr/>
          <p:nvPr/>
        </p:nvSpPr>
        <p:spPr>
          <a:xfrm>
            <a:off x="2705125" y="559430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+</a:t>
            </a:r>
            <a:endParaRPr lang="ru-RU" dirty="0"/>
          </a:p>
        </p:txBody>
      </p:sp>
      <p:sp>
        <p:nvSpPr>
          <p:cNvPr id="1042" name="Овал 1041"/>
          <p:cNvSpPr/>
          <p:nvPr/>
        </p:nvSpPr>
        <p:spPr>
          <a:xfrm>
            <a:off x="3258963" y="5373216"/>
            <a:ext cx="1614847" cy="87422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5,6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3" name="Овал 1042"/>
          <p:cNvSpPr/>
          <p:nvPr/>
        </p:nvSpPr>
        <p:spPr>
          <a:xfrm>
            <a:off x="5446812" y="5311341"/>
            <a:ext cx="1573460" cy="93610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7,8</a:t>
            </a:r>
            <a:endParaRPr lang="ru-RU" dirty="0"/>
          </a:p>
        </p:txBody>
      </p:sp>
      <p:sp>
        <p:nvSpPr>
          <p:cNvPr id="1044" name="Овал 1043"/>
          <p:cNvSpPr/>
          <p:nvPr/>
        </p:nvSpPr>
        <p:spPr>
          <a:xfrm>
            <a:off x="7199870" y="5557868"/>
            <a:ext cx="406760" cy="32403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1045" name="Овал 1044"/>
          <p:cNvSpPr/>
          <p:nvPr/>
        </p:nvSpPr>
        <p:spPr>
          <a:xfrm>
            <a:off x="7678638" y="5342278"/>
            <a:ext cx="1440160" cy="93610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3,6</a:t>
            </a:r>
            <a:endParaRPr lang="ru-RU" dirty="0"/>
          </a:p>
        </p:txBody>
      </p:sp>
      <p:cxnSp>
        <p:nvCxnSpPr>
          <p:cNvPr id="1047" name="Прямая со стрелкой 1046"/>
          <p:cNvCxnSpPr/>
          <p:nvPr/>
        </p:nvCxnSpPr>
        <p:spPr>
          <a:xfrm flipH="1" flipV="1">
            <a:off x="2195736" y="4905164"/>
            <a:ext cx="216024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9" name="Прямая со стрелкой 1048"/>
          <p:cNvCxnSpPr>
            <a:stCxn id="1042" idx="0"/>
          </p:cNvCxnSpPr>
          <p:nvPr/>
        </p:nvCxnSpPr>
        <p:spPr>
          <a:xfrm flipH="1" flipV="1">
            <a:off x="2483768" y="4971975"/>
            <a:ext cx="1582619" cy="40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1" name="Прямая со стрелкой 1050"/>
          <p:cNvCxnSpPr/>
          <p:nvPr/>
        </p:nvCxnSpPr>
        <p:spPr>
          <a:xfrm flipV="1">
            <a:off x="6660232" y="4869160"/>
            <a:ext cx="101840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3" name="Прямая со стрелкой 1052"/>
          <p:cNvCxnSpPr/>
          <p:nvPr/>
        </p:nvCxnSpPr>
        <p:spPr>
          <a:xfrm flipH="1" flipV="1">
            <a:off x="8172400" y="4971975"/>
            <a:ext cx="72008" cy="3703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Объект 3" descr="&amp;Vcy;&amp;acy;&amp;lcy;&amp;softcy;&amp;tscy;&amp;iecy;&amp;vcy; &amp;Scy;&amp;iecy;&amp;rcy;&amp;gcy;&amp;iecy;&amp;j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700" y="1623603"/>
            <a:ext cx="1534425" cy="209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3250" y="1556792"/>
            <a:ext cx="1417262" cy="198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379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Виконаємо взаємоперевірку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23928" y="1268760"/>
            <a:ext cx="1440160" cy="64807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1,8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7824" y="2081143"/>
            <a:ext cx="1296144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11,2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27984" y="2192685"/>
            <a:ext cx="360040" cy="28803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878080" y="1976661"/>
            <a:ext cx="1224136" cy="66025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9,4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6" idx="7"/>
          </p:cNvCxnSpPr>
          <p:nvPr/>
        </p:nvCxnSpPr>
        <p:spPr>
          <a:xfrm flipV="1">
            <a:off x="4094152" y="1937127"/>
            <a:ext cx="333832" cy="228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1"/>
          </p:cNvCxnSpPr>
          <p:nvPr/>
        </p:nvCxnSpPr>
        <p:spPr>
          <a:xfrm flipH="1" flipV="1">
            <a:off x="4878080" y="1916832"/>
            <a:ext cx="179271" cy="156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456625" y="2852936"/>
            <a:ext cx="1439411" cy="64807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985671" y="3032956"/>
            <a:ext cx="360789" cy="2880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+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567325" y="2852936"/>
            <a:ext cx="1368152" cy="64807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8,1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3779912" y="2636912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1"/>
            <a:endCxn id="6" idx="5"/>
          </p:cNvCxnSpPr>
          <p:nvPr/>
        </p:nvCxnSpPr>
        <p:spPr>
          <a:xfrm flipH="1" flipV="1">
            <a:off x="4094152" y="2572844"/>
            <a:ext cx="1673534" cy="37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097360" y="3718545"/>
            <a:ext cx="1440160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9,9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699792" y="3934569"/>
            <a:ext cx="432048" cy="3600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249040" y="3720058"/>
            <a:ext cx="1349775" cy="7920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6,8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5132057" y="3740622"/>
            <a:ext cx="1422159" cy="86409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3,9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660232" y="3934569"/>
            <a:ext cx="432048" cy="36004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+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7236296" y="3639282"/>
            <a:ext cx="1368152" cy="93534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4,2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411760" y="3501008"/>
            <a:ext cx="1224136" cy="4335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3" idx="4"/>
          </p:cNvCxnSpPr>
          <p:nvPr/>
        </p:nvCxnSpPr>
        <p:spPr>
          <a:xfrm flipV="1">
            <a:off x="4176330" y="3501008"/>
            <a:ext cx="1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5" idx="4"/>
          </p:cNvCxnSpPr>
          <p:nvPr/>
        </p:nvCxnSpPr>
        <p:spPr>
          <a:xfrm flipV="1">
            <a:off x="6120172" y="3501008"/>
            <a:ext cx="131229" cy="219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>
            <a:endCxn id="15" idx="5"/>
          </p:cNvCxnSpPr>
          <p:nvPr/>
        </p:nvCxnSpPr>
        <p:spPr>
          <a:xfrm flipH="1" flipV="1">
            <a:off x="6735116" y="3406100"/>
            <a:ext cx="861220" cy="304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2" name="Овал 2051"/>
          <p:cNvSpPr/>
          <p:nvPr/>
        </p:nvSpPr>
        <p:spPr>
          <a:xfrm>
            <a:off x="2555776" y="5265204"/>
            <a:ext cx="432048" cy="3600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+</a:t>
            </a:r>
            <a:endParaRPr lang="ru-RU" dirty="0"/>
          </a:p>
        </p:txBody>
      </p:sp>
      <p:sp>
        <p:nvSpPr>
          <p:cNvPr id="2053" name="Овал 2052"/>
          <p:cNvSpPr/>
          <p:nvPr/>
        </p:nvSpPr>
        <p:spPr>
          <a:xfrm>
            <a:off x="3046424" y="5067182"/>
            <a:ext cx="1466976" cy="7560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5,6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Овал 2053"/>
          <p:cNvSpPr/>
          <p:nvPr/>
        </p:nvSpPr>
        <p:spPr>
          <a:xfrm>
            <a:off x="4930919" y="4995174"/>
            <a:ext cx="1529796" cy="9001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7,8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Овал 2054"/>
          <p:cNvSpPr/>
          <p:nvPr/>
        </p:nvSpPr>
        <p:spPr>
          <a:xfrm>
            <a:off x="6586239" y="5193196"/>
            <a:ext cx="360040" cy="36004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-</a:t>
            </a:r>
            <a:endParaRPr lang="ru-RU" dirty="0"/>
          </a:p>
        </p:txBody>
      </p:sp>
      <p:sp>
        <p:nvSpPr>
          <p:cNvPr id="2056" name="Овал 2055"/>
          <p:cNvSpPr/>
          <p:nvPr/>
        </p:nvSpPr>
        <p:spPr>
          <a:xfrm>
            <a:off x="7128284" y="4959170"/>
            <a:ext cx="1584176" cy="9721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3,6</a:t>
            </a:r>
            <a:endParaRPr lang="ru-RU" dirty="0"/>
          </a:p>
        </p:txBody>
      </p:sp>
      <p:cxnSp>
        <p:nvCxnSpPr>
          <p:cNvPr id="2058" name="Прямая со стрелкой 2057"/>
          <p:cNvCxnSpPr/>
          <p:nvPr/>
        </p:nvCxnSpPr>
        <p:spPr>
          <a:xfrm flipH="1" flipV="1">
            <a:off x="1979712" y="4574630"/>
            <a:ext cx="94593" cy="499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0" name="Прямая со стрелкой 2059"/>
          <p:cNvCxnSpPr/>
          <p:nvPr/>
        </p:nvCxnSpPr>
        <p:spPr>
          <a:xfrm flipH="1" flipV="1">
            <a:off x="2195736" y="4574630"/>
            <a:ext cx="1584176" cy="525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2" name="Прямая со стрелкой 2061"/>
          <p:cNvCxnSpPr/>
          <p:nvPr/>
        </p:nvCxnSpPr>
        <p:spPr>
          <a:xfrm flipV="1">
            <a:off x="6120172" y="4574630"/>
            <a:ext cx="1476164" cy="420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4" name="Прямая со стрелкой 2063"/>
          <p:cNvCxnSpPr>
            <a:stCxn id="2056" idx="0"/>
            <a:endCxn id="25" idx="4"/>
          </p:cNvCxnSpPr>
          <p:nvPr/>
        </p:nvCxnSpPr>
        <p:spPr>
          <a:xfrm flipV="1">
            <a:off x="7920372" y="4574630"/>
            <a:ext cx="0" cy="384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1043608" y="5067182"/>
            <a:ext cx="1440160" cy="82809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4,3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8284" y="1026376"/>
            <a:ext cx="1791112" cy="24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Объект 3" descr="&amp;Vcy;&amp;acy;&amp;lcy;&amp;softcy;&amp;tscy;&amp;iecy;&amp;vcy; &amp;Scy;&amp;iecy;&amp;rcy;&amp;gcy;&amp;iecy;&amp;jcy;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176831"/>
            <a:ext cx="1624980" cy="232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5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Музей «Геометричних фігур»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Про трикутник відомо,що його одна сторона дорівнює 13,6 м, друга на 1,3 м коротша від першої. Знайдіть третю сторону трикутника, якщо відомо, що його периметр</a:t>
            </a:r>
          </a:p>
          <a:p>
            <a:pPr marL="82296" indent="0"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дорівнює 43,1 м.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572000" y="4005064"/>
            <a:ext cx="3168352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740352" y="4005064"/>
            <a:ext cx="1008112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5805264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Объект 3" descr="&amp;Vcy;&amp;acy;&amp;lcy;&amp;softcy;&amp;tscy;&amp;iecy;&amp;vcy; &amp;Scy;&amp;iecy;&amp;rcy;&amp;gcy;&amp;iecy;&amp;jcy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97152"/>
            <a:ext cx="1434827" cy="173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035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err="1" smtClean="0">
                <a:effectLst/>
                <a:latin typeface="Times New Roman" pitchFamily="18" charset="0"/>
                <a:cs typeface="Times New Roman" pitchFamily="18" charset="0"/>
              </a:rPr>
              <a:t>Епіграф</a:t>
            </a:r>
            <a:endParaRPr lang="ru-RU" sz="72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4400" i="1" dirty="0" smtClean="0">
                <a:latin typeface="Times New Roman" pitchFamily="18" charset="0"/>
                <a:cs typeface="Times New Roman" pitchFamily="18" charset="0"/>
              </a:rPr>
              <a:t>	Не соромно помилятися, соромно – нічого не робити…</a:t>
            </a:r>
          </a:p>
          <a:p>
            <a:pPr marL="82296" indent="0" algn="just">
              <a:buNone/>
            </a:pPr>
            <a:endParaRPr lang="uk-UA" sz="4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r">
              <a:buNone/>
            </a:pPr>
            <a:r>
              <a:rPr lang="uk-UA" sz="4400" i="1" dirty="0" smtClean="0">
                <a:latin typeface="Times New Roman" pitchFamily="18" charset="0"/>
                <a:cs typeface="Times New Roman" pitchFamily="18" charset="0"/>
              </a:rPr>
              <a:t>Б.Ступка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13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i="1" dirty="0" smtClean="0">
                <a:effectLst/>
                <a:latin typeface="Times New Roman" pitchFamily="18" charset="0"/>
                <a:cs typeface="Times New Roman" pitchFamily="18" charset="0"/>
              </a:rPr>
              <a:t>Щоб потрапити до парку «Порівнянь», потрібно трохи </a:t>
            </a:r>
            <a:r>
              <a:rPr lang="uk-UA" sz="3200" i="1" dirty="0" err="1" smtClean="0">
                <a:effectLst/>
                <a:latin typeface="Times New Roman" pitchFamily="18" charset="0"/>
                <a:cs typeface="Times New Roman" pitchFamily="18" charset="0"/>
              </a:rPr>
              <a:t>розім</a:t>
            </a:r>
            <a:r>
              <a:rPr lang="en-US" sz="3200" i="1" dirty="0" smtClean="0">
                <a:effectLst/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i="1" dirty="0" err="1" smtClean="0">
                <a:effectLst/>
                <a:latin typeface="Times New Roman" pitchFamily="18" charset="0"/>
                <a:cs typeface="Times New Roman" pitchFamily="18" charset="0"/>
              </a:rPr>
              <a:t>ятися</a:t>
            </a:r>
            <a:r>
              <a:rPr lang="uk-UA" sz="3200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77500" lnSpcReduction="20000"/>
          </a:bodyPr>
          <a:lstStyle/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Руки в сторони та вгору -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На носочки піднялись.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Підніміть голівки вгору -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На долоньки подивись.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Присідати ми почнемо,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Добре ноги розімнемо.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Раз присіли, руки прямо.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Встали-знову все так само.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Повертаємося вправно,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Все виконуємо гарно,</a:t>
            </a:r>
          </a:p>
          <a:p>
            <a:pPr marL="82296" indent="0" algn="ctr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Вліво, вправо повернулись</a:t>
            </a:r>
          </a:p>
          <a:p>
            <a:pPr marL="82296" indent="0" algn="ctr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сусіду посміхнулись. 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308304" y="5229200"/>
            <a:ext cx="1296144" cy="1296144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3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&amp;Kcy;&amp;acy;&amp;kcy; &amp;rcy;&amp;icy;&amp;scy;&amp;ocy;&amp;vcy;&amp;acy;&amp;tcy;&amp;softcy; &amp;lcy;&amp;icy;&amp;scy;&amp;tcy;&amp;softcy;&amp;y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0678" y="4149080"/>
            <a:ext cx="412042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Kcy;&amp;acy;&amp;kcy; &amp;rcy;&amp;icy;&amp;scy;&amp;ocy;&amp;vcy;&amp;acy;&amp;tcy;&amp;softcy; &amp;lcy;&amp;icy;&amp;scy;&amp;tcy;&amp;softcy;&amp;yacy;" title="Листочок 1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890468"/>
            <a:ext cx="3384376" cy="325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i="1" dirty="0" smtClean="0">
                <a:effectLst/>
                <a:latin typeface="Times New Roman" pitchFamily="18" charset="0"/>
                <a:cs typeface="Times New Roman" pitchFamily="18" charset="0"/>
              </a:rPr>
              <a:t>Ми потрапили  в парк «Порівнянь»</a:t>
            </a:r>
            <a:endParaRPr lang="ru-RU" sz="32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868144" y="2204864"/>
            <a:ext cx="1861112" cy="98421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Листочок  1 </a:t>
            </a:r>
          </a:p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2,9&lt;х&lt;7,8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 title="Листочок 1 10,567"/>
          <p:cNvSpPr/>
          <p:nvPr/>
        </p:nvSpPr>
        <p:spPr>
          <a:xfrm>
            <a:off x="6084168" y="5114106"/>
            <a:ext cx="1800200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Листочок  2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10,567&gt;10,5*7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6" descr="jovens_teu_livro_booktre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1520466"/>
            <a:ext cx="4328281" cy="4176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25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170000" cy="778098"/>
          </a:xfrm>
        </p:spPr>
        <p:txBody>
          <a:bodyPr>
            <a:normAutofit/>
          </a:bodyPr>
          <a:lstStyle/>
          <a:p>
            <a:pPr algn="ctr"/>
            <a:r>
              <a:rPr lang="uk-UA" sz="3600" i="1" dirty="0"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мачна задача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80728"/>
            <a:ext cx="7498080" cy="5188768"/>
          </a:xfrm>
        </p:spPr>
        <p:txBody>
          <a:bodyPr/>
          <a:lstStyle/>
          <a:p>
            <a:pPr marL="82296" indent="0"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Першого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дня для приготування апельсинового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фрешу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використано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12,7 кг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апельсинів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на 3,9 кг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другого. За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третій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день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апельсинів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використали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на 5,13 кг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перший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другий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разом.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кілограм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апельсинів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використано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за три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800560"/>
            <a:ext cx="1450916" cy="205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www\Desktop\downloadfilenul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13" y="4725144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56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Оглядове колесо.</a:t>
            </a:r>
            <a:br>
              <a:rPr lang="uk-UA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Кругові приклади. Якщо правильно виконаєте обчислення, отримаєте  геометричну фігуру.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3275856" y="2492896"/>
            <a:ext cx="2304256" cy="122413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12,25-8,65</a:t>
            </a:r>
            <a:r>
              <a:rPr lang="uk-UA" dirty="0" smtClean="0"/>
              <a:t>=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1094942" y="3501008"/>
            <a:ext cx="2468946" cy="122413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1,5+3,45=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572075" y="3515097"/>
            <a:ext cx="2448272" cy="100811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12,3-10,8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835696" y="4973141"/>
            <a:ext cx="2520280" cy="115212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3,6+8,7=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860032" y="4869160"/>
            <a:ext cx="2592288" cy="14401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4,95+7,3=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Объект 3" descr="&amp;Vcy;&amp;acy;&amp;lcy;&amp;softcy;&amp;tscy;&amp;iecy;&amp;vcy; &amp;Scy;&amp;iecy;&amp;rcy;&amp;gcy;&amp;iecy;&amp;jcy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844824"/>
            <a:ext cx="1290811" cy="1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537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Якщо ви все зробили правильно, то ось що повинно було </a:t>
            </a:r>
            <a:r>
              <a:rPr lang="uk-UA" sz="3600" i="1" dirty="0" err="1" smtClean="0">
                <a:effectLst/>
                <a:latin typeface="Times New Roman" pitchFamily="18" charset="0"/>
                <a:cs typeface="Times New Roman" pitchFamily="18" charset="0"/>
              </a:rPr>
              <a:t>отриматися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3463677" y="1394123"/>
            <a:ext cx="2592288" cy="14401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12,25-8,65=3,6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73299" y="2877319"/>
            <a:ext cx="2808312" cy="15841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1,5+3,45=4,95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660232" y="2852936"/>
            <a:ext cx="2664296" cy="15841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12,3-10,8=1,5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1706935" y="5093804"/>
            <a:ext cx="3024336" cy="172819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3,6+9,7=12,3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407099" y="5024475"/>
            <a:ext cx="3024336" cy="18002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4,95+7,3=12,25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815916" y="2847814"/>
            <a:ext cx="792088" cy="2260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862958" y="3789040"/>
            <a:ext cx="2941290" cy="1319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347864" y="3501008"/>
            <a:ext cx="331236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347864" y="3789040"/>
            <a:ext cx="252028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608004" y="2834283"/>
            <a:ext cx="1476164" cy="2394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4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i="1" dirty="0" smtClean="0">
                <a:effectLst/>
                <a:latin typeface="Times New Roman" pitchFamily="18" charset="0"/>
                <a:cs typeface="Times New Roman" pitchFamily="18" charset="0"/>
              </a:rPr>
              <a:t>Яку фігуру ви отримали?</a:t>
            </a:r>
            <a:endParaRPr lang="ru-RU" sz="32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6456" y="6093296"/>
            <a:ext cx="257232" cy="155104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1979712" y="980727"/>
            <a:ext cx="5904656" cy="5256583"/>
          </a:xfrm>
          <a:prstGeom prst="star6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Зірка 5-Б класу</a:t>
            </a:r>
          </a:p>
          <a:p>
            <a:pPr algn="ctr"/>
            <a:r>
              <a:rPr lang="uk-UA" sz="4000" i="1" dirty="0" err="1" smtClean="0">
                <a:latin typeface="Times New Roman" pitchFamily="18" charset="0"/>
                <a:cs typeface="Times New Roman" pitchFamily="18" charset="0"/>
              </a:rPr>
              <a:t>Василівської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 гімназії «</a:t>
            </a:r>
            <a:r>
              <a:rPr lang="uk-UA" sz="4000" i="1" dirty="0" err="1" smtClean="0">
                <a:latin typeface="Times New Roman" pitchFamily="18" charset="0"/>
                <a:cs typeface="Times New Roman" pitchFamily="18" charset="0"/>
              </a:rPr>
              <a:t>Сузір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я»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 descr="&amp;Vcy;&amp;acy;&amp;lcy;&amp;softcy;&amp;tscy;&amp;iecy;&amp;vcy; &amp;Scy;&amp;iecy;&amp;rcy;&amp;gcy;&amp;iecy;&amp;jcy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991054"/>
            <a:ext cx="1434827" cy="173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020213"/>
            <a:ext cx="1234892" cy="176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07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err="1" smtClean="0">
                <a:effectLst/>
                <a:latin typeface="Times New Roman" pitchFamily="18" charset="0"/>
                <a:cs typeface="Times New Roman" pitchFamily="18" charset="0"/>
              </a:rPr>
              <a:t>Домашне</a:t>
            </a:r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 завдання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Повторити пукти з 34 по 37, правила.</a:t>
                </a:r>
              </a:p>
              <a:p>
                <a:pPr marL="82296" indent="0">
                  <a:buNone/>
                </a:pPr>
                <a:r>
                  <a:rPr lang="uk-UA" dirty="0" err="1" smtClean="0">
                    <a:latin typeface="Times New Roman" pitchFamily="18" charset="0"/>
                    <a:cs typeface="Times New Roman" pitchFamily="18" charset="0"/>
                  </a:rPr>
                  <a:t>Розв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’</a:t>
                </a:r>
                <a:r>
                  <a:rPr lang="uk-UA" dirty="0" err="1" smtClean="0">
                    <a:latin typeface="Times New Roman" pitchFamily="18" charset="0"/>
                    <a:cs typeface="Times New Roman" pitchFamily="18" charset="0"/>
                  </a:rPr>
                  <a:t>язати</a:t>
                </a: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 № 1213</a:t>
                </a:r>
                <a14:m>
                  <m:oMath xmlns:m="http://schemas.openxmlformats.org/officeDocument/2006/math">
                    <m:r>
                      <a:rPr lang="uk-UA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°</m:t>
                    </m:r>
                  </m:oMath>
                </a14:m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82296" indent="0">
                  <a:buNone/>
                </a:pPr>
                <a:r>
                  <a:rPr lang="uk-UA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                  №1287</a:t>
                </a:r>
                <a14:m>
                  <m:oMath xmlns:m="http://schemas.openxmlformats.org/officeDocument/2006/math">
                    <m:r>
                      <a:rPr lang="uk-UA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°°</m:t>
                    </m:r>
                  </m:oMath>
                </a14:m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82296" indent="0">
                  <a:buNone/>
                </a:pPr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                   №1194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°°°</m:t>
                    </m:r>
                  </m:oMath>
                </a14:m>
                <a:r>
                  <a:rPr lang="uk-UA" dirty="0" smtClean="0">
                    <a:latin typeface="Times New Roman" pitchFamily="18" charset="0"/>
                    <a:cs typeface="Times New Roman" pitchFamily="18" charset="0"/>
                  </a:rPr>
                  <a:t>(творче завдання)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7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995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Рефлексія. Продовж речення.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Я знаю…</a:t>
            </a:r>
          </a:p>
          <a:p>
            <a:pPr marL="82296" indent="0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Я знаю як…</a:t>
            </a:r>
          </a:p>
          <a:p>
            <a:pPr marL="82296" indent="0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Я вмію…</a:t>
            </a:r>
          </a:p>
          <a:p>
            <a:pPr marL="82296" indent="0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Тому я вважаю…</a:t>
            </a:r>
          </a:p>
          <a:p>
            <a:pPr marL="82296" indent="0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Я знаю для чого…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&amp;Vcy;&amp;acy;&amp;lcy;&amp;softcy;&amp;tscy;&amp;iecy;&amp;vcy; &amp;Scy;&amp;iecy;&amp;rcy;&amp;gcy;&amp;iecy;&amp;jcy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46834"/>
            <a:ext cx="2088232" cy="323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195439"/>
            <a:ext cx="1872208" cy="308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058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sz="6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Дякую за старання та </a:t>
            </a:r>
          </a:p>
          <a:p>
            <a:pPr marL="82296" indent="0" algn="ctr">
              <a:buNone/>
            </a:pPr>
            <a:r>
              <a:rPr lang="uk-UA" sz="6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плідну працю</a:t>
            </a:r>
            <a:endParaRPr lang="ru-RU" sz="6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6084168" y="4653136"/>
            <a:ext cx="2304256" cy="216024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7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err="1" smtClean="0">
                <a:effectLst/>
                <a:latin typeface="Times New Roman" pitchFamily="18" charset="0"/>
                <a:cs typeface="Times New Roman" pitchFamily="18" charset="0"/>
              </a:rPr>
              <a:t>Творче</a:t>
            </a:r>
            <a:r>
              <a:rPr lang="ru-RU" sz="36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effectLst/>
                <a:latin typeface="Times New Roman" pitchFamily="18" charset="0"/>
                <a:cs typeface="Times New Roman" pitchFamily="18" charset="0"/>
              </a:rPr>
              <a:t>завдання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ru-RU" dirty="0" smtClean="0"/>
              <a:t>	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Закресл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и в числі   50,0080506 три нулі так, щоб утворилося якнайменше та якнайбільше число.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48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amp;Fcy;&amp;icy;&amp;zcy;&amp;icy;&amp;kcy;&amp;acy;, &amp;Vcy;&amp;ycy;&amp;scy;&amp;shcy;&amp;acy;&amp;yacy; &amp;mcy;&amp;acy;&amp;tcy;&amp;iecy;&amp;mcy;&amp;acy;&amp;tcy;&amp;icy;&amp;kcy;&amp;acy;, &amp;Tcy;&amp;iecy;&amp;ocy;&amp;rcy;&amp;icy;&amp;yacy; &amp;vcy;&amp;iecy;&amp;rcy;&amp;ocy;&amp;yacy;&amp;tcy;&amp;ncy;&amp;ocy;&amp;scy;&amp;tcy;&amp;iecy;&amp;jcy;, &amp;Scy;&amp;tcy;&amp;acy;&amp;tcy;&amp;icy;&amp;scy;&amp;tcy;&amp;icy;&amp;kcy;&amp;acy; - &amp;rcy;&amp;iecy;&amp;shcy;&amp;iecy;&amp;ncy;&amp;icy;&amp;iecy; &amp;zcy;&amp;acy;&amp;dcy;&amp;acy;&amp;chcy; &amp;icy; &amp;kcy;&amp;ocy;&amp;ncy;&amp;tcy;&amp;rcy;&amp;ocy;&amp;lcy;&amp;softcy;&amp;ncy;&amp;ycy;&amp;khcy;, &amp;Mcy;&amp;ocy;&amp;scy;&amp;kcy;&amp;v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617" y="610235"/>
            <a:ext cx="4356527" cy="577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i="1" dirty="0">
                <a:effectLst/>
                <a:latin typeface="Times New Roman" pitchFamily="18" charset="0"/>
                <a:cs typeface="Times New Roman" pitchFamily="18" charset="0"/>
              </a:rPr>
              <a:t>Відгадайте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332656"/>
            <a:ext cx="4176464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uk-UA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базарі їх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не купиш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r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 На дорозі не знайдеш,</a:t>
            </a:r>
          </a:p>
          <a:p>
            <a:pPr marL="0" indent="0" algn="r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Їх не зважиш терезами, </a:t>
            </a:r>
          </a:p>
          <a:p>
            <a:pPr marL="0" indent="0" algn="r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І ціни не підбереш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91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Які ж числа у нас утворилися?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Найменше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число утвориться, якщо ми викреслимо такі нулі  5</a:t>
            </a:r>
            <a:r>
              <a:rPr lang="uk-UA" sz="2800" strike="sngStrike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,008</a:t>
            </a:r>
            <a:r>
              <a:rPr lang="uk-UA" sz="2800" strike="sngStrike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800" strike="sngStrike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6. Отримаємо наступне число  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5,00856;</a:t>
            </a:r>
          </a:p>
          <a:p>
            <a:pPr marL="82296" indent="0"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uk-UA" sz="28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Найбільше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число утвориться, якщо ми викреслимо нулі таким чином  50,</a:t>
            </a:r>
            <a:r>
              <a:rPr lang="uk-UA" sz="2800" strike="sngStrike" dirty="0" smtClean="0"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2800" strike="sngStrike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506. Отримаємо таке число </a:t>
            </a:r>
            <a:r>
              <a:rPr lang="uk-UA" sz="28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50,8506</a:t>
            </a:r>
            <a:endParaRPr lang="ru-RU" sz="2800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4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o_pa57: &amp;Mcy;&amp;Acy;&amp;Gcy;&amp;Icy;&amp;YAcy; &amp;CHcy;&amp;Icy;&amp;Scy;&amp;IEcy;&amp;L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8100391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63688" y="1447800"/>
            <a:ext cx="7170000" cy="1477144"/>
          </a:xfrm>
        </p:spPr>
        <p:txBody>
          <a:bodyPr/>
          <a:lstStyle/>
          <a:p>
            <a:pPr marL="82296" indent="0" algn="ctr">
              <a:buNone/>
            </a:pPr>
            <a:r>
              <a:rPr lang="uk-UA" sz="8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endParaRPr lang="ru-RU" sz="8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59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Ось на таких  Незнайку </a:t>
            </a:r>
            <a:r>
              <a:rPr lang="uk-UA" i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i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Чомучку</a:t>
            </a:r>
            <a:r>
              <a:rPr lang="uk-UA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ви були схожі</a:t>
            </a:r>
            <a:endParaRPr lang="ru-RU" dirty="0">
              <a:effectLst/>
            </a:endParaRPr>
          </a:p>
        </p:txBody>
      </p:sp>
      <p:pic>
        <p:nvPicPr>
          <p:cNvPr id="4" name="Объект 3" descr="&amp;Vcy;&amp;acy;&amp;lcy;&amp;softcy;&amp;tscy;&amp;iecy;&amp;vcy; &amp;Scy;&amp;iecy;&amp;rcy;&amp;gcy;&amp;iecy;&amp;j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29523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9753" y="1916832"/>
            <a:ext cx="2583200" cy="427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648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3010346"/>
          </a:xfrm>
        </p:spPr>
        <p:txBody>
          <a:bodyPr>
            <a:noAutofit/>
          </a:bodyPr>
          <a:lstStyle/>
          <a:p>
            <a:pPr algn="ctr"/>
            <a: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400" i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  <a:t>Тема уроку: </a:t>
            </a:r>
            <a:b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4400" i="1" dirty="0" err="1" smtClean="0">
                <a:effectLst/>
                <a:latin typeface="Times New Roman" pitchFamily="18" charset="0"/>
                <a:cs typeface="Times New Roman" pitchFamily="18" charset="0"/>
              </a:rPr>
              <a:t>Розв</a:t>
            </a:r>
            <a:r>
              <a:rPr lang="en-US" sz="4400" i="1" dirty="0" smtClean="0">
                <a:effectLst/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i="1" dirty="0" err="1" smtClean="0">
                <a:effectLst/>
                <a:latin typeface="Times New Roman" pitchFamily="18" charset="0"/>
                <a:cs typeface="Times New Roman" pitchFamily="18" charset="0"/>
              </a:rPr>
              <a:t>язування</a:t>
            </a:r>
            <a:r>
              <a:rPr lang="uk-UA" sz="4400" i="1" dirty="0" smtClean="0">
                <a:effectLst/>
                <a:latin typeface="Times New Roman" pitchFamily="18" charset="0"/>
                <a:cs typeface="Times New Roman" pitchFamily="18" charset="0"/>
              </a:rPr>
              <a:t> задач і вправ з десятковими дробами.»</a:t>
            </a:r>
            <a:endParaRPr lang="ru-RU" sz="44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483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Мета уроку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Закріпити навички виконання дій додавання і віднімання десяткових дробів, порівняння та округлення десяткових дробів.</a:t>
            </a:r>
          </a:p>
          <a:p>
            <a:pPr algn="just"/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Розвити логічне мислення.</a:t>
            </a:r>
          </a:p>
          <a:p>
            <a:pPr algn="just"/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Виховати активність та самостійність.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2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i="1" dirty="0" smtClean="0"/>
              <a:t>Відгадайте ребус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uk-UA" sz="1200" dirty="0" smtClean="0"/>
          </a:p>
          <a:p>
            <a:pPr algn="ctr"/>
            <a:endParaRPr lang="uk-UA" sz="1200" dirty="0"/>
          </a:p>
          <a:p>
            <a:pPr algn="ctr"/>
            <a:endParaRPr lang="uk-UA" sz="1200" dirty="0" smtClean="0"/>
          </a:p>
          <a:p>
            <a:pPr algn="ctr"/>
            <a:endParaRPr lang="uk-UA" sz="1200" dirty="0" smtClean="0"/>
          </a:p>
          <a:p>
            <a:pPr marL="82296" indent="0" algn="ctr">
              <a:buNone/>
            </a:pPr>
            <a:r>
              <a:rPr lang="uk-UA" sz="10000" dirty="0" smtClean="0">
                <a:solidFill>
                  <a:schemeClr val="accent2"/>
                </a:solidFill>
              </a:rPr>
              <a:t>мі100</a:t>
            </a:r>
            <a:endParaRPr lang="ru-RU" sz="10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8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Наш маршрут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1331640" y="4653136"/>
            <a:ext cx="1080120" cy="1008112"/>
          </a:xfrm>
          <a:prstGeom prst="arc">
            <a:avLst>
              <a:gd name="adj1" fmla="val 16200000"/>
              <a:gd name="adj2" fmla="val 43227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RealNest. &amp;Ncy;&amp;ocy;&amp;vcy;&amp;ocy;&amp;scy;&amp;tcy;&amp;i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09120"/>
            <a:ext cx="2599114" cy="20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&amp;Vcy;&amp;iecy;&amp;lcy;&amp;icy;&amp;kcy;&amp;ocy;&amp;bcy;&amp;rcy;&amp;icy;&amp;tcy;&amp;acy;&amp;ncy;&amp;icy;&amp;yacy; &amp;Dcy;&amp;ocy;&amp;scy;&amp;tcy;&amp;ocy;&amp;pcy;&amp;rcy;&amp;icy;&amp;mcy;&amp;iecy;&amp;chcy;&amp;acy;&amp;tcy;&amp;iecy;&amp;lcy;&amp;softcy;&amp;ncy;&amp;ocy;&amp;scy;&amp;t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30" y="1916832"/>
            <a:ext cx="273630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&amp;Mcy;&amp;acy;&amp;rcy;&amp;kcy;&amp;icy;&amp;zcy;&amp;ycy; &amp;Dcy;&amp;ocy;&amp;ncy;&amp;iecy;&amp;tscy;&amp;k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520560"/>
            <a:ext cx="3060382" cy="192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&amp;pcy;&amp;acy;&amp;rcy;&amp;kcy; &amp;acy;&amp;tcy;&amp;tcy;&amp;rcy;&amp;acy;&amp;kcy;&amp;tscy;&amp;icy;&amp;ocy;&amp;ncy;&amp;ocy;&amp;vcy; &amp;Dcy;&amp;lcy;&amp;icy;&amp;ncy;&amp;ncy;&amp;ycy;&amp;jcy; &amp;vcy; &amp;Lcy;&amp;ocy;&amp;ncy;&amp;dcy;&amp;ocy;&amp;ncy;&amp;iecy; &amp;Kcy;&amp;ocy;&amp;lcy;&amp;iecy;&amp;scy;&amp;ocy; &amp;ocy;&amp;bcy;&amp;ocy;&amp;zcy;&amp;rcy;&amp;iecy;&amp;ncy;&amp;icy;&amp;yacy; &amp;Lcy;&amp;ocy;&amp;ncy;&amp;dcy;&amp;ocy;&amp;ncy; &amp;Vcy;&amp;iecy;&amp;lcy;&amp;icy;&amp;kcy;&amp;ocy;&amp;bcy;&amp;rcy;&amp;icy;&amp;tcy;&amp;acy;&amp;ncy;&amp;icy;&amp;yacy; &amp;Pcy;&amp;rcy;&amp;iecy;&amp;dcy;&amp;pcy;&amp;ocy;&amp;lcy;&amp;acy;&amp;gcy;&amp;acy;&amp;iecy;&amp;mcy;&amp;ycy;&amp;iecy; &amp;dcy;&amp;acy;&amp;tcy;&amp;ycy; &amp;pcy;&amp;ocy;&amp;iecy;&amp;zcy;&amp;dcy;&amp;kcy;&amp;icy; &amp;Pcy;&amp;iecy;&amp;rcy;&amp;iecy;&amp;lcy;&amp;iecy;&amp;tcy; &amp;Dcy;&amp;lcy;&amp;icy;&amp;ncy;&amp;ncy;&amp;ycy;&amp;jcy; &amp;vcy; &amp;Lcy;&amp;ocy;&amp;ncy;&amp;dcy;&amp;ocy;&amp;ncy;&amp;ie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876736"/>
            <a:ext cx="2479873" cy="1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1259632" y="3717032"/>
            <a:ext cx="50405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68144" y="53732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 descr="D:\КАРТИНКИ\Времена года\ВЕСНА\1 (155)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09120"/>
            <a:ext cx="2808312" cy="17510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Прямая со стрелкой 24"/>
          <p:cNvCxnSpPr/>
          <p:nvPr/>
        </p:nvCxnSpPr>
        <p:spPr>
          <a:xfrm>
            <a:off x="2850634" y="3573016"/>
            <a:ext cx="85727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4826052" y="3443486"/>
            <a:ext cx="360040" cy="1065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336238" y="1988840"/>
            <a:ext cx="1260098" cy="8280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91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500</TotalTime>
  <Words>646</Words>
  <Application>Microsoft Office PowerPoint</Application>
  <PresentationFormat>Экран (4:3)</PresentationFormat>
  <Paragraphs>186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    Урок</vt:lpstr>
      <vt:lpstr>Епіграф</vt:lpstr>
      <vt:lpstr>Відгадайте загадку</vt:lpstr>
      <vt:lpstr>Презентация PowerPoint</vt:lpstr>
      <vt:lpstr>Ось на таких  Незнайку та Чомучку ви були схожі</vt:lpstr>
      <vt:lpstr>   Тема уроку:  «Розв’язування задач і вправ з десятковими дробами.»</vt:lpstr>
      <vt:lpstr>Мета уроку:</vt:lpstr>
      <vt:lpstr>Відгадайте ребус</vt:lpstr>
      <vt:lpstr>Наш маршрут</vt:lpstr>
      <vt:lpstr>Гра «Знайди помилку» </vt:lpstr>
      <vt:lpstr> Порівняйте десяткові дроби</vt:lpstr>
      <vt:lpstr>Виконаємо взаємоперевірку</vt:lpstr>
      <vt:lpstr>Допоможіть округлити десяткові дроби.</vt:lpstr>
      <vt:lpstr>Розташуй отримані відповіді в порядку спадання та отримай слово</vt:lpstr>
      <vt:lpstr>Складаємо слово</vt:lpstr>
      <vt:lpstr>Яке слово отримали?</vt:lpstr>
      <vt:lpstr>Ми потрапили на алею «Загублених чисел». Знайдіть пропущені числа.</vt:lpstr>
      <vt:lpstr>Виконаємо взаємоперевірку</vt:lpstr>
      <vt:lpstr>Музей «Геометричних фігур»</vt:lpstr>
      <vt:lpstr>Щоб потрапити до парку «Порівнянь», потрібно трохи розім’ятися.</vt:lpstr>
      <vt:lpstr>Ми потрапили  в парк «Порівнянь»</vt:lpstr>
      <vt:lpstr>Смачна задача</vt:lpstr>
      <vt:lpstr>  Оглядове колесо. Кругові приклади. Якщо правильно виконаєте обчислення, отримаєте  геометричну фігуру.</vt:lpstr>
      <vt:lpstr>Якщо ви все зробили правильно, то ось що повинно було отриматися</vt:lpstr>
      <vt:lpstr>Яку фігуру ви отримали?</vt:lpstr>
      <vt:lpstr>Домашне завдання</vt:lpstr>
      <vt:lpstr>Рефлексія. Продовж речення.</vt:lpstr>
      <vt:lpstr>Презентация PowerPoint</vt:lpstr>
      <vt:lpstr>Творче завдання</vt:lpstr>
      <vt:lpstr>Які ж числа у нас утворилися?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«Розв’язування задач і вправ на порівняння десяткових дробів.»</dc:title>
  <cp:lastModifiedBy>www</cp:lastModifiedBy>
  <cp:revision>60</cp:revision>
  <dcterms:modified xsi:type="dcterms:W3CDTF">2015-03-07T12:05:26Z</dcterms:modified>
</cp:coreProperties>
</file>