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9" r:id="rId8"/>
    <p:sldId id="263" r:id="rId9"/>
    <p:sldId id="264" r:id="rId10"/>
    <p:sldId id="266" r:id="rId11"/>
    <p:sldId id="270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31.01.2018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4714884"/>
            <a:ext cx="85324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rgbClr val="00B0F0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</a:rPr>
              <a:t>Історія дослідження</a:t>
            </a:r>
          </a:p>
          <a:p>
            <a:pPr algn="ctr"/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rgbClr val="00B0F0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</a:rPr>
              <a:t>фотосинтезу 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rgbClr val="00B0F0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5602" name="Picture 2" descr="Картинки по запросу фотосинте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85728"/>
            <a:ext cx="7416824" cy="43204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57884" y="6357958"/>
            <a:ext cx="3066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Виконав Кушніренко Данило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тімірязев к 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4176464" cy="48245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8748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К. А. Тімірязєв дослідив космічну роль зелених рослин і установив, що сонячна енергія перетворюється на хімічну енергію органічних речовин у дрібних органелах рослинних клітин -  пластидах.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16632"/>
            <a:ext cx="8686800" cy="118181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1961 р </a:t>
            </a:r>
            <a:r>
              <a:rPr lang="ru-RU" sz="1800" dirty="0" err="1" smtClean="0"/>
              <a:t>мелв</a:t>
            </a:r>
            <a:r>
              <a:rPr lang="uk-UA" sz="1800" dirty="0" err="1" smtClean="0"/>
              <a:t>ін</a:t>
            </a:r>
            <a:r>
              <a:rPr lang="uk-UA" sz="1800" dirty="0" smtClean="0"/>
              <a:t> Кальвін американський вчений </a:t>
            </a:r>
            <a:r>
              <a:rPr lang="uk-UA" sz="1800" dirty="0" err="1" smtClean="0"/>
              <a:t>–перший</a:t>
            </a:r>
            <a:r>
              <a:rPr lang="uk-UA" sz="1800" dirty="0" smtClean="0"/>
              <a:t> описав цикл біохімічних  реакцій під час  </a:t>
            </a:r>
            <a:r>
              <a:rPr lang="uk-UA" sz="1800" dirty="0" err="1" smtClean="0"/>
              <a:t>темнової</a:t>
            </a:r>
            <a:r>
              <a:rPr lang="uk-UA" sz="1800" dirty="0" smtClean="0"/>
              <a:t> фази фотосинтезу. За свої </a:t>
            </a:r>
            <a:r>
              <a:rPr lang="uk-UA" sz="1800" dirty="0" err="1" smtClean="0"/>
              <a:t>досідження</a:t>
            </a:r>
            <a:r>
              <a:rPr lang="uk-UA" sz="1800" dirty="0" smtClean="0"/>
              <a:t> отримав Нобелівську премію 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700808"/>
            <a:ext cx="4228224" cy="505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44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ханс фіше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268760"/>
            <a:ext cx="4104456" cy="519914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14282" y="0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1940 р. Німецький вчений </a:t>
            </a:r>
            <a:r>
              <a:rPr lang="uk-UA" dirty="0" err="1" smtClean="0">
                <a:solidFill>
                  <a:schemeClr val="bg1"/>
                </a:solidFill>
              </a:rPr>
              <a:t>Ханс</a:t>
            </a:r>
            <a:r>
              <a:rPr lang="uk-UA" dirty="0" smtClean="0">
                <a:solidFill>
                  <a:schemeClr val="bg1"/>
                </a:solidFill>
              </a:rPr>
              <a:t> Фішер встановив структуру молекули хлорофілу (а,</a:t>
            </a:r>
            <a:r>
              <a:rPr lang="en-US" dirty="0" smtClean="0">
                <a:solidFill>
                  <a:schemeClr val="bg1"/>
                </a:solidFill>
              </a:rPr>
              <a:t>b</a:t>
            </a:r>
            <a:r>
              <a:rPr lang="uk-UA" dirty="0" smtClean="0">
                <a:solidFill>
                  <a:schemeClr val="bg1"/>
                </a:solidFill>
              </a:rPr>
              <a:t>). Виявилося, що хлорофіл нагадує зеленого пуголовка. У цієї молекули плоска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квадратна голова і довгий </a:t>
            </a:r>
            <a:r>
              <a:rPr lang="uk-UA" dirty="0" err="1" smtClean="0">
                <a:solidFill>
                  <a:schemeClr val="bg1"/>
                </a:solidFill>
              </a:rPr>
              <a:t>“хвіст”</a:t>
            </a:r>
            <a:r>
              <a:rPr lang="uk-UA" dirty="0" smtClean="0">
                <a:solidFill>
                  <a:schemeClr val="bg1"/>
                </a:solidFill>
              </a:rPr>
              <a:t>. У центрі голови, наче око циклопа, красується магній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теренін і красновсь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412776"/>
            <a:ext cx="4032448" cy="4752528"/>
          </a:xfrm>
          <a:prstGeom prst="rect">
            <a:avLst/>
          </a:prstGeom>
          <a:noFill/>
        </p:spPr>
      </p:pic>
      <p:pic>
        <p:nvPicPr>
          <p:cNvPr id="14340" name="Picture 4" descr="Картинки по запросу теренін і красновсь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3744416" cy="46805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188640"/>
            <a:ext cx="8820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1959 р. У Брюсселі на Всесвітній виставці була представлена модель вчених О. М. Тереніна і О. А. </a:t>
            </a:r>
            <a:r>
              <a:rPr lang="uk-UA" dirty="0" err="1" smtClean="0">
                <a:solidFill>
                  <a:schemeClr val="bg1"/>
                </a:solidFill>
              </a:rPr>
              <a:t>Красновського</a:t>
            </a:r>
            <a:r>
              <a:rPr lang="uk-UA" dirty="0" smtClean="0">
                <a:solidFill>
                  <a:schemeClr val="bg1"/>
                </a:solidFill>
              </a:rPr>
              <a:t>, яка показала, що хлорофіл лише напівпровідник.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джозеф ка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4762500" cy="51389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0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1975 р. Американець Джозеф </a:t>
            </a:r>
            <a:r>
              <a:rPr lang="uk-UA" dirty="0" err="1" smtClean="0">
                <a:solidFill>
                  <a:schemeClr val="bg1"/>
                </a:solidFill>
              </a:rPr>
              <a:t>Кац</a:t>
            </a:r>
            <a:r>
              <a:rPr lang="uk-UA" dirty="0" smtClean="0">
                <a:solidFill>
                  <a:schemeClr val="bg1"/>
                </a:solidFill>
              </a:rPr>
              <a:t> привселюдно демонструє сконструйований ним </a:t>
            </a:r>
          </a:p>
          <a:p>
            <a:r>
              <a:rPr lang="uk-UA" i="1" dirty="0" smtClean="0">
                <a:solidFill>
                  <a:schemeClr val="bg1"/>
                </a:solidFill>
                <a:latin typeface="Times New Roman"/>
                <a:cs typeface="Times New Roman"/>
              </a:rPr>
              <a:t>“ штучний листок </a:t>
            </a:r>
            <a:r>
              <a:rPr lang="uk-UA" dirty="0" smtClean="0">
                <a:solidFill>
                  <a:schemeClr val="bg1"/>
                </a:solidFill>
                <a:latin typeface="Times New Roman"/>
                <a:cs typeface="Times New Roman"/>
              </a:rPr>
              <a:t>“. Розміром з сірникову коробку (скло, метал, пластмаса), він навіть віддалено не нагадував свого зеленого родича. Однак багато в чому копіював його функції.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1714488"/>
            <a:ext cx="31432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“…Нелегко відтворити фотосинтез, - писав пізніше доктор </a:t>
            </a:r>
            <a:r>
              <a:rPr lang="uk-UA" dirty="0" err="1" smtClean="0"/>
              <a:t>Кац</a:t>
            </a:r>
            <a:r>
              <a:rPr lang="uk-UA" dirty="0" smtClean="0"/>
              <a:t>. – Але навіть ці скромні результати запевняють: природі можна кинути виклик. Утилізація сонячної енергії за допомогою пристроїв, що імітують природу, цілком можлива </a:t>
            </a:r>
            <a:r>
              <a:rPr lang="uk-UA" smtClean="0"/>
              <a:t>і досяжна…”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Ван гельмо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5112568" cy="50131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116632"/>
            <a:ext cx="8820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1630 р. Вивчення фотосинтезу було започатковано голландським вченим Ван </a:t>
            </a:r>
            <a:r>
              <a:rPr lang="uk-UA" dirty="0" err="1" smtClean="0">
                <a:solidFill>
                  <a:schemeClr val="bg1"/>
                </a:solidFill>
              </a:rPr>
              <a:t>Гельмонтом</a:t>
            </a:r>
            <a:r>
              <a:rPr lang="uk-UA" dirty="0" smtClean="0">
                <a:solidFill>
                  <a:schemeClr val="bg1"/>
                </a:solidFill>
              </a:rPr>
              <a:t>. Ван </a:t>
            </a:r>
            <a:r>
              <a:rPr lang="uk-UA" dirty="0" err="1" smtClean="0">
                <a:solidFill>
                  <a:schemeClr val="bg1"/>
                </a:solidFill>
              </a:rPr>
              <a:t>Гельмонт</a:t>
            </a:r>
            <a:r>
              <a:rPr lang="uk-UA" dirty="0" smtClean="0">
                <a:solidFill>
                  <a:schemeClr val="bg1"/>
                </a:solidFill>
              </a:rPr>
              <a:t> довів, що рослини самі утворюють органічні речовини, а не отримують їх з </a:t>
            </a:r>
            <a:r>
              <a:rPr lang="uk-UA" dirty="0" err="1" smtClean="0">
                <a:solidFill>
                  <a:schemeClr val="bg1"/>
                </a:solidFill>
              </a:rPr>
              <a:t>грунту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и по запросу Джозеф Пристл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484784"/>
            <a:ext cx="4392488" cy="4680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1771 р. Джозеф Пристлі довів, що тварини і рослини змінюють склад навколишнього повітря прямо протилежним способом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Ян інгенхау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804756" cy="45365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8604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1779 р. Австралійський лікар Ян </a:t>
            </a:r>
            <a:r>
              <a:rPr lang="uk-UA" dirty="0" err="1" smtClean="0">
                <a:solidFill>
                  <a:schemeClr val="bg1"/>
                </a:solidFill>
              </a:rPr>
              <a:t>Інгенхауз</a:t>
            </a:r>
            <a:r>
              <a:rPr lang="uk-UA" dirty="0" smtClean="0">
                <a:solidFill>
                  <a:schemeClr val="bg1"/>
                </a:solidFill>
              </a:rPr>
              <a:t> виявив, що рослини виділяють кисень тільки на світлі.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жан сенебь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2776"/>
            <a:ext cx="5256584" cy="47525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1782 р. Жан </a:t>
            </a:r>
            <a:r>
              <a:rPr lang="uk-UA" dirty="0" err="1" smtClean="0">
                <a:solidFill>
                  <a:schemeClr val="bg1"/>
                </a:solidFill>
              </a:rPr>
              <a:t>Сенеб</a:t>
            </a:r>
            <a:r>
              <a:rPr lang="en-US" dirty="0" smtClean="0">
                <a:solidFill>
                  <a:schemeClr val="bg1"/>
                </a:solidFill>
              </a:rPr>
              <a:t>’</a:t>
            </a:r>
            <a:r>
              <a:rPr lang="uk-UA" dirty="0" smtClean="0">
                <a:solidFill>
                  <a:schemeClr val="bg1"/>
                </a:solidFill>
              </a:rPr>
              <a:t>є дослідив, що рослини, виділяючи кисень, одночасно поглинають двоокис вуглецю. Це змусило його припустити, що в органічну речовину рослини перетворюється вуглець, який входить до складу </a:t>
            </a:r>
            <a:r>
              <a:rPr lang="uk-UA" dirty="0" err="1" smtClean="0">
                <a:solidFill>
                  <a:schemeClr val="bg1"/>
                </a:solidFill>
              </a:rPr>
              <a:t>доокису</a:t>
            </a:r>
            <a:r>
              <a:rPr lang="uk-UA" dirty="0" smtClean="0">
                <a:solidFill>
                  <a:schemeClr val="bg1"/>
                </a:solidFill>
              </a:rPr>
              <a:t> вуглецю.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Н соссю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484784"/>
            <a:ext cx="4392488" cy="488841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8715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1796 р. Ян </a:t>
            </a:r>
            <a:r>
              <a:rPr lang="uk-UA" dirty="0" err="1" smtClean="0">
                <a:solidFill>
                  <a:schemeClr val="bg1"/>
                </a:solidFill>
              </a:rPr>
              <a:t>Інгенхауз</a:t>
            </a:r>
            <a:r>
              <a:rPr lang="uk-UA" dirty="0" smtClean="0">
                <a:solidFill>
                  <a:schemeClr val="bg1"/>
                </a:solidFill>
              </a:rPr>
              <a:t> дав загальне рівняння фотосинтезу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  <a:r>
              <a:rPr lang="uk-UA" dirty="0" smtClean="0">
                <a:solidFill>
                  <a:schemeClr val="bg1"/>
                </a:solidFill>
              </a:rPr>
              <a:t> </a:t>
            </a:r>
          </a:p>
          <a:p>
            <a:r>
              <a:rPr lang="uk-UA" dirty="0" smtClean="0">
                <a:solidFill>
                  <a:schemeClr val="bg1"/>
                </a:solidFill>
              </a:rPr>
              <a:t> СО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2+Н2О=рослинні </a:t>
            </a:r>
            <a:r>
              <a:rPr lang="ru-RU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тканини</a:t>
            </a:r>
            <a:r>
              <a:rPr lang="ru-RU" dirty="0" smtClean="0">
                <a:solidFill>
                  <a:schemeClr val="bg1"/>
                </a:solidFill>
                <a:latin typeface="Times New Roman"/>
                <a:cs typeface="Times New Roman"/>
              </a:rPr>
              <a:t> + О2.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сосю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196752"/>
            <a:ext cx="5328592" cy="531659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1804 р. Н. </a:t>
            </a:r>
            <a:r>
              <a:rPr lang="uk-UA" dirty="0" err="1" smtClean="0">
                <a:solidFill>
                  <a:schemeClr val="bg1"/>
                </a:solidFill>
              </a:rPr>
              <a:t>Сосюр</a:t>
            </a:r>
            <a:r>
              <a:rPr lang="uk-UA" dirty="0" smtClean="0">
                <a:solidFill>
                  <a:schemeClr val="bg1"/>
                </a:solidFill>
              </a:rPr>
              <a:t>, зважуючи повітря і рослину до фотосинтезу і після, встановив, що збільшення сухої маси рослини перевищувало масу поглиненої ним з повітря вуглекислоти. </a:t>
            </a:r>
            <a:r>
              <a:rPr lang="uk-UA" dirty="0" err="1" smtClean="0">
                <a:solidFill>
                  <a:schemeClr val="bg1"/>
                </a:solidFill>
              </a:rPr>
              <a:t>Сосюр</a:t>
            </a:r>
            <a:r>
              <a:rPr lang="uk-UA" dirty="0" smtClean="0">
                <a:solidFill>
                  <a:schemeClr val="bg1"/>
                </a:solidFill>
              </a:rPr>
              <a:t> дійшов висновку, що речовина рослини це вода.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Пельтьє і кава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3888432" cy="4734730"/>
          </a:xfrm>
          <a:prstGeom prst="rect">
            <a:avLst/>
          </a:prstGeom>
          <a:noFill/>
        </p:spPr>
      </p:pic>
      <p:pic>
        <p:nvPicPr>
          <p:cNvPr id="18436" name="Picture 4" descr="Картинки по запросу Пельтьє і кава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56792"/>
            <a:ext cx="4104456" cy="468052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23528" y="188640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1817 р. Французькі фармацевти </a:t>
            </a:r>
            <a:r>
              <a:rPr lang="uk-UA" dirty="0" err="1" smtClean="0">
                <a:solidFill>
                  <a:schemeClr val="bg1"/>
                </a:solidFill>
              </a:rPr>
              <a:t>Пельт</a:t>
            </a:r>
            <a:r>
              <a:rPr lang="uk-UA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’є</a:t>
            </a:r>
            <a:r>
              <a:rPr lang="uk-UA" dirty="0" smtClean="0">
                <a:solidFill>
                  <a:schemeClr val="bg1"/>
                </a:solidFill>
                <a:latin typeface="Times New Roman"/>
                <a:cs typeface="Times New Roman"/>
              </a:rPr>
              <a:t>  і </a:t>
            </a:r>
            <a:r>
              <a:rPr lang="uk-UA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Каванту</a:t>
            </a:r>
            <a:r>
              <a:rPr lang="uk-UA" dirty="0" smtClean="0">
                <a:solidFill>
                  <a:schemeClr val="bg1"/>
                </a:solidFill>
                <a:latin typeface="Times New Roman"/>
                <a:cs typeface="Times New Roman"/>
              </a:rPr>
              <a:t> уперше виділили з листків їхню зелену “ </a:t>
            </a:r>
            <a:r>
              <a:rPr lang="uk-UA" dirty="0" err="1" smtClean="0">
                <a:solidFill>
                  <a:schemeClr val="bg1"/>
                </a:solidFill>
                <a:latin typeface="Times New Roman"/>
                <a:cs typeface="Times New Roman"/>
              </a:rPr>
              <a:t>начинку“</a:t>
            </a:r>
            <a:r>
              <a:rPr lang="uk-UA" dirty="0" smtClean="0">
                <a:solidFill>
                  <a:schemeClr val="bg1"/>
                </a:solidFill>
                <a:latin typeface="Times New Roman"/>
                <a:cs typeface="Times New Roman"/>
              </a:rPr>
              <a:t>  - хлорофіл. І ось уже майже два століття вчені багатьох країн наполегливо досліджують  цю загадкову речовину.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Енгельман"/>
          <p:cNvPicPr>
            <a:picLocks noChangeAspect="1" noChangeArrowheads="1"/>
          </p:cNvPicPr>
          <p:nvPr/>
        </p:nvPicPr>
        <p:blipFill>
          <a:blip r:embed="rId2" cstate="print"/>
          <a:srcRect b="8990"/>
          <a:stretch>
            <a:fillRect/>
          </a:stretch>
        </p:blipFill>
        <p:spPr bwMode="auto">
          <a:xfrm>
            <a:off x="2267744" y="1340768"/>
            <a:ext cx="4464496" cy="49685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67544" y="332656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1883 р. Німецький вчений Т. </a:t>
            </a:r>
            <a:r>
              <a:rPr lang="uk-UA" dirty="0" err="1" smtClean="0">
                <a:solidFill>
                  <a:schemeClr val="bg1"/>
                </a:solidFill>
              </a:rPr>
              <a:t>Енгельман</a:t>
            </a:r>
            <a:r>
              <a:rPr lang="uk-UA" dirty="0" smtClean="0">
                <a:solidFill>
                  <a:schemeClr val="bg1"/>
                </a:solidFill>
              </a:rPr>
              <a:t> навів побічні докази важливої ролі хлорофілу в процесі фотосинтезу.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rgbClr val="4E3B30"/>
      </a:dk1>
      <a:lt1>
        <a:sysClr val="window" lastClr="FFFFFF"/>
      </a:lt1>
      <a:dk2>
        <a:srgbClr val="4E3B30"/>
      </a:dk2>
      <a:lt2>
        <a:srgbClr val="92D050"/>
      </a:lt2>
      <a:accent1>
        <a:srgbClr val="FF0000"/>
      </a:accent1>
      <a:accent2>
        <a:srgbClr val="FFFF00"/>
      </a:accent2>
      <a:accent3>
        <a:srgbClr val="FFFF00"/>
      </a:accent3>
      <a:accent4>
        <a:srgbClr val="FFFF00"/>
      </a:accent4>
      <a:accent5>
        <a:srgbClr val="FFFF00"/>
      </a:accent5>
      <a:accent6>
        <a:srgbClr val="FFFF00"/>
      </a:accent6>
      <a:hlink>
        <a:srgbClr val="AD1F1F"/>
      </a:hlink>
      <a:folHlink>
        <a:srgbClr val="FF000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123</TotalTime>
  <Words>435</Words>
  <Application>Microsoft Office PowerPoint</Application>
  <PresentationFormat>Экран (4:3)</PresentationFormat>
  <Paragraphs>20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1961 р мелвін Кальвін американський вчений –перший описав цикл біохімічних  реакцій під час  темнової фази фотосинтезу. За свої досідження отримав Нобелівську премію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www</cp:lastModifiedBy>
  <cp:revision>18</cp:revision>
  <dcterms:created xsi:type="dcterms:W3CDTF">2018-01-28T21:09:44Z</dcterms:created>
  <dcterms:modified xsi:type="dcterms:W3CDTF">2018-01-31T21:43:17Z</dcterms:modified>
</cp:coreProperties>
</file>