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95" r:id="rId3"/>
    <p:sldId id="296" r:id="rId4"/>
    <p:sldId id="292" r:id="rId5"/>
    <p:sldId id="291" r:id="rId6"/>
    <p:sldId id="286" r:id="rId7"/>
    <p:sldId id="288" r:id="rId8"/>
    <p:sldId id="289" r:id="rId9"/>
    <p:sldId id="297" r:id="rId10"/>
    <p:sldId id="298" r:id="rId11"/>
    <p:sldId id="300" r:id="rId12"/>
    <p:sldId id="294" r:id="rId13"/>
    <p:sldId id="29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XTreme.ws" initials="X" lastIdx="1" clrIdx="0">
    <p:extLst>
      <p:ext uri="{19B8F6BF-5375-455C-9EA6-DF929625EA0E}">
        <p15:presenceInfo xmlns="" xmlns:p15="http://schemas.microsoft.com/office/powerpoint/2012/main" userId="XTreme.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>
      <p:cViewPr varScale="1">
        <p:scale>
          <a:sx n="90" d="100"/>
          <a:sy n="90" d="100"/>
        </p:scale>
        <p:origin x="-8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25D00AF-8DD1-4BE0-A643-9C2930D25EEB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403866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9" name="Rectangle 27" descr="02"/>
          <p:cNvSpPr>
            <a:spLocks noChangeArrowheads="1"/>
          </p:cNvSpPr>
          <p:nvPr/>
        </p:nvSpPr>
        <p:spPr bwMode="gray">
          <a:xfrm rot="-472398">
            <a:off x="381000" y="304800"/>
            <a:ext cx="4267200" cy="42672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17" name="Rectangle 25" descr="01"/>
          <p:cNvSpPr>
            <a:spLocks noChangeArrowheads="1"/>
          </p:cNvSpPr>
          <p:nvPr/>
        </p:nvSpPr>
        <p:spPr bwMode="gray">
          <a:xfrm rot="-1211045">
            <a:off x="762000" y="1219200"/>
            <a:ext cx="4876800" cy="48768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5715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204" name="Picture 12" descr="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6" b="6250"/>
          <a:stretch>
            <a:fillRect/>
          </a:stretch>
        </p:blipFill>
        <p:spPr bwMode="gray">
          <a:xfrm>
            <a:off x="2466975" y="0"/>
            <a:ext cx="21050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9" name="Freeform 7"/>
          <p:cNvSpPr>
            <a:spLocks/>
          </p:cNvSpPr>
          <p:nvPr/>
        </p:nvSpPr>
        <p:spPr bwMode="gray">
          <a:xfrm>
            <a:off x="2895600" y="0"/>
            <a:ext cx="6248400" cy="6858000"/>
          </a:xfrm>
          <a:custGeom>
            <a:avLst/>
            <a:gdLst>
              <a:gd name="T0" fmla="*/ 305 w 3936"/>
              <a:gd name="T1" fmla="*/ 4317 h 4320"/>
              <a:gd name="T2" fmla="*/ 0 w 3936"/>
              <a:gd name="T3" fmla="*/ 0 h 4320"/>
              <a:gd name="T4" fmla="*/ 3936 w 3936"/>
              <a:gd name="T5" fmla="*/ 0 h 4320"/>
              <a:gd name="T6" fmla="*/ 3936 w 3936"/>
              <a:gd name="T7" fmla="*/ 4320 h 4320"/>
              <a:gd name="T8" fmla="*/ 305 w 3936"/>
              <a:gd name="T9" fmla="*/ 4317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36" h="4320">
                <a:moveTo>
                  <a:pt x="305" y="4317"/>
                </a:moveTo>
                <a:lnTo>
                  <a:pt x="0" y="0"/>
                </a:lnTo>
                <a:lnTo>
                  <a:pt x="3936" y="0"/>
                </a:lnTo>
                <a:lnTo>
                  <a:pt x="3936" y="4320"/>
                </a:lnTo>
                <a:lnTo>
                  <a:pt x="305" y="4317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7372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0" y="1295400"/>
            <a:ext cx="5638800" cy="1012825"/>
          </a:xfrm>
        </p:spPr>
        <p:txBody>
          <a:bodyPr/>
          <a:lstStyle>
            <a:lvl1pPr algn="r">
              <a:defRPr sz="55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2514600"/>
            <a:ext cx="4953000" cy="533400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9AEE2DD4-7935-49BC-B8E1-AD9E75FC22CE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gray">
          <a:xfrm>
            <a:off x="7772400" y="6186488"/>
            <a:ext cx="1035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/>
              <a:t>L/O/G/O</a:t>
            </a:r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gray">
          <a:xfrm>
            <a:off x="3657600" y="52578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gray">
          <a:xfrm>
            <a:off x="3657600" y="54864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gray">
          <a:xfrm>
            <a:off x="3657600" y="57150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gray">
          <a:xfrm>
            <a:off x="3657600" y="59436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gray">
          <a:xfrm>
            <a:off x="3657600" y="61722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221" name="Picture 29" descr="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444625" y="0"/>
            <a:ext cx="384175" cy="61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2" name="Picture 30" descr="0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676400" y="1193800"/>
            <a:ext cx="396875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6" name="Picture 34" descr="0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657600" y="4884738"/>
            <a:ext cx="2971800" cy="204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9" grpId="0" animBg="1"/>
      <p:bldP spid="8217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3C3F0B-15FE-4B1E-96D3-BD5C51BE98B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4173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BFC25-6838-41AE-B1D6-E183B25CD7C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54582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264576-69E6-4948-B91A-E016D47A7C1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78914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4E9ED0-1DE6-46EC-B058-1FFFA1CBFA9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72562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CECCA-D2DA-48F1-9D70-EA5B2A11C30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61086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337A-0E5C-499D-A497-F9B4267812D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900156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C8138-0623-4FA8-92A5-985AB4772FE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62738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48B987-7381-4AF9-B879-4050DBA746B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3838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B65D4-2CB1-4D41-96BA-68A97AD4AFA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69661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60406-3580-4F4C-A771-ECB868C0B0A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30529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" name="Picture 30" descr="0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 b="6250"/>
          <a:stretch>
            <a:fillRect/>
          </a:stretch>
        </p:blipFill>
        <p:spPr bwMode="gray">
          <a:xfrm>
            <a:off x="152400" y="0"/>
            <a:ext cx="1447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5" name="Freeform 31"/>
          <p:cNvSpPr>
            <a:spLocks/>
          </p:cNvSpPr>
          <p:nvPr/>
        </p:nvSpPr>
        <p:spPr bwMode="ltGray">
          <a:xfrm>
            <a:off x="228600" y="0"/>
            <a:ext cx="8915400" cy="6883400"/>
          </a:xfrm>
          <a:custGeom>
            <a:avLst/>
            <a:gdLst>
              <a:gd name="T0" fmla="*/ 312 w 5480"/>
              <a:gd name="T1" fmla="*/ 4336 h 4336"/>
              <a:gd name="T2" fmla="*/ 0 w 5480"/>
              <a:gd name="T3" fmla="*/ 0 h 4336"/>
              <a:gd name="T4" fmla="*/ 5480 w 5480"/>
              <a:gd name="T5" fmla="*/ 0 h 4336"/>
              <a:gd name="T6" fmla="*/ 5480 w 5480"/>
              <a:gd name="T7" fmla="*/ 4320 h 4336"/>
              <a:gd name="T8" fmla="*/ 312 w 5480"/>
              <a:gd name="T9" fmla="*/ 4336 h 4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80" h="4336">
                <a:moveTo>
                  <a:pt x="312" y="4336"/>
                </a:moveTo>
                <a:lnTo>
                  <a:pt x="0" y="0"/>
                </a:lnTo>
                <a:lnTo>
                  <a:pt x="5480" y="0"/>
                </a:lnTo>
                <a:lnTo>
                  <a:pt x="5480" y="4320"/>
                </a:lnTo>
                <a:lnTo>
                  <a:pt x="312" y="4336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33725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14400" y="76200"/>
            <a:ext cx="6934200" cy="9144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pic>
        <p:nvPicPr>
          <p:cNvPr id="1044" name="Picture 20" descr="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6200" y="5638800"/>
            <a:ext cx="1676400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5" name="Text Box 21"/>
          <p:cNvSpPr txBox="1">
            <a:spLocks noChangeArrowheads="1"/>
          </p:cNvSpPr>
          <p:nvPr/>
        </p:nvSpPr>
        <p:spPr bwMode="gray">
          <a:xfrm>
            <a:off x="7050088" y="6465888"/>
            <a:ext cx="2017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1400"/>
              <a:t>www.themegallery.com</a:t>
            </a:r>
          </a:p>
        </p:txBody>
      </p: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762000" y="381000"/>
            <a:ext cx="6781800" cy="609600"/>
            <a:chOff x="480" y="240"/>
            <a:chExt cx="3168" cy="576"/>
          </a:xfrm>
        </p:grpSpPr>
        <p:sp>
          <p:nvSpPr>
            <p:cNvPr id="1047" name="Line 23"/>
            <p:cNvSpPr>
              <a:spLocks noChangeShapeType="1"/>
            </p:cNvSpPr>
            <p:nvPr userDrawn="1"/>
          </p:nvSpPr>
          <p:spPr bwMode="gray">
            <a:xfrm>
              <a:off x="480" y="240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Line 24"/>
            <p:cNvSpPr>
              <a:spLocks noChangeShapeType="1"/>
            </p:cNvSpPr>
            <p:nvPr userDrawn="1"/>
          </p:nvSpPr>
          <p:spPr bwMode="gray">
            <a:xfrm>
              <a:off x="480" y="384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Line 25"/>
            <p:cNvSpPr>
              <a:spLocks noChangeShapeType="1"/>
            </p:cNvSpPr>
            <p:nvPr userDrawn="1"/>
          </p:nvSpPr>
          <p:spPr bwMode="gray">
            <a:xfrm>
              <a:off x="480" y="528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Line 26"/>
            <p:cNvSpPr>
              <a:spLocks noChangeShapeType="1"/>
            </p:cNvSpPr>
            <p:nvPr userDrawn="1"/>
          </p:nvSpPr>
          <p:spPr bwMode="gray">
            <a:xfrm>
              <a:off x="480" y="672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Line 27"/>
            <p:cNvSpPr>
              <a:spLocks noChangeShapeType="1"/>
            </p:cNvSpPr>
            <p:nvPr userDrawn="1"/>
          </p:nvSpPr>
          <p:spPr bwMode="gray">
            <a:xfrm>
              <a:off x="480" y="816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53" name="Group 29"/>
          <p:cNvGrpSpPr>
            <a:grpSpLocks/>
          </p:cNvGrpSpPr>
          <p:nvPr/>
        </p:nvGrpSpPr>
        <p:grpSpPr bwMode="auto">
          <a:xfrm>
            <a:off x="8013700" y="193675"/>
            <a:ext cx="901700" cy="971550"/>
            <a:chOff x="5048" y="122"/>
            <a:chExt cx="568" cy="612"/>
          </a:xfrm>
        </p:grpSpPr>
        <p:sp>
          <p:nvSpPr>
            <p:cNvPr id="1040" name="Rectangle 16" descr="02"/>
            <p:cNvSpPr>
              <a:spLocks noChangeArrowheads="1"/>
            </p:cNvSpPr>
            <p:nvPr userDrawn="1"/>
          </p:nvSpPr>
          <p:spPr bwMode="gray">
            <a:xfrm rot="1760290">
              <a:off x="5048" y="166"/>
              <a:ext cx="568" cy="568"/>
            </a:xfrm>
            <a:prstGeom prst="rect">
              <a:avLst/>
            </a:prstGeom>
            <a:blipFill dpi="0" rotWithShape="1">
              <a:blip r:embed="rId15"/>
              <a:srcRect/>
              <a:stretch>
                <a:fillRect/>
              </a:stretch>
            </a:blip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2" name="Picture 18" descr="03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464" y="122"/>
              <a:ext cx="104" cy="1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52" name="Group 28"/>
          <p:cNvGrpSpPr>
            <a:grpSpLocks/>
          </p:cNvGrpSpPr>
          <p:nvPr/>
        </p:nvGrpSpPr>
        <p:grpSpPr bwMode="auto">
          <a:xfrm>
            <a:off x="7283450" y="0"/>
            <a:ext cx="1022350" cy="1233488"/>
            <a:chOff x="4588" y="0"/>
            <a:chExt cx="644" cy="777"/>
          </a:xfrm>
        </p:grpSpPr>
        <p:sp>
          <p:nvSpPr>
            <p:cNvPr id="1041" name="Rectangle 17" descr="01"/>
            <p:cNvSpPr>
              <a:spLocks noChangeArrowheads="1"/>
            </p:cNvSpPr>
            <p:nvPr userDrawn="1"/>
          </p:nvSpPr>
          <p:spPr bwMode="gray">
            <a:xfrm rot="682726">
              <a:off x="4588" y="133"/>
              <a:ext cx="644" cy="644"/>
            </a:xfrm>
            <a:prstGeom prst="rect">
              <a:avLst/>
            </a:prstGeom>
            <a:blipFill dpi="0" rotWithShape="1">
              <a:blip r:embed="rId17"/>
              <a:srcRect/>
              <a:stretch>
                <a:fillRect/>
              </a:stretch>
            </a:blip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3" name="Picture 19" descr="04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880" y="0"/>
              <a:ext cx="120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56" name="Rectangle 32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819400" y="64770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029200" y="6477000"/>
            <a:ext cx="1981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58" name="Rectangle 34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152400" y="6477000"/>
            <a:ext cx="381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2A5B99A-E9BE-4244-80F6-0274DED1BD72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805264"/>
            <a:ext cx="1403648" cy="9809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74827">
            <a:off x="-1617537" y="1965186"/>
            <a:ext cx="6762449" cy="3305573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54494"/>
            <a:ext cx="8028384" cy="5750769"/>
          </a:xfrm>
        </p:spPr>
        <p:txBody>
          <a:bodyPr/>
          <a:lstStyle/>
          <a:p>
            <a:pPr algn="ctr"/>
            <a:r>
              <a:rPr lang="ru-RU" altLang="ru-RU" sz="7200" dirty="0" err="1" smtClean="0"/>
              <a:t>Тригонометрія</a:t>
            </a:r>
            <a:r>
              <a:rPr lang="ru-RU" altLang="ru-RU" dirty="0"/>
              <a:t/>
            </a:r>
            <a:br>
              <a:rPr lang="ru-RU" altLang="ru-RU" dirty="0"/>
            </a:br>
            <a:r>
              <a:rPr lang="en-US" altLang="ru-RU" dirty="0" smtClean="0"/>
              <a:t>  </a:t>
            </a:r>
            <a:r>
              <a:rPr lang="ru-RU" altLang="ru-RU" sz="4000" dirty="0" err="1" smtClean="0"/>
              <a:t>проти</a:t>
            </a:r>
            <a:r>
              <a:rPr lang="ru-RU" altLang="ru-RU" sz="4000" dirty="0" smtClean="0"/>
              <a:t> </a:t>
            </a:r>
            <a:r>
              <a:rPr lang="ru-RU" altLang="ru-RU" sz="4000" dirty="0" err="1" smtClean="0"/>
              <a:t>функції</a:t>
            </a:r>
            <a:r>
              <a:rPr lang="ru-RU" altLang="ru-RU" sz="4000" dirty="0" smtClean="0"/>
              <a:t> у = </a:t>
            </a:r>
            <a:r>
              <a:rPr lang="en-US" altLang="ru-RU" sz="4000" dirty="0" err="1" smtClean="0"/>
              <a:t>cos</a:t>
            </a:r>
            <a:r>
              <a:rPr lang="en-US" altLang="ru-RU" sz="4000" dirty="0" smtClean="0"/>
              <a:t> </a:t>
            </a:r>
            <a:r>
              <a:rPr lang="en-US" altLang="ru-RU" sz="4000" dirty="0" smtClean="0"/>
              <a:t>x</a:t>
            </a:r>
            <a:r>
              <a:rPr lang="ru-RU" altLang="ru-RU" sz="4000" dirty="0"/>
              <a:t/>
            </a:r>
            <a:br>
              <a:rPr lang="ru-RU" altLang="ru-RU" sz="4000" dirty="0"/>
            </a:br>
            <a:r>
              <a:rPr lang="ru-RU" altLang="ru-RU" sz="4000" dirty="0" smtClean="0"/>
              <a:t>      </a:t>
            </a:r>
            <a:r>
              <a:rPr lang="ru-RU" altLang="ru-RU" sz="4000" dirty="0" smtClean="0"/>
              <a:t>(</a:t>
            </a:r>
            <a:r>
              <a:rPr lang="ru-RU" altLang="ru-RU" sz="3600" dirty="0" smtClean="0"/>
              <a:t>урок-</a:t>
            </a:r>
            <a:r>
              <a:rPr lang="ru-RU" altLang="ru-RU" sz="3600" dirty="0" err="1" smtClean="0"/>
              <a:t>рольова</a:t>
            </a:r>
            <a:r>
              <a:rPr lang="ru-RU" altLang="ru-RU" sz="3600" dirty="0" smtClean="0"/>
              <a:t> </a:t>
            </a:r>
            <a:r>
              <a:rPr lang="ru-RU" altLang="ru-RU" sz="3600" dirty="0" err="1" smtClean="0"/>
              <a:t>гра</a:t>
            </a:r>
            <a:r>
              <a:rPr lang="ru-RU" altLang="ru-RU" sz="3600" dirty="0" smtClean="0"/>
              <a:t> </a:t>
            </a:r>
            <a:br>
              <a:rPr lang="ru-RU" altLang="ru-RU" sz="3600" dirty="0" smtClean="0"/>
            </a:br>
            <a:r>
              <a:rPr lang="ru-RU" altLang="ru-RU" sz="3600" dirty="0"/>
              <a:t> </a:t>
            </a:r>
            <a:r>
              <a:rPr lang="ru-RU" altLang="ru-RU" sz="3600" dirty="0" smtClean="0"/>
              <a:t>              у 10 </a:t>
            </a:r>
            <a:r>
              <a:rPr lang="ru-RU" altLang="ru-RU" sz="3600" dirty="0" err="1" smtClean="0"/>
              <a:t>класе</a:t>
            </a:r>
            <a:r>
              <a:rPr lang="en-US" altLang="ru-RU" sz="3600" dirty="0" smtClean="0"/>
              <a:t> </a:t>
            </a:r>
            <a:r>
              <a:rPr lang="ru-RU" altLang="ru-RU" sz="3600" dirty="0" smtClean="0"/>
              <a:t>)</a:t>
            </a:r>
            <a:r>
              <a:rPr lang="ru-RU" altLang="ru-RU" sz="3600" dirty="0"/>
              <a:t/>
            </a:r>
            <a:br>
              <a:rPr lang="ru-RU" altLang="ru-RU" sz="3600" dirty="0"/>
            </a:b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ru-RU" altLang="ru-RU" sz="2400" dirty="0" err="1" smtClean="0"/>
              <a:t>Білицька</a:t>
            </a:r>
            <a:r>
              <a:rPr lang="ru-RU" altLang="ru-RU" sz="2400" dirty="0" smtClean="0"/>
              <a:t> ЗОШ І-ІІІ ст. № 9 </a:t>
            </a:r>
            <a:br>
              <a:rPr lang="ru-RU" altLang="ru-RU" sz="2400" dirty="0" smtClean="0"/>
            </a:br>
            <a:r>
              <a:rPr lang="ru-RU" altLang="ru-RU" sz="2400" dirty="0" err="1" smtClean="0"/>
              <a:t>Добропільськой</a:t>
            </a:r>
            <a:r>
              <a:rPr lang="ru-RU" altLang="ru-RU" sz="2400" dirty="0" smtClean="0"/>
              <a:t> </a:t>
            </a:r>
            <a:r>
              <a:rPr lang="ru-RU" altLang="ru-RU" sz="2400" dirty="0" err="1" smtClean="0"/>
              <a:t>міськой</a:t>
            </a:r>
            <a:r>
              <a:rPr lang="ru-RU" altLang="ru-RU" sz="2400" dirty="0" smtClean="0"/>
              <a:t> ради</a:t>
            </a:r>
            <a:endParaRPr lang="en-US" alt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352928" cy="4525963"/>
          </a:xfrm>
        </p:spPr>
        <p:txBody>
          <a:bodyPr/>
          <a:lstStyle/>
          <a:p>
            <a:pPr marL="0" indent="0">
              <a:buNone/>
            </a:pPr>
            <a:r>
              <a:rPr lang="en-US" sz="5400" dirty="0" err="1" smtClean="0"/>
              <a:t>arccos</a:t>
            </a:r>
            <a:r>
              <a:rPr lang="en-US" sz="5400" dirty="0" smtClean="0"/>
              <a:t> ( - x) = </a:t>
            </a:r>
            <a:r>
              <a:rPr lang="el-GR" sz="5400" dirty="0" smtClean="0"/>
              <a:t>π</a:t>
            </a:r>
            <a:r>
              <a:rPr lang="en-US" sz="5400" dirty="0" smtClean="0"/>
              <a:t> - </a:t>
            </a:r>
            <a:r>
              <a:rPr lang="en-US" sz="5400" dirty="0" err="1" smtClean="0"/>
              <a:t>arccos</a:t>
            </a:r>
            <a:r>
              <a:rPr lang="en-US" sz="5400" dirty="0" smtClean="0"/>
              <a:t> x</a:t>
            </a:r>
          </a:p>
          <a:p>
            <a:pPr marL="0" indent="0">
              <a:buNone/>
            </a:pPr>
            <a:r>
              <a:rPr lang="en-US" sz="5400" dirty="0" err="1"/>
              <a:t>a</a:t>
            </a:r>
            <a:r>
              <a:rPr lang="en-US" sz="5400" dirty="0" err="1" smtClean="0"/>
              <a:t>rcctg</a:t>
            </a:r>
            <a:r>
              <a:rPr lang="en-US" sz="5400" dirty="0" smtClean="0"/>
              <a:t> ( - x ) = </a:t>
            </a:r>
            <a:r>
              <a:rPr lang="el-GR" sz="5400" dirty="0" smtClean="0"/>
              <a:t>π</a:t>
            </a:r>
            <a:r>
              <a:rPr lang="en-US" sz="5400" dirty="0" smtClean="0"/>
              <a:t> – </a:t>
            </a:r>
            <a:r>
              <a:rPr lang="en-US" sz="5400" dirty="0" err="1" smtClean="0"/>
              <a:t>arcctg</a:t>
            </a:r>
            <a:r>
              <a:rPr lang="en-US" sz="5400" dirty="0" smtClean="0"/>
              <a:t> x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490770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76200"/>
            <a:ext cx="4860776" cy="544488"/>
          </a:xfrm>
        </p:spPr>
        <p:txBody>
          <a:bodyPr/>
          <a:lstStyle/>
          <a:p>
            <a:r>
              <a:rPr lang="uk-UA" sz="2400" dirty="0" smtClean="0"/>
              <a:t>Самостійна робота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5328592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1 </a:t>
            </a:r>
            <a:r>
              <a:rPr lang="ru-RU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варіант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u="sng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варіант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числової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окружності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відмітити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кути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13</a:t>
            </a:r>
            <a:r>
              <a:rPr lang="el-GR" sz="2800" b="1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/6;  - 1;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el-GR" sz="2800" b="1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                                9</a:t>
            </a:r>
            <a:r>
              <a:rPr lang="el-GR" sz="2800" b="1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/4;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2;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-8</a:t>
            </a: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Визначити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знак числа</a:t>
            </a:r>
            <a:endParaRPr lang="en-US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95°                                       1)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280°                                 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) sin 7</a:t>
            </a:r>
            <a:r>
              <a:rPr lang="el-GR" sz="2800" b="1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/3                                  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2) sin 11</a:t>
            </a:r>
            <a:r>
              <a:rPr lang="el-GR" sz="2800" b="1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/6                                    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(-</a:t>
            </a:r>
            <a:r>
              <a:rPr lang="el-GR" sz="2800" b="1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/4)                                 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(-</a:t>
            </a:r>
            <a:r>
              <a:rPr lang="el-GR" sz="2800" b="1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/3)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Дано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int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=-0,4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uk-UA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800" b="1" u="sng" dirty="0" smtClean="0"/>
              <a:t>Дано</a:t>
            </a:r>
            <a:r>
              <a:rPr lang="ru-RU" sz="2800" dirty="0" smtClean="0"/>
              <a:t>: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cost=0,4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/>
              <a:t> </a:t>
            </a:r>
            <a:r>
              <a:rPr lang="en-US" sz="2800" dirty="0" smtClean="0"/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90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°&lt;t&lt;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180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sz="2800" dirty="0" smtClean="0"/>
              <a:t>180</a:t>
            </a:r>
            <a:r>
              <a:rPr lang="en-US" sz="2800" dirty="0"/>
              <a:t>°&lt;t&lt;360°</a:t>
            </a:r>
          </a:p>
          <a:p>
            <a:r>
              <a:rPr lang="en-US" sz="2800" u="sng" dirty="0" smtClean="0"/>
              <a:t>     </a:t>
            </a:r>
            <a:r>
              <a:rPr lang="ru-RU" sz="2800" u="sng" dirty="0" err="1" smtClean="0"/>
              <a:t>знайти</a:t>
            </a:r>
            <a:r>
              <a:rPr lang="ru-RU" sz="2800" dirty="0"/>
              <a:t>: </a:t>
            </a:r>
            <a:r>
              <a:rPr lang="en-US" sz="2800" b="1" dirty="0" err="1" smtClean="0"/>
              <a:t>cost,tgt</a:t>
            </a:r>
            <a:r>
              <a:rPr lang="uk-UA" sz="2800" dirty="0" smtClean="0"/>
              <a:t>                 </a:t>
            </a:r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знайти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sint,tgt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/>
          </a:p>
          <a:p>
            <a:endParaRPr lang="ru-RU" sz="2800" dirty="0"/>
          </a:p>
          <a:p>
            <a:endParaRPr lang="uk-UA" sz="2800" dirty="0"/>
          </a:p>
          <a:p>
            <a:pPr>
              <a:buNone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/>
              <a:t>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2733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Домашнє завдання:</a:t>
            </a:r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                  </a:t>
            </a:r>
            <a:r>
              <a:rPr lang="ru-RU" dirty="0" err="1"/>
              <a:t>повторити</a:t>
            </a:r>
            <a:r>
              <a:rPr lang="ru-RU" dirty="0"/>
              <a:t> </a:t>
            </a:r>
            <a:r>
              <a:rPr lang="ru-RU" dirty="0" err="1"/>
              <a:t>основні</a:t>
            </a:r>
            <a:r>
              <a:rPr lang="ru-RU" dirty="0"/>
              <a:t> </a:t>
            </a:r>
            <a:r>
              <a:rPr lang="ru-RU" dirty="0" err="1"/>
              <a:t>формули</a:t>
            </a:r>
            <a:r>
              <a:rPr lang="ru-RU" dirty="0"/>
              <a:t>    </a:t>
            </a:r>
            <a:r>
              <a:rPr lang="ru-RU" dirty="0" smtClean="0"/>
              <a:t>		</a:t>
            </a:r>
            <a:r>
              <a:rPr lang="en-US" dirty="0" smtClean="0"/>
              <a:t>    </a:t>
            </a:r>
            <a:r>
              <a:rPr lang="ru-RU" dirty="0" err="1" smtClean="0"/>
              <a:t>тригонометрії</a:t>
            </a:r>
            <a:r>
              <a:rPr lang="ru-RU" dirty="0" smtClean="0"/>
              <a:t>, §§ 20,21,</a:t>
            </a:r>
          </a:p>
          <a:p>
            <a:pPr marL="0" indent="0" algn="ctr">
              <a:buNone/>
            </a:pPr>
            <a:r>
              <a:rPr lang="ru-RU" dirty="0"/>
              <a:t> </a:t>
            </a:r>
            <a:r>
              <a:rPr lang="ru-RU" dirty="0" smtClean="0"/>
              <a:t>           </a:t>
            </a:r>
            <a:r>
              <a:rPr lang="ru-RU" dirty="0" err="1" smtClean="0"/>
              <a:t>розв’язати</a:t>
            </a:r>
            <a:r>
              <a:rPr lang="ru-RU" dirty="0" smtClean="0"/>
              <a:t> № 3 (4), 7 (1) с.309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967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1230246"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9600" dirty="0">
                <a:solidFill>
                  <a:schemeClr val="accent2">
                    <a:lumMod val="50000"/>
                  </a:schemeClr>
                </a:solidFill>
                <a:latin typeface="Ariston" panose="03000400000000000000" pitchFamily="66" charset="0"/>
              </a:rPr>
              <a:t>Дякую за урок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36" y="3565278"/>
            <a:ext cx="3212992" cy="329272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5" y="3565279"/>
            <a:ext cx="3713070" cy="329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950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Леонард Эйлер</a:t>
            </a:r>
            <a:br>
              <a:rPr lang="ru-RU" dirty="0" smtClean="0"/>
            </a:br>
            <a:r>
              <a:rPr lang="ru-RU" sz="2000" dirty="0" smtClean="0"/>
              <a:t>15.04.1707 – 18.09.1783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412776"/>
            <a:ext cx="3672408" cy="5077062"/>
          </a:xfrm>
        </p:spPr>
      </p:pic>
      <p:pic>
        <p:nvPicPr>
          <p:cNvPr id="5" name="Рисунок 4" descr="http://hoster.bmstu.ru/~fn1/wp-content/uploads/2011/08/math/3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124744"/>
            <a:ext cx="5040560" cy="53650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9163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185992" cy="9144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3" y="0"/>
            <a:ext cx="9116477" cy="6858000"/>
          </a:xfrm>
        </p:spPr>
      </p:pic>
    </p:spTree>
    <p:extLst>
      <p:ext uri="{BB962C8B-B14F-4D97-AF65-F5344CB8AC3E}">
        <p14:creationId xmlns:p14="http://schemas.microsoft.com/office/powerpoint/2010/main" val="1065216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У </a:t>
            </a:r>
            <a:r>
              <a:rPr lang="ru-RU" sz="3200" dirty="0" err="1"/>
              <a:t>прямокутному</a:t>
            </a:r>
            <a:r>
              <a:rPr lang="ru-RU" sz="3200" dirty="0"/>
              <a:t> </a:t>
            </a:r>
            <a:r>
              <a:rPr lang="ru-RU" sz="3200" dirty="0" err="1"/>
              <a:t>трикутнику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    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                                           </a:t>
                </a:r>
                <a:r>
                  <a:rPr lang="en-US" sz="4400" b="1" dirty="0" smtClean="0"/>
                  <a:t>cos 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</m:num>
                      <m:den>
                        <m:r>
                          <a:rPr lang="en-US" sz="44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den>
                    </m:f>
                  </m:oMath>
                </a14:m>
                <a:endParaRPr lang="en-US" b="1" dirty="0" smtClean="0"/>
              </a:p>
              <a:p>
                <a:pPr marL="0" indent="0">
                  <a:buNone/>
                </a:pPr>
                <a:r>
                  <a:rPr lang="en-US" dirty="0" smtClean="0"/>
                  <a:t>                                             sin 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     a                       c                 </a:t>
                </a:r>
                <a:r>
                  <a:rPr lang="en-US" dirty="0" err="1" smtClean="0"/>
                  <a:t>tg</a:t>
                </a:r>
                <a:r>
                  <a:rPr lang="en-US" dirty="0" smtClean="0"/>
                  <a:t> 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                                                  </a:t>
                </a:r>
                <a:r>
                  <a:rPr lang="en-US" dirty="0" err="1" smtClean="0"/>
                  <a:t>ctg</a:t>
                </a:r>
                <a:r>
                  <a:rPr lang="en-US" dirty="0" smtClean="0"/>
                  <a:t> A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 smtClean="0"/>
              </a:p>
              <a:p>
                <a:r>
                  <a:rPr lang="en-US" dirty="0"/>
                  <a:t> </a:t>
                </a:r>
                <a:r>
                  <a:rPr lang="en-US" dirty="0" smtClean="0"/>
                  <a:t> C              b                  A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  <a:blipFill rotWithShape="0">
                <a:blip r:embed="rId2"/>
                <a:stretch>
                  <a:fillRect l="-1704" b="-156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ый треугольник 3"/>
          <p:cNvSpPr/>
          <p:nvPr/>
        </p:nvSpPr>
        <p:spPr>
          <a:xfrm>
            <a:off x="1547664" y="2276872"/>
            <a:ext cx="3600400" cy="338437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 flipH="1">
            <a:off x="3972694" y="5085184"/>
            <a:ext cx="817612" cy="1152128"/>
          </a:xfrm>
          <a:prstGeom prst="arc">
            <a:avLst>
              <a:gd name="adj1" fmla="val 15586071"/>
              <a:gd name="adj2" fmla="val 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59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357290" y="2000240"/>
            <a:ext cx="2786082" cy="271464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Числова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окружність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координат.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5122912" cy="401420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pPr>
              <a:buNone/>
            </a:pPr>
            <a:r>
              <a:rPr lang="ru-RU" sz="2400" dirty="0" smtClean="0"/>
              <a:t>                          </a:t>
            </a:r>
            <a:endParaRPr lang="en-US" sz="2400" dirty="0" smtClean="0"/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      </a:t>
            </a:r>
            <a:r>
              <a:rPr lang="el-GR" sz="2400" dirty="0" smtClean="0"/>
              <a:t>π</a:t>
            </a:r>
            <a:r>
              <a:rPr lang="ru-RU" sz="2400" dirty="0" smtClean="0"/>
              <a:t>/2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</a:t>
            </a:r>
            <a:r>
              <a:rPr lang="en-US" sz="2400" dirty="0" smtClean="0"/>
              <a:t>                          </a:t>
            </a:r>
          </a:p>
          <a:p>
            <a:pPr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)=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x;y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                                          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/>
              <a:t>                           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у</a:t>
            </a:r>
            <a:r>
              <a:rPr lang="ru-RU" sz="1000" dirty="0" smtClean="0">
                <a:solidFill>
                  <a:srgbClr val="FF0000"/>
                </a:solidFill>
              </a:rPr>
              <a:t>м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    </a:t>
            </a:r>
            <a:r>
              <a:rPr lang="el-GR" sz="2400" dirty="0" smtClean="0"/>
              <a:t>π</a:t>
            </a:r>
            <a:r>
              <a:rPr lang="ru-RU" sz="2400" dirty="0" smtClean="0"/>
              <a:t> </a:t>
            </a:r>
            <a:r>
              <a:rPr lang="en-US" sz="2400" dirty="0" smtClean="0"/>
              <a:t>                     </a:t>
            </a:r>
            <a:r>
              <a:rPr lang="uk-UA" sz="2400" dirty="0" smtClean="0"/>
              <a:t>0</a:t>
            </a:r>
            <a:r>
              <a:rPr lang="en-US" sz="2400" dirty="0" smtClean="0"/>
              <a:t>    </a:t>
            </a:r>
            <a:r>
              <a:rPr lang="el-GR" sz="1600" dirty="0" smtClean="0"/>
              <a:t>α</a:t>
            </a:r>
            <a:r>
              <a:rPr lang="en-US" sz="2400" dirty="0" smtClean="0"/>
              <a:t>               </a:t>
            </a:r>
            <a:r>
              <a:rPr lang="ru-RU" sz="2400" dirty="0" err="1" smtClean="0">
                <a:solidFill>
                  <a:srgbClr val="FF0000"/>
                </a:solidFill>
              </a:rPr>
              <a:t>х</a:t>
            </a:r>
            <a:r>
              <a:rPr lang="ru-RU" sz="1000" dirty="0" err="1" smtClean="0">
                <a:solidFill>
                  <a:srgbClr val="FF0000"/>
                </a:solidFill>
              </a:rPr>
              <a:t>М</a:t>
            </a:r>
            <a:r>
              <a:rPr lang="ru-RU" sz="2400" dirty="0" smtClean="0"/>
              <a:t>  2</a:t>
            </a:r>
            <a:r>
              <a:rPr lang="el-GR" sz="2400" dirty="0" smtClean="0"/>
              <a:t>π</a:t>
            </a:r>
            <a:r>
              <a:rPr lang="ru-RU" sz="2400" dirty="0" smtClean="0"/>
              <a:t>       х         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</a:t>
            </a:r>
            <a:r>
              <a:rPr lang="en-US" sz="2400" dirty="0" smtClean="0"/>
              <a:t>                                </a:t>
            </a:r>
            <a:r>
              <a:rPr lang="ru-RU" sz="2400" dirty="0" smtClean="0"/>
              <a:t>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400" dirty="0" smtClean="0">
                <a:latin typeface="Times New Roman" pitchFamily="18" charset="0"/>
                <a:cs typeface="Times New Roman" pitchFamily="18" charset="0"/>
              </a:rPr>
              <a:t> cos</a:t>
            </a:r>
            <a:r>
              <a:rPr lang="el-GR" sz="3400" dirty="0" smtClean="0">
                <a:latin typeface="Times New Roman" pitchFamily="18" charset="0"/>
                <a:cs typeface="Times New Roman" pitchFamily="18" charset="0"/>
              </a:rPr>
              <a:t>α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                              </a:t>
            </a:r>
            <a:r>
              <a:rPr lang="ru-RU" sz="2400" dirty="0" smtClean="0"/>
              <a:t>3</a:t>
            </a:r>
            <a:r>
              <a:rPr lang="el-GR" sz="2400" dirty="0" smtClean="0"/>
              <a:t>π</a:t>
            </a:r>
            <a:r>
              <a:rPr lang="ru-RU" sz="2400" dirty="0" smtClean="0"/>
              <a:t>/2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785786" y="3321843"/>
            <a:ext cx="40719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679423" y="3321049"/>
            <a:ext cx="40719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 flipH="1" flipV="1">
            <a:off x="3786181" y="242886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>
            <a:endCxn id="11" idx="4"/>
          </p:cNvCxnSpPr>
          <p:nvPr/>
        </p:nvCxnSpPr>
        <p:spPr>
          <a:xfrm flipV="1">
            <a:off x="2714612" y="2428867"/>
            <a:ext cx="1094428" cy="1"/>
          </a:xfrm>
          <a:prstGeom prst="line">
            <a:avLst/>
          </a:prstGeom>
          <a:ln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3321835" y="2893215"/>
            <a:ext cx="928694" cy="1588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1" idx="4"/>
          </p:cNvCxnSpPr>
          <p:nvPr/>
        </p:nvCxnSpPr>
        <p:spPr>
          <a:xfrm flipV="1">
            <a:off x="2714612" y="2428867"/>
            <a:ext cx="1094428" cy="928695"/>
          </a:xfrm>
          <a:prstGeom prst="line">
            <a:avLst/>
          </a:prstGeom>
          <a:ln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Дуга 25"/>
          <p:cNvSpPr/>
          <p:nvPr/>
        </p:nvSpPr>
        <p:spPr>
          <a:xfrm>
            <a:off x="2786050" y="3214686"/>
            <a:ext cx="214314" cy="214314"/>
          </a:xfrm>
          <a:prstGeom prst="arc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2714612" y="3357562"/>
            <a:ext cx="107157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2277637" y="2899090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4384600" y="4714885"/>
            <a:ext cx="4759400" cy="2122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altLang="ru-RU" sz="2400" b="1" i="1" dirty="0">
                <a:solidFill>
                  <a:schemeClr val="tx1"/>
                </a:solidFill>
              </a:rPr>
              <a:t>Косинусом кута х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називається</a:t>
            </a:r>
            <a:r>
              <a:rPr lang="ru-RU" altLang="ru-RU" sz="2400" b="1" i="1" dirty="0">
                <a:solidFill>
                  <a:schemeClr val="tx1"/>
                </a:solidFill>
              </a:rPr>
              <a:t>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абсциса</a:t>
            </a:r>
            <a:r>
              <a:rPr lang="ru-RU" altLang="ru-RU" sz="2400" b="1" i="1" dirty="0">
                <a:solidFill>
                  <a:schemeClr val="tx1"/>
                </a:solidFill>
              </a:rPr>
              <a:t> точки,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отриманої</a:t>
            </a:r>
            <a:r>
              <a:rPr lang="ru-RU" altLang="ru-RU" sz="2400" b="1" i="1" dirty="0">
                <a:solidFill>
                  <a:schemeClr val="tx1"/>
                </a:solidFill>
              </a:rPr>
              <a:t> поворотом точки (1; 0)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навколо</a:t>
            </a:r>
            <a:r>
              <a:rPr lang="ru-RU" altLang="ru-RU" sz="2400" b="1" i="1" dirty="0">
                <a:solidFill>
                  <a:schemeClr val="tx1"/>
                </a:solidFill>
              </a:rPr>
              <a:t> початку координат на кут х (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позначається</a:t>
            </a:r>
            <a:r>
              <a:rPr lang="ru-RU" altLang="ru-RU" sz="2400" b="1" i="1" dirty="0">
                <a:solidFill>
                  <a:schemeClr val="tx1"/>
                </a:solidFill>
              </a:rPr>
              <a:t> </a:t>
            </a:r>
            <a:r>
              <a:rPr lang="ru-RU" altLang="ru-RU" sz="2400" b="1" i="1" dirty="0" err="1">
                <a:solidFill>
                  <a:schemeClr val="tx1"/>
                </a:solidFill>
              </a:rPr>
              <a:t>cos</a:t>
            </a:r>
            <a:r>
              <a:rPr lang="ru-RU" altLang="ru-RU" sz="2400" b="1" i="1" dirty="0">
                <a:solidFill>
                  <a:schemeClr val="tx1"/>
                </a:solidFill>
              </a:rPr>
              <a:t> x).</a:t>
            </a:r>
          </a:p>
        </p:txBody>
      </p:sp>
    </p:spTree>
    <p:extLst>
      <p:ext uri="{BB962C8B-B14F-4D97-AF65-F5344CB8AC3E}">
        <p14:creationId xmlns:p14="http://schemas.microsoft.com/office/powerpoint/2010/main" val="78729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1pPr>
            <a:lvl2pPr marL="742950" indent="-28575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2pPr>
            <a:lvl3pPr marL="1143000" indent="-2286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3pPr>
            <a:lvl4pPr marL="1600200" indent="-2286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4pPr>
            <a:lvl5pPr marL="2057400" indent="-2286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9pPr>
          </a:lstStyle>
          <a:p>
            <a:pPr eaLnBrk="1" hangingPunct="1"/>
            <a:fld id="{E9357A14-D2CA-4C9B-B676-B77725AD9293}" type="slidenum">
              <a:rPr lang="ru-RU" altLang="ru-RU" sz="1400" b="0">
                <a:solidFill>
                  <a:schemeClr val="tx1"/>
                </a:solidFill>
                <a:latin typeface="Times New Roman" panose="02020603050405020304" pitchFamily="18" charset="0"/>
              </a:rPr>
              <a:pPr eaLnBrk="1" hangingPunct="1"/>
              <a:t>6</a:t>
            </a:fld>
            <a:endParaRPr lang="ru-RU" altLang="ru-RU" sz="1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990600" y="914400"/>
            <a:ext cx="5237584" cy="461665"/>
          </a:xfrm>
          <a:prstGeom prst="rect">
            <a:avLst/>
          </a:prstGeom>
          <a:solidFill>
            <a:srgbClr val="95E3EB"/>
          </a:solidFill>
          <a:ln w="9525">
            <a:solidFill>
              <a:srgbClr val="420A1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1pPr>
            <a:lvl2pPr marL="742950" indent="-28575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2pPr>
            <a:lvl3pPr marL="1143000" indent="-2286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3pPr>
            <a:lvl4pPr marL="1600200" indent="-2286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4pPr>
            <a:lvl5pPr marL="2057400" indent="-2286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9pPr>
          </a:lstStyle>
          <a:p>
            <a:pPr eaLnBrk="1" hangingPunct="1"/>
            <a:r>
              <a:rPr kumimoji="1" lang="ru-RU" altLang="ru-RU" sz="2400" i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  </a:t>
            </a:r>
            <a:r>
              <a:rPr kumimoji="1" lang="ru-RU" altLang="ru-RU" sz="2400" i="1" dirty="0" err="1" smtClean="0">
                <a:solidFill>
                  <a:srgbClr val="FF0066"/>
                </a:solidFill>
                <a:latin typeface="Times New Roman" panose="02020603050405020304" pitchFamily="18" charset="0"/>
              </a:rPr>
              <a:t>графік</a:t>
            </a:r>
            <a:r>
              <a:rPr kumimoji="1" lang="ru-RU" altLang="ru-RU" sz="2400" i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</a:t>
            </a:r>
            <a:r>
              <a:rPr kumimoji="1" lang="ru-RU" altLang="ru-RU" sz="2400" i="1" dirty="0" err="1" smtClean="0">
                <a:solidFill>
                  <a:srgbClr val="FF0066"/>
                </a:solidFill>
                <a:latin typeface="Times New Roman" panose="02020603050405020304" pitchFamily="18" charset="0"/>
              </a:rPr>
              <a:t>функції</a:t>
            </a:r>
            <a:r>
              <a:rPr kumimoji="1" lang="ru-RU" altLang="ru-RU" sz="2400" i="1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               </a:t>
            </a:r>
            <a:r>
              <a:rPr kumimoji="1" lang="ru-RU" altLang="ru-RU" sz="2400" i="1" dirty="0" smtClean="0">
                <a:solidFill>
                  <a:srgbClr val="420A16"/>
                </a:solidFill>
                <a:latin typeface="Times New Roman" panose="02020603050405020304" pitchFamily="18" charset="0"/>
              </a:rPr>
              <a:t>у </a:t>
            </a:r>
            <a:r>
              <a:rPr kumimoji="1" lang="ru-RU" altLang="ru-RU" sz="2400" i="1" dirty="0">
                <a:solidFill>
                  <a:srgbClr val="420A16"/>
                </a:solidFill>
                <a:latin typeface="Times New Roman" panose="02020603050405020304" pitchFamily="18" charset="0"/>
              </a:rPr>
              <a:t>= </a:t>
            </a:r>
            <a:r>
              <a:rPr kumimoji="1" lang="en-US" altLang="ru-RU" sz="2400" i="1" dirty="0" err="1">
                <a:solidFill>
                  <a:srgbClr val="420A16"/>
                </a:solidFill>
                <a:latin typeface="Times New Roman" panose="02020603050405020304" pitchFamily="18" charset="0"/>
              </a:rPr>
              <a:t>cos</a:t>
            </a:r>
            <a:r>
              <a:rPr kumimoji="1" lang="en-US" altLang="ru-RU" sz="2400" i="1" dirty="0">
                <a:solidFill>
                  <a:srgbClr val="420A16"/>
                </a:solidFill>
                <a:latin typeface="Times New Roman" panose="02020603050405020304" pitchFamily="18" charset="0"/>
              </a:rPr>
              <a:t> </a:t>
            </a:r>
            <a:r>
              <a:rPr kumimoji="1" lang="en-US" altLang="ru-RU" sz="2400" i="1" dirty="0" smtClean="0">
                <a:solidFill>
                  <a:srgbClr val="420A16"/>
                </a:solidFill>
                <a:latin typeface="Times New Roman" panose="02020603050405020304" pitchFamily="18" charset="0"/>
              </a:rPr>
              <a:t>x</a:t>
            </a:r>
            <a:endParaRPr kumimoji="1" lang="ru-RU" altLang="ru-RU" sz="2400" i="1" dirty="0">
              <a:latin typeface="Times New Roman" panose="02020603050405020304" pitchFamily="18" charset="0"/>
            </a:endParaRP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676400"/>
            <a:ext cx="4849688" cy="484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609600" y="2633663"/>
            <a:ext cx="2835275" cy="409575"/>
          </a:xfrm>
          <a:prstGeom prst="rect">
            <a:avLst/>
          </a:prstGeom>
          <a:solidFill>
            <a:srgbClr val="ACEFFA"/>
          </a:solidFill>
          <a:ln w="12700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1pPr>
            <a:lvl2pPr marL="742950" indent="-28575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2pPr>
            <a:lvl3pPr marL="1143000" indent="-2286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3pPr>
            <a:lvl4pPr marL="1600200" indent="-2286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4pPr>
            <a:lvl5pPr marL="2057400" indent="-2286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kumimoji="1" lang="en-US" altLang="ru-RU" i="1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kumimoji="1" lang="en-US" altLang="ru-RU">
                <a:solidFill>
                  <a:schemeClr val="tx1"/>
                </a:solidFill>
                <a:latin typeface="Times New Roman" panose="02020603050405020304" pitchFamily="18" charset="0"/>
              </a:rPr>
              <a:t>sin(x+</a:t>
            </a:r>
            <a:r>
              <a:rPr kumimoji="1" lang="ru-RU" altLang="ru-RU" i="1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kumimoji="1" lang="en-US" altLang="ru-RU">
                <a:solidFill>
                  <a:schemeClr val="tx1"/>
                </a:solidFill>
                <a:latin typeface="Times New Roman" panose="02020603050405020304" pitchFamily="18" charset="0"/>
              </a:rPr>
              <a:t>/2)=cos x</a:t>
            </a:r>
            <a:endParaRPr kumimoji="1" lang="ru-RU" altLang="ru-RU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36443" y="3662557"/>
            <a:ext cx="3810000" cy="2000548"/>
          </a:xfrm>
          <a:prstGeom prst="rect">
            <a:avLst/>
          </a:prstGeom>
          <a:solidFill>
            <a:srgbClr val="ACEFFA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457200" indent="-4572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1pPr>
            <a:lvl2pPr marL="742950" indent="-28575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2pPr>
            <a:lvl3pPr marL="1143000" indent="-2286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3pPr>
            <a:lvl4pPr marL="1600200" indent="-2286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4pPr>
            <a:lvl5pPr marL="2057400" indent="-228600" eaLnBrk="0" hangingPunct="0"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Char char="•"/>
              <a:defRPr sz="2000" b="1">
                <a:solidFill>
                  <a:srgbClr val="13131B"/>
                </a:solidFill>
                <a:latin typeface="Arial Unicode MS" panose="020B0604020202020204" pitchFamily="34" charset="-128"/>
              </a:defRPr>
            </a:lvl9pPr>
          </a:lstStyle>
          <a:p>
            <a:pPr eaLnBrk="1" hangingPunct="1"/>
            <a:r>
              <a:rPr kumimoji="1"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властивості</a:t>
            </a:r>
            <a:r>
              <a:rPr kumimoji="1"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kumimoji="1" lang="ru-RU" altLang="ru-RU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функції</a:t>
            </a:r>
            <a:r>
              <a:rPr kumimoji="1"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:</a:t>
            </a:r>
            <a:endParaRPr kumimoji="1" lang="ru-RU" alt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l" eaLnBrk="1" hangingPunct="1">
              <a:spcBef>
                <a:spcPct val="0"/>
              </a:spcBef>
              <a:buSzTx/>
              <a:buFontTx/>
              <a:buAutoNum type="arabicPeriod"/>
            </a:pPr>
            <a:r>
              <a:rPr kumimoji="1" lang="en-US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D(y) =R</a:t>
            </a:r>
          </a:p>
          <a:p>
            <a:pPr eaLnBrk="1" hangingPunct="1">
              <a:buFontTx/>
              <a:buAutoNum type="arabicPeriod"/>
            </a:pPr>
            <a:r>
              <a:rPr kumimoji="1"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періодична</a:t>
            </a:r>
            <a:r>
              <a:rPr kumimoji="1"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 (Т=2</a:t>
            </a:r>
            <a:r>
              <a:rPr kumimoji="1" lang="ru-RU" altLang="ru-RU" dirty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kumimoji="1"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)</a:t>
            </a:r>
          </a:p>
          <a:p>
            <a:pPr algn="l" eaLnBrk="1" hangingPunct="1">
              <a:spcBef>
                <a:spcPct val="0"/>
              </a:spcBef>
              <a:buSzTx/>
              <a:buFontTx/>
              <a:buAutoNum type="arabicPeriod"/>
            </a:pPr>
            <a:r>
              <a:rPr kumimoji="1"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парна(</a:t>
            </a:r>
            <a:r>
              <a:rPr kumimoji="1" lang="en-US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cos(-</a:t>
            </a:r>
            <a:r>
              <a:rPr kumimoji="1"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x</a:t>
            </a:r>
            <a:r>
              <a:rPr kumimoji="1" lang="en-US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)=cos </a:t>
            </a:r>
            <a:r>
              <a:rPr kumimoji="1" lang="en-US" altLang="ru-RU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x)</a:t>
            </a:r>
          </a:p>
          <a:p>
            <a:pPr eaLnBrk="1" hangingPunct="1">
              <a:buFontTx/>
              <a:buAutoNum type="arabicPeriod"/>
            </a:pPr>
            <a:r>
              <a:rPr kumimoji="1"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нулі</a:t>
            </a:r>
            <a:r>
              <a:rPr kumimoji="1"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kumimoji="1"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функції</a:t>
            </a:r>
            <a:r>
              <a:rPr kumimoji="1"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: </a:t>
            </a:r>
          </a:p>
          <a:p>
            <a:pPr algn="l" eaLnBrk="1" hangingPunct="1">
              <a:spcBef>
                <a:spcPct val="0"/>
              </a:spcBef>
              <a:buSzTx/>
              <a:buFontTx/>
              <a:buNone/>
            </a:pPr>
            <a:r>
              <a:rPr kumimoji="1"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     у=0, </a:t>
            </a:r>
            <a:r>
              <a:rPr kumimoji="1" lang="en-US" altLang="ru-RU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kumimoji="1" lang="ru-RU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при х =</a:t>
            </a:r>
            <a:r>
              <a:rPr kumimoji="1" lang="en-US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kumimoji="1" lang="en-US" altLang="ru-RU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0,5</a:t>
            </a:r>
            <a:r>
              <a:rPr kumimoji="1" lang="ru-RU" altLang="ru-RU" dirty="0" smtClean="0">
                <a:solidFill>
                  <a:schemeClr val="tx1"/>
                </a:solidFill>
                <a:latin typeface="Symbol" panose="05050102010706020507" pitchFamily="18" charset="2"/>
              </a:rPr>
              <a:t>p</a:t>
            </a:r>
            <a:r>
              <a:rPr kumimoji="1" lang="en-US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n, n</a:t>
            </a:r>
            <a:r>
              <a:rPr kumimoji="1" lang="ru-RU" altLang="ru-RU" dirty="0">
                <a:solidFill>
                  <a:schemeClr val="tx1"/>
                </a:solidFill>
                <a:latin typeface="Symbol" panose="05050102010706020507" pitchFamily="18" charset="2"/>
              </a:rPr>
              <a:t>Î</a:t>
            </a:r>
            <a:r>
              <a:rPr kumimoji="1" lang="en-US" altLang="ru-RU" dirty="0">
                <a:solidFill>
                  <a:schemeClr val="tx1"/>
                </a:solidFill>
                <a:latin typeface="Times New Roman" panose="02020603050405020304" pitchFamily="18" charset="0"/>
              </a:rPr>
              <a:t>Z</a:t>
            </a:r>
            <a:endParaRPr kumimoji="1" lang="ru-RU" alt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06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8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0"/>
                            </p:stCondLst>
                            <p:childTnLst>
                              <p:par>
                                <p:cTn id="18" presetID="18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18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0"/>
                            </p:stCondLst>
                            <p:childTnLst>
                              <p:par>
                                <p:cTn id="26" presetID="18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18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0"/>
                            </p:stCondLst>
                            <p:childTnLst>
                              <p:par>
                                <p:cTn id="34" presetID="18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0"/>
                            </p:stCondLst>
                            <p:childTnLst>
                              <p:par>
                                <p:cTn id="38" presetID="18" presetClass="entr" presetSubtype="9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animBg="1" autoUpdateAnimBg="0"/>
      <p:bldP spid="9" grpId="0" build="p" animBg="1" autoUpdateAnimBg="0" advAuto="200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896" y="377687"/>
            <a:ext cx="6707088" cy="3682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тригонометричні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тотожності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26893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smtClean="0"/>
              <a:t>1.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360" y="917555"/>
            <a:ext cx="2972521" cy="72550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2071678"/>
            <a:ext cx="1962150" cy="85725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1314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071810"/>
            <a:ext cx="2133600" cy="838200"/>
          </a:xfrm>
          <a:prstGeom prst="rect">
            <a:avLst/>
          </a:prstGeom>
          <a:noFill/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071942"/>
            <a:ext cx="2428875" cy="476250"/>
          </a:xfrm>
          <a:prstGeom prst="rect">
            <a:avLst/>
          </a:prstGeom>
          <a:noFill/>
        </p:spPr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4572008"/>
            <a:ext cx="2933700" cy="866775"/>
          </a:xfrm>
          <a:prstGeom prst="rect">
            <a:avLst/>
          </a:prstGeom>
          <a:noFill/>
        </p:spPr>
      </p:pic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429264"/>
            <a:ext cx="3048000" cy="866775"/>
          </a:xfrm>
          <a:prstGeom prst="rect">
            <a:avLst/>
          </a:prstGeom>
          <a:noFill/>
        </p:spPr>
      </p:pic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3071810"/>
            <a:ext cx="2847975" cy="476250"/>
          </a:xfrm>
          <a:prstGeom prst="rect">
            <a:avLst/>
          </a:prstGeom>
          <a:noFill/>
        </p:spPr>
      </p:pic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5357826"/>
            <a:ext cx="2867025" cy="47625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3929066"/>
            <a:ext cx="2638425" cy="476250"/>
          </a:xfrm>
          <a:prstGeom prst="rect">
            <a:avLst/>
          </a:prstGeom>
          <a:noFill/>
        </p:spPr>
      </p:pic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5" name="Picture 3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4643446"/>
            <a:ext cx="2962275" cy="476250"/>
          </a:xfrm>
          <a:prstGeom prst="rect">
            <a:avLst/>
          </a:prstGeom>
          <a:noFill/>
        </p:spPr>
      </p:pic>
      <p:pic>
        <p:nvPicPr>
          <p:cNvPr id="1058" name="Picture 34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928670"/>
            <a:ext cx="2857500" cy="485775"/>
          </a:xfrm>
          <a:prstGeom prst="rect">
            <a:avLst/>
          </a:prstGeom>
          <a:noFill/>
        </p:spPr>
      </p:pic>
      <p:pic>
        <p:nvPicPr>
          <p:cNvPr id="1057" name="Picture 33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1500174"/>
            <a:ext cx="2724150" cy="485775"/>
          </a:xfrm>
          <a:prstGeom prst="rect">
            <a:avLst/>
          </a:prstGeom>
          <a:noFill/>
        </p:spPr>
      </p:pic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179512" y="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0" y="942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1" name="Rectangle 37"/>
          <p:cNvSpPr>
            <a:spLocks noChangeArrowheads="1"/>
          </p:cNvSpPr>
          <p:nvPr/>
        </p:nvSpPr>
        <p:spPr bwMode="auto">
          <a:xfrm>
            <a:off x="0" y="1428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89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формули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додавання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/>
          </a:bodyPr>
          <a:lstStyle/>
          <a:p>
            <a:pPr marL="514350" indent="-514350">
              <a:buNone/>
            </a:pPr>
            <a:r>
              <a:rPr lang="en-US" sz="2800" i="1" dirty="0" smtClean="0"/>
              <a:t>     </a:t>
            </a:r>
            <a:r>
              <a:rPr lang="en-US" sz="3600" i="1" dirty="0" smtClean="0"/>
              <a:t>sin(x + y)= </a:t>
            </a:r>
            <a:r>
              <a:rPr lang="en-US" sz="3600" i="1" dirty="0" err="1" smtClean="0"/>
              <a:t>sinx·cosy</a:t>
            </a:r>
            <a:r>
              <a:rPr lang="en-US" sz="3600" i="1" dirty="0" smtClean="0"/>
              <a:t> + </a:t>
            </a:r>
            <a:r>
              <a:rPr lang="en-US" sz="3600" i="1" dirty="0" err="1" smtClean="0"/>
              <a:t>siny·cosx</a:t>
            </a:r>
            <a:endParaRPr lang="en-US" sz="3600" i="1" dirty="0" smtClean="0"/>
          </a:p>
          <a:p>
            <a:pPr marL="514350" indent="-514350">
              <a:buNone/>
            </a:pPr>
            <a:r>
              <a:rPr lang="en-US" sz="3600" i="1" dirty="0" smtClean="0"/>
              <a:t>       </a:t>
            </a:r>
            <a:r>
              <a:rPr lang="en-US" sz="3600" i="1" dirty="0" smtClean="0">
                <a:solidFill>
                  <a:srgbClr val="0070C0"/>
                </a:solidFill>
              </a:rPr>
              <a:t>cos(x + y)= </a:t>
            </a:r>
            <a:r>
              <a:rPr lang="en-US" sz="3600" i="1" dirty="0" err="1" smtClean="0">
                <a:solidFill>
                  <a:srgbClr val="0070C0"/>
                </a:solidFill>
              </a:rPr>
              <a:t>cosx·cosy</a:t>
            </a:r>
            <a:r>
              <a:rPr lang="en-US" sz="3600" i="1" dirty="0" smtClean="0">
                <a:solidFill>
                  <a:srgbClr val="0070C0"/>
                </a:solidFill>
              </a:rPr>
              <a:t> - </a:t>
            </a:r>
            <a:r>
              <a:rPr lang="en-US" sz="3600" i="1" dirty="0" err="1" smtClean="0">
                <a:solidFill>
                  <a:srgbClr val="0070C0"/>
                </a:solidFill>
              </a:rPr>
              <a:t>sinx·siny</a:t>
            </a:r>
            <a:endParaRPr lang="en-US" sz="3600" i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US" sz="3600" i="1" dirty="0" smtClean="0"/>
              <a:t>          sin(x – y)= </a:t>
            </a:r>
            <a:r>
              <a:rPr lang="en-US" sz="3600" i="1" dirty="0" err="1" smtClean="0"/>
              <a:t>sinx·cosy</a:t>
            </a:r>
            <a:r>
              <a:rPr lang="en-US" sz="3600" i="1" dirty="0" smtClean="0"/>
              <a:t> - </a:t>
            </a:r>
            <a:r>
              <a:rPr lang="en-US" sz="3600" i="1" dirty="0" err="1" smtClean="0"/>
              <a:t>siny·cosx</a:t>
            </a:r>
            <a:r>
              <a:rPr lang="en-US" sz="3600" i="1" dirty="0" smtClean="0"/>
              <a:t> </a:t>
            </a:r>
          </a:p>
          <a:p>
            <a:pPr marL="514350" indent="-514350">
              <a:buNone/>
            </a:pPr>
            <a:r>
              <a:rPr lang="en-US" sz="3600" i="1" dirty="0" smtClean="0"/>
              <a:t>            </a:t>
            </a:r>
            <a:r>
              <a:rPr lang="en-US" sz="3600" i="1" dirty="0" smtClean="0">
                <a:solidFill>
                  <a:srgbClr val="0070C0"/>
                </a:solidFill>
              </a:rPr>
              <a:t>cos(x – y)= </a:t>
            </a:r>
            <a:r>
              <a:rPr lang="en-US" sz="3600" i="1" dirty="0" err="1" smtClean="0">
                <a:solidFill>
                  <a:srgbClr val="0070C0"/>
                </a:solidFill>
              </a:rPr>
              <a:t>cosx·cosy</a:t>
            </a:r>
            <a:r>
              <a:rPr lang="en-US" sz="3600" i="1" dirty="0" smtClean="0">
                <a:solidFill>
                  <a:srgbClr val="0070C0"/>
                </a:solidFill>
              </a:rPr>
              <a:t> + </a:t>
            </a:r>
            <a:r>
              <a:rPr lang="en-US" sz="3600" i="1" dirty="0" err="1" smtClean="0">
                <a:solidFill>
                  <a:srgbClr val="0070C0"/>
                </a:solidFill>
              </a:rPr>
              <a:t>sinx·siny</a:t>
            </a:r>
            <a:endParaRPr lang="en-US" sz="3600" i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endParaRPr lang="en-US" sz="3600" dirty="0" smtClean="0"/>
          </a:p>
          <a:p>
            <a:pPr marL="514350" indent="-514350">
              <a:buNone/>
            </a:pPr>
            <a:r>
              <a:rPr lang="en-US" sz="3600" i="1" dirty="0" smtClean="0"/>
              <a:t>              </a:t>
            </a:r>
          </a:p>
          <a:p>
            <a:pPr marL="514350" indent="-514350">
              <a:buNone/>
            </a:pPr>
            <a:endParaRPr lang="en-US" sz="3600" dirty="0" smtClean="0"/>
          </a:p>
          <a:p>
            <a:pPr marL="514350" indent="-514350">
              <a:buNone/>
            </a:pPr>
            <a:r>
              <a:rPr lang="en-US" sz="3600" i="1" dirty="0" smtClean="0"/>
              <a:t>              </a:t>
            </a:r>
          </a:p>
          <a:p>
            <a:pPr marL="514350" indent="-514350">
              <a:buAutoNum type="arabicPeriod"/>
            </a:pPr>
            <a:endParaRPr lang="ru-RU" sz="36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3336137"/>
            <a:ext cx="3952875" cy="9144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4062" y="4409688"/>
            <a:ext cx="4095750" cy="904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593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похідна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7200" b="1" dirty="0" smtClean="0"/>
              <a:t>(</a:t>
            </a:r>
            <a:r>
              <a:rPr lang="en-US" sz="7200" b="1" dirty="0" smtClean="0"/>
              <a:t>COS X)'= - Si</a:t>
            </a:r>
            <a:r>
              <a:rPr lang="en-US" sz="8000" b="1" dirty="0" smtClean="0"/>
              <a:t>n</a:t>
            </a:r>
            <a:r>
              <a:rPr lang="en-US" sz="9600" b="1" dirty="0" smtClean="0"/>
              <a:t> </a:t>
            </a:r>
            <a:r>
              <a:rPr lang="en-US" sz="9600" dirty="0" smtClean="0"/>
              <a:t>x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08095733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D9"/>
      </a:lt1>
      <a:dk2>
        <a:srgbClr val="000000"/>
      </a:dk2>
      <a:lt2>
        <a:srgbClr val="FFFFFF"/>
      </a:lt2>
      <a:accent1>
        <a:srgbClr val="6CD69C"/>
      </a:accent1>
      <a:accent2>
        <a:srgbClr val="33CCCC"/>
      </a:accent2>
      <a:accent3>
        <a:srgbClr val="FFFFE9"/>
      </a:accent3>
      <a:accent4>
        <a:srgbClr val="000000"/>
      </a:accent4>
      <a:accent5>
        <a:srgbClr val="BAE8CB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D9"/>
        </a:lt1>
        <a:dk2>
          <a:srgbClr val="000000"/>
        </a:dk2>
        <a:lt2>
          <a:srgbClr val="FFFFFF"/>
        </a:lt2>
        <a:accent1>
          <a:srgbClr val="6CD69C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BAE8CB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DCFCDE"/>
        </a:lt1>
        <a:dk2>
          <a:srgbClr val="000000"/>
        </a:dk2>
        <a:lt2>
          <a:srgbClr val="FFFFFF"/>
        </a:lt2>
        <a:accent1>
          <a:srgbClr val="AD6DD5"/>
        </a:accent1>
        <a:accent2>
          <a:srgbClr val="4AD828"/>
        </a:accent2>
        <a:accent3>
          <a:srgbClr val="EBFDEC"/>
        </a:accent3>
        <a:accent4>
          <a:srgbClr val="000000"/>
        </a:accent4>
        <a:accent5>
          <a:srgbClr val="D3BAE7"/>
        </a:accent5>
        <a:accent6>
          <a:srgbClr val="42C423"/>
        </a:accent6>
        <a:hlink>
          <a:srgbClr val="F8A858"/>
        </a:hlink>
        <a:folHlink>
          <a:srgbClr val="5FB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DCE7"/>
        </a:lt1>
        <a:dk2>
          <a:srgbClr val="000000"/>
        </a:dk2>
        <a:lt2>
          <a:srgbClr val="FFFFFF"/>
        </a:lt2>
        <a:accent1>
          <a:srgbClr val="65DADD"/>
        </a:accent1>
        <a:accent2>
          <a:srgbClr val="EB9F15"/>
        </a:accent2>
        <a:accent3>
          <a:srgbClr val="FDEBF1"/>
        </a:accent3>
        <a:accent4>
          <a:srgbClr val="000000"/>
        </a:accent4>
        <a:accent5>
          <a:srgbClr val="B8EAEB"/>
        </a:accent5>
        <a:accent6>
          <a:srgbClr val="D59012"/>
        </a:accent6>
        <a:hlink>
          <a:srgbClr val="B4D977"/>
        </a:hlink>
        <a:folHlink>
          <a:srgbClr val="F973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587TGp_School_light_ani</Template>
  <TotalTime>728</TotalTime>
  <Words>358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Default Design</vt:lpstr>
      <vt:lpstr>Тригонометрія   проти функції у = cos x       (урок-рольова гра                 у 10 класе )  Білицька ЗОШ І-ІІІ ст. № 9  Добропільськой міськой ради</vt:lpstr>
      <vt:lpstr>   Леонард Эйлер 15.04.1707 – 18.09.1783</vt:lpstr>
      <vt:lpstr>Презентация PowerPoint</vt:lpstr>
      <vt:lpstr>У прямокутному трикутнику</vt:lpstr>
      <vt:lpstr>Числова окружність в системі координат.</vt:lpstr>
      <vt:lpstr>Презентация PowerPoint</vt:lpstr>
      <vt:lpstr>Основні тригонометричні тотожності</vt:lpstr>
      <vt:lpstr>формули додавання</vt:lpstr>
      <vt:lpstr>похідна</vt:lpstr>
      <vt:lpstr>Презентация PowerPoint</vt:lpstr>
      <vt:lpstr>Самостійна робота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PowerTemplate</dc:title>
  <dc:creator>XTreme.ws</dc:creator>
  <cp:lastModifiedBy>XTreme.ws</cp:lastModifiedBy>
  <cp:revision>33</cp:revision>
  <dcterms:created xsi:type="dcterms:W3CDTF">2016-02-23T18:10:20Z</dcterms:created>
  <dcterms:modified xsi:type="dcterms:W3CDTF">2018-02-02T13:57:44Z</dcterms:modified>
</cp:coreProperties>
</file>