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433" autoAdjust="0"/>
  </p:normalViewPr>
  <p:slideViewPr>
    <p:cSldViewPr snapToGrid="0">
      <p:cViewPr varScale="1">
        <p:scale>
          <a:sx n="77" d="100"/>
          <a:sy n="77" d="100"/>
        </p:scale>
        <p:origin x="128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08.02.2018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260" y="3219189"/>
            <a:ext cx="686410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уроку:</a:t>
            </a:r>
          </a:p>
          <a:p>
            <a:pPr>
              <a:spcAft>
                <a:spcPts val="0"/>
              </a:spcAft>
            </a:pP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Застосування різних способів </a:t>
            </a:r>
            <a:endParaRPr lang="uk-UA" sz="3600" b="1" dirty="0" smtClean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розкладання многочлена</a:t>
            </a:r>
          </a:p>
          <a:p>
            <a:pPr>
              <a:spcAft>
                <a:spcPts val="0"/>
              </a:spcAft>
            </a:pPr>
            <a:r>
              <a:rPr lang="uk-UA" sz="36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600" b="1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множники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753" y="478711"/>
            <a:ext cx="4114331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Фізкультхвилинка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3752" y="2079169"/>
            <a:ext cx="7888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031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spc="-2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3753" y="473934"/>
            <a:ext cx="7988918" cy="65588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uk-UA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Прийом «Математична скринька»</a:t>
            </a:r>
            <a:r>
              <a:rPr lang="uk-UA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861978"/>
                  </p:ext>
                </p:extLst>
              </p:nvPr>
            </p:nvGraphicFramePr>
            <p:xfrm>
              <a:off x="1215025" y="2404994"/>
              <a:ext cx="6964471" cy="26054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90789"/>
                    <a:gridCol w="2228658"/>
                    <a:gridCol w="2345024"/>
                  </a:tblGrid>
                  <a:tr h="8419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</a:t>
                          </a:r>
                          <a:endParaRPr lang="ru-RU" sz="2000" b="1" dirty="0"/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ІІ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ІІІ</a:t>
                          </a:r>
                          <a:endParaRPr lang="ru-RU" sz="2000" b="1" dirty="0"/>
                        </a:p>
                      </a:txBody>
                      <a:tcPr/>
                    </a:tc>
                  </a:tr>
                  <a:tr h="9214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28x = 0</a:t>
                          </a:r>
                          <a:endParaRPr lang="ru-RU" sz="2000" b="1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000" b="1" dirty="0"/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81x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+36x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+4x = 0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– 2x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– 9x +18 =0</a:t>
                          </a:r>
                          <a:endParaRPr lang="ru-RU" sz="2000" b="1" dirty="0"/>
                        </a:p>
                      </a:txBody>
                      <a:tcPr/>
                    </a:tc>
                  </a:tr>
                  <a:tr h="841984">
                    <a:tc>
                      <a:txBody>
                        <a:bodyPr/>
                        <a:lstStyle/>
                        <a:p>
                          <a:r>
                            <a:rPr lang="uk-UA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Відповідь:</a:t>
                          </a:r>
                          <a:r>
                            <a:rPr lang="uk-UA" sz="20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0, 2, -2</a:t>
                          </a:r>
                          <a:endParaRPr lang="ru-RU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uk-UA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Відповідь: 0, - 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uk-UA" sz="2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uk-UA" sz="2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𝟐</m:t>
                                  </m:r>
                                </m:num>
                                <m:den>
                                  <m:r>
                                    <a:rPr lang="uk-UA" sz="2000" b="1" i="1" smtClean="0">
                                      <a:latin typeface="Cambria Math" panose="02040503050406030204" pitchFamily="18" charset="0"/>
                                      <a:cs typeface="Times New Roman" panose="02020603050405020304" pitchFamily="18" charset="0"/>
                                    </a:rPr>
                                    <m:t>𝟗</m:t>
                                  </m:r>
                                </m:den>
                              </m:f>
                            </m:oMath>
                          </a14:m>
                          <a:endParaRPr lang="ru-RU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uk-UA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Відповідь: 2,3, -3</a:t>
                          </a:r>
                          <a:endParaRPr lang="ru-RU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Таблица 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861978"/>
                  </p:ext>
                </p:extLst>
              </p:nvPr>
            </p:nvGraphicFramePr>
            <p:xfrm>
              <a:off x="1215025" y="2404994"/>
              <a:ext cx="6964471" cy="2605416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390789"/>
                    <a:gridCol w="2228658"/>
                    <a:gridCol w="2345024"/>
                  </a:tblGrid>
                  <a:tr h="8419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</a:t>
                          </a:r>
                          <a:endParaRPr lang="ru-RU" sz="2000" b="1" dirty="0"/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ІІ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uk-UA" sz="2000" b="1" dirty="0" smtClean="0"/>
                            <a:t>ІІІ</a:t>
                          </a:r>
                          <a:endParaRPr lang="ru-RU" sz="2000" b="1" dirty="0"/>
                        </a:p>
                      </a:txBody>
                      <a:tcPr/>
                    </a:tc>
                  </a:tr>
                  <a:tr h="921448">
                    <a:tc>
                      <a:txBody>
                        <a:bodyPr/>
                        <a:lstStyle/>
                        <a:p>
                          <a:pPr algn="ctr">
                            <a:lnSpc>
                              <a:spcPct val="107000"/>
                            </a:lnSpc>
                            <a:spcAft>
                              <a:spcPts val="800"/>
                            </a:spcAft>
                          </a:pP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7x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  <a:cs typeface="Times New Roman" panose="02020603050405020304" pitchFamily="18" charset="0"/>
                            </a:rPr>
                            <a:t> – 28x = 0</a:t>
                          </a:r>
                          <a:endParaRPr lang="ru-RU" sz="2000" b="1" dirty="0" smtClean="0">
                            <a:effectLst/>
                            <a:latin typeface="Calibri" panose="020F0502020204030204" pitchFamily="34" charset="0"/>
                            <a:ea typeface="Calibri" panose="020F0502020204030204" pitchFamily="34" charset="0"/>
                            <a:cs typeface="Times New Roman" panose="02020603050405020304" pitchFamily="18" charset="0"/>
                          </a:endParaRPr>
                        </a:p>
                        <a:p>
                          <a:endParaRPr lang="ru-RU" sz="2000" b="1" dirty="0"/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81x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+36x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+4x = 0</a:t>
                          </a:r>
                          <a:endParaRPr lang="ru-RU" sz="2000" b="1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3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– 2x</a:t>
                          </a:r>
                          <a:r>
                            <a:rPr lang="en-US" sz="2000" b="1" baseline="30000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2</a:t>
                          </a:r>
                          <a:r>
                            <a:rPr lang="en-US" sz="2000" b="1" dirty="0" smtClean="0">
                              <a:effectLst/>
                              <a:latin typeface="Times New Roman" panose="02020603050405020304" pitchFamily="18" charset="0"/>
                              <a:ea typeface="Calibri" panose="020F0502020204030204" pitchFamily="34" charset="0"/>
                            </a:rPr>
                            <a:t> – 9x +18 =0</a:t>
                          </a:r>
                          <a:endParaRPr lang="ru-RU" sz="2000" b="1" dirty="0"/>
                        </a:p>
                      </a:txBody>
                      <a:tcPr/>
                    </a:tc>
                  </a:tr>
                  <a:tr h="841984">
                    <a:tc>
                      <a:txBody>
                        <a:bodyPr/>
                        <a:lstStyle/>
                        <a:p>
                          <a:r>
                            <a:rPr lang="uk-UA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Відповідь:</a:t>
                          </a:r>
                          <a:r>
                            <a:rPr lang="uk-UA" sz="2000" b="1" baseline="0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 0, 2, -2</a:t>
                          </a:r>
                          <a:endParaRPr lang="ru-RU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 marL="114300" marR="114300" marT="0" marB="0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0">
                          <a:blip r:embed="rId3"/>
                          <a:stretch>
                            <a:fillRect l="-107377" t="-218841" r="-106284" b="-2174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uk-UA" sz="2000" b="1" dirty="0" smtClean="0"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rPr>
                            <a:t>Відповідь: 2,3, -3</a:t>
                          </a:r>
                          <a:endParaRPr lang="ru-RU" sz="2000" b="1" dirty="0">
                            <a:latin typeface="Times New Roman" panose="02020603050405020304" pitchFamily="18" charset="0"/>
                            <a:cs typeface="Times New Roman" panose="02020603050405020304" pitchFamily="18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6867515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753" y="478711"/>
            <a:ext cx="4125040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Самостійна робота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3752" y="2079169"/>
            <a:ext cx="7888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130236"/>
              </p:ext>
            </p:extLst>
          </p:nvPr>
        </p:nvGraphicFramePr>
        <p:xfrm>
          <a:off x="1524000" y="2310000"/>
          <a:ext cx="6096000" cy="3289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35474"/>
                <a:gridCol w="3060526"/>
              </a:tblGrid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Варіант 1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Варіант 2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№1 (2)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№1 (3)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№2 (3)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№2 ( 4)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№3 (1)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№3 ( 3)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№4 ( 3)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№4 (3)</a:t>
                      </a:r>
                      <a:endParaRPr lang="ru-RU" sz="20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5481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№5 ( 2)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0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№5 (4)</a:t>
                      </a:r>
                      <a:endParaRPr lang="ru-RU" sz="20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6757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spc="-2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3753" y="473934"/>
            <a:ext cx="4592283" cy="655885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uk-UA" sz="36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Домашнє завдання</a:t>
            </a:r>
            <a:endParaRPr lang="ru-RU" sz="2800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61978"/>
              </p:ext>
            </p:extLst>
          </p:nvPr>
        </p:nvGraphicFramePr>
        <p:xfrm>
          <a:off x="1215025" y="2404994"/>
          <a:ext cx="6964471" cy="2605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90789"/>
                <a:gridCol w="2228658"/>
                <a:gridCol w="2345024"/>
              </a:tblGrid>
              <a:tr h="84198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21448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41984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2060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25259" y="1352811"/>
            <a:ext cx="7540669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6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роботи в групах</a:t>
            </a:r>
            <a:endParaRPr lang="ru-RU" sz="3600" b="1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Бути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активним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Поважати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 думку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товариша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Бути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доброзичливим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перебивати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en-US" sz="3200" b="1" dirty="0">
              <a:solidFill>
                <a:srgbClr val="2C3C43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Поважати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групі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 defTabSz="457200" fontAlgn="base">
              <a:spcBef>
                <a:spcPts val="1000"/>
              </a:spcBef>
              <a:spcAft>
                <a:spcPct val="0"/>
              </a:spcAft>
              <a:buClr>
                <a:srgbClr val="90C226"/>
              </a:buClr>
              <a:buSzPct val="80000"/>
              <a:buFont typeface="Wingdings" pitchFamily="2" charset="2"/>
              <a:buChar char="ü"/>
            </a:pP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Нікого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3200" b="1" dirty="0" err="1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засуджувати</a:t>
            </a:r>
            <a:r>
              <a:rPr lang="ru-RU" sz="3200" b="1" dirty="0">
                <a:solidFill>
                  <a:srgbClr val="2C3C43"/>
                </a:solidFill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0973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0521" y="201713"/>
            <a:ext cx="8653439" cy="1200329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Алгоритм </a:t>
            </a:r>
            <a:r>
              <a:rPr lang="ru-RU" sz="36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розкладання</a:t>
            </a:r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многочлена</a:t>
            </a:r>
          </a:p>
          <a:p>
            <a:pPr algn="ctr"/>
            <a:r>
              <a:rPr lang="ru-RU" sz="36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</a:t>
            </a:r>
            <a:r>
              <a:rPr lang="ru-RU" sz="3600" b="1" dirty="0" err="1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множники</a:t>
            </a:r>
            <a:endParaRPr lang="ru-RU" sz="3600" b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53753" y="2079169"/>
            <a:ext cx="636082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95631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винесення </a:t>
            </a:r>
            <a:r>
              <a:rPr lang="uk-UA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спільного множника за </a:t>
            </a:r>
            <a:r>
              <a:rPr lang="uk-UA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дужки</a:t>
            </a:r>
          </a:p>
          <a:p>
            <a:pPr marL="95631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3200" dirty="0" smtClean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631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метод групування</a:t>
            </a:r>
          </a:p>
          <a:p>
            <a:pPr marL="499110">
              <a:spcAft>
                <a:spcPts val="0"/>
              </a:spcAft>
            </a:pPr>
            <a:endParaRPr lang="uk-UA" sz="3200" b="1" i="1" dirty="0" smtClean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6310" indent="-457200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uk-UA" sz="32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формули скороченого множення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99110">
              <a:spcAft>
                <a:spcPts val="0"/>
              </a:spcAft>
            </a:pPr>
            <a:r>
              <a:rPr lang="uk-UA" sz="32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666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Узагальнити </a:t>
            </a:r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та систематизувати знання, вміння та навички учнів з теми , формувати  вміння застосовувати різні способи  розкладання многочленів на множники; </a:t>
            </a:r>
            <a:endParaRPr lang="uk-UA" sz="3200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uk-UA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розвивати</a:t>
            </a:r>
            <a:r>
              <a:rPr lang="uk-UA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пам’ять, логічне мислення, математичне мовлення; </a:t>
            </a:r>
            <a:endParaRPr lang="uk-UA" sz="3200" dirty="0" smtClean="0">
              <a:solidFill>
                <a:srgbClr val="FFFF00"/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>
              <a:spcAft>
                <a:spcPts val="0"/>
              </a:spcAft>
            </a:pPr>
            <a:r>
              <a:rPr lang="uk-UA" sz="3200" b="1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виховувати</a:t>
            </a:r>
            <a:r>
              <a:rPr lang="uk-UA" sz="3200" dirty="0" smtClean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2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увагу, самостійність;</a:t>
            </a:r>
            <a:r>
              <a:rPr lang="uk-UA" sz="3200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3753" y="478711"/>
            <a:ext cx="275402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Мета уроку: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6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spc="-2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«Чому б ти не навчався, </a:t>
            </a:r>
            <a:endParaRPr lang="uk-UA" sz="4800" b="1" dirty="0" smtClean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ти </a:t>
            </a:r>
            <a:r>
              <a:rPr lang="uk-UA" sz="48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навчаєшся для себе</a:t>
            </a:r>
            <a:r>
              <a:rPr lang="uk-UA" sz="48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</a:t>
            </a:r>
          </a:p>
          <a:p>
            <a:pPr algn="r">
              <a:spcAft>
                <a:spcPts val="0"/>
              </a:spcAft>
            </a:pPr>
            <a:r>
              <a:rPr lang="uk-UA" sz="4800" b="1" dirty="0" err="1" smtClean="0">
                <a:solidFill>
                  <a:srgbClr val="0070C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Петроній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345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753" y="478711"/>
            <a:ext cx="5551584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Конверт №1</a:t>
            </a:r>
            <a:r>
              <a:rPr lang="uk-UA" sz="36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«</a:t>
            </a:r>
            <a:r>
              <a:rPr lang="uk-UA" sz="3600" dirty="0" err="1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Збери</a:t>
            </a:r>
            <a:r>
              <a:rPr lang="uk-UA" sz="36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uk-UA" sz="3600" dirty="0" err="1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пазл</a:t>
            </a:r>
            <a:r>
              <a:rPr lang="uk-UA" sz="3600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 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3752" y="2079169"/>
            <a:ext cx="7888999" cy="27951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 суми: 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 + b)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+ 2ab +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i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Квадрат 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різниці: 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(a - b)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-2ab +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Різниця квадратів:  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= (a - b)(a + b)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Сума кубів:   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(a + b)(a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ab +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uk-UA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Різниця кубів:   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= (a - b)(a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+ ab + b</a:t>
            </a:r>
            <a:r>
              <a:rPr lang="en-US" sz="3200" b="1" i="1" baseline="30000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b="1" i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8664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spc="-2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3753" y="478711"/>
            <a:ext cx="7201651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Конверт№2 «Математичне лото» </a:t>
            </a:r>
            <a:endParaRPr lang="ru-RU" sz="3600" dirty="0">
              <a:solidFill>
                <a:srgbClr val="0070C0"/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6247824"/>
              </p:ext>
            </p:extLst>
          </p:nvPr>
        </p:nvGraphicFramePr>
        <p:xfrm>
          <a:off x="450935" y="2540834"/>
          <a:ext cx="7928975" cy="2695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5795"/>
                <a:gridCol w="1585795"/>
                <a:gridCol w="1585795"/>
                <a:gridCol w="1585795"/>
                <a:gridCol w="1585795"/>
              </a:tblGrid>
              <a:tr h="898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Одночлен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-0,3b</a:t>
                      </a:r>
                      <a:endParaRPr lang="ru-RU" sz="2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2k</a:t>
                      </a:r>
                      <a:r>
                        <a:rPr lang="en-US" sz="2400" b="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-2k</a:t>
                      </a:r>
                      <a:r>
                        <a:rPr lang="en-US" sz="2400" b="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-4x</a:t>
                      </a:r>
                      <a:r>
                        <a:rPr lang="en-US" sz="2400" b="0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98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Квадрат одночлена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25p</a:t>
                      </a:r>
                      <a:r>
                        <a:rPr lang="en-US" sz="2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0,09b</a:t>
                      </a:r>
                      <a:r>
                        <a:rPr lang="en-US" sz="2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4k</a:t>
                      </a:r>
                      <a:r>
                        <a:rPr lang="en-US" sz="2400" b="1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16x</a:t>
                      </a:r>
                      <a:r>
                        <a:rPr lang="en-US" sz="24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8983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Куб одночлена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125p</a:t>
                      </a:r>
                      <a:r>
                        <a:rPr lang="en-US" sz="2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-0,027b</a:t>
                      </a:r>
                      <a:r>
                        <a:rPr lang="en-US" sz="2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8k</a:t>
                      </a:r>
                      <a:r>
                        <a:rPr lang="en-US" sz="2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-8k</a:t>
                      </a:r>
                      <a:r>
                        <a:rPr lang="en-US" sz="2400" baseline="300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400" b="1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-64x</a:t>
                      </a:r>
                      <a:r>
                        <a:rPr lang="en-US" sz="2400" b="1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0891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3753" y="478711"/>
            <a:ext cx="6448497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>
                <a:solidFill>
                  <a:srgbClr val="FFFF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Конверт №3 «Розгадай слово»</a:t>
            </a:r>
            <a:endParaRPr lang="ru-RU" sz="3600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3752" y="2079169"/>
            <a:ext cx="788899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uk-UA" sz="2400" i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200" b="1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76613" y="2079169"/>
            <a:ext cx="776613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Завдання: установити відповідність між виразами (1-5)та тотожно рівними їм виразами (б, </a:t>
            </a:r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і, к, р, а, з )</a:t>
            </a:r>
          </a:p>
          <a:p>
            <a:endParaRPr lang="uk-UA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uk-UA" sz="2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uk-UA" sz="2800" b="1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uk-UA" sz="2800" b="1" dirty="0" smtClean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uk-UA" sz="2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</a:rPr>
              <a:t>Відповідь: «ЗІРКА»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16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653752" y="2079169"/>
            <a:ext cx="752574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b="1" spc="-25" dirty="0">
                <a:solidFill>
                  <a:srgbClr val="0070C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4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53753" y="478711"/>
            <a:ext cx="6645089" cy="646331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r>
              <a:rPr lang="uk-UA" sz="3600" b="1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Конверт №4</a:t>
            </a:r>
            <a:r>
              <a:rPr lang="uk-UA" sz="3600" dirty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 «Творче завдання» </a:t>
            </a:r>
            <a:endParaRPr lang="ru-RU" sz="3600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4782875"/>
              </p:ext>
            </p:extLst>
          </p:nvPr>
        </p:nvGraphicFramePr>
        <p:xfrm>
          <a:off x="653752" y="2540834"/>
          <a:ext cx="7956292" cy="39002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826"/>
                <a:gridCol w="4000466"/>
              </a:tblGrid>
              <a:tr h="6116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(* - 4)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8y +*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- 4)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y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8y +16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688">
                <a:tc>
                  <a:txBody>
                    <a:bodyPr/>
                    <a:lstStyle/>
                    <a:p>
                      <a:pPr marL="685800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(* - * )(4а</a:t>
                      </a:r>
                      <a:r>
                        <a:rPr lang="uk-UA" sz="20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+ * + 9) = 8а</a:t>
                      </a:r>
                      <a:r>
                        <a:rPr lang="uk-UA" sz="20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 </a:t>
                      </a:r>
                      <a:r>
                        <a:rPr lang="uk-UA" sz="2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 *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2a²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-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3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)(4а</a:t>
                      </a:r>
                      <a:r>
                        <a:rPr lang="uk-UA" sz="18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+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6a²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+ 9) = 8а</a:t>
                      </a:r>
                      <a:r>
                        <a:rPr lang="uk-UA" sz="18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 </a:t>
                      </a:r>
                      <a:r>
                        <a:rPr lang="uk-UA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-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27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6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3x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9x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24x +*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3x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-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9x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–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24x +64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6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(* + * )(25 – 15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+ *) = * + 27b</a:t>
                      </a:r>
                      <a:r>
                        <a:rPr lang="en-US" sz="1600" baseline="300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indent="44958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+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3b³</a:t>
                      </a:r>
                      <a:r>
                        <a:rPr lang="uk-UA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)(25 – 15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</a:t>
                      </a:r>
                      <a:r>
                        <a:rPr lang="en-US" sz="16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+ </a:t>
                      </a:r>
                      <a:r>
                        <a:rPr lang="en-US" sz="1600" b="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9b</a:t>
                      </a:r>
                      <a:r>
                        <a:rPr lang="en-US" sz="1600" b="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= 125 + 27b</a:t>
                      </a:r>
                      <a:r>
                        <a:rPr lang="en-US" sz="16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6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(*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+ 6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4y</a:t>
                      </a:r>
                      <a:r>
                        <a:rPr lang="uk-UA" sz="2000" b="1" baseline="30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uk-UA" sz="20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20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24y +*</a:t>
                      </a:r>
                      <a:endParaRPr lang="ru-RU" sz="20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2y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+ 6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=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4y</a:t>
                      </a:r>
                      <a:r>
                        <a:rPr lang="uk-UA" sz="1800" b="1" baseline="30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</a:t>
                      </a:r>
                      <a:r>
                        <a:rPr lang="uk-UA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24y +36</a:t>
                      </a:r>
                      <a:endParaRPr lang="ru-RU" sz="18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611688">
                <a:tc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(* - 4)(* + 28a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 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+ *) = 343a</a:t>
                      </a:r>
                      <a:r>
                        <a:rPr lang="en-US" sz="18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8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- *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(7a² - 4)(49</a:t>
                      </a:r>
                      <a:r>
                        <a:rPr lang="uk-UA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а</a:t>
                      </a:r>
                      <a:r>
                        <a:rPr lang="uk-UA" sz="16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4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+ 28a</a:t>
                      </a:r>
                      <a:r>
                        <a:rPr lang="en-US" sz="16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2 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+ 16) = 343a</a:t>
                      </a:r>
                      <a:r>
                        <a:rPr lang="en-US" sz="1600" baseline="300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6</a:t>
                      </a:r>
                      <a:r>
                        <a:rPr lang="en-US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</a:rPr>
                        <a:t> - 64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b="1" dirty="0">
                        <a:solidFill>
                          <a:srgbClr val="7030A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6904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325</TotalTime>
  <Words>542</Words>
  <Application>Microsoft Office PowerPoint</Application>
  <PresentationFormat>Экран (4:3)</PresentationFormat>
  <Paragraphs>103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20" baseType="lpstr">
      <vt:lpstr>Arial</vt:lpstr>
      <vt:lpstr>Calibri</vt:lpstr>
      <vt:lpstr>Calibri Light</vt:lpstr>
      <vt:lpstr>Cambria Math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Mariya</cp:lastModifiedBy>
  <cp:revision>35</cp:revision>
  <dcterms:created xsi:type="dcterms:W3CDTF">2013-11-19T05:52:05Z</dcterms:created>
  <dcterms:modified xsi:type="dcterms:W3CDTF">2018-02-08T07:21:20Z</dcterms:modified>
</cp:coreProperties>
</file>